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45" r:id="rId3"/>
    <p:sldId id="362" r:id="rId4"/>
    <p:sldId id="369" r:id="rId5"/>
    <p:sldId id="363" r:id="rId6"/>
    <p:sldId id="364" r:id="rId7"/>
    <p:sldId id="378" r:id="rId8"/>
    <p:sldId id="397" r:id="rId9"/>
    <p:sldId id="379" r:id="rId10"/>
    <p:sldId id="382" r:id="rId11"/>
    <p:sldId id="367" r:id="rId12"/>
    <p:sldId id="384" r:id="rId13"/>
    <p:sldId id="388" r:id="rId14"/>
    <p:sldId id="389" r:id="rId15"/>
    <p:sldId id="390" r:id="rId16"/>
    <p:sldId id="325" r:id="rId17"/>
    <p:sldId id="392" r:id="rId18"/>
    <p:sldId id="385" r:id="rId19"/>
    <p:sldId id="377" r:id="rId20"/>
    <p:sldId id="380" r:id="rId21"/>
    <p:sldId id="381" r:id="rId22"/>
    <p:sldId id="370" r:id="rId23"/>
    <p:sldId id="386" r:id="rId24"/>
    <p:sldId id="391" r:id="rId25"/>
    <p:sldId id="393" r:id="rId26"/>
    <p:sldId id="394" r:id="rId27"/>
    <p:sldId id="395" r:id="rId28"/>
    <p:sldId id="396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9400"/>
    <a:srgbClr val="E6E0EC"/>
    <a:srgbClr val="D767A7"/>
    <a:srgbClr val="DE82B7"/>
    <a:srgbClr val="8E2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 autoAdjust="0"/>
    <p:restoredTop sz="94729" autoAdjust="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F1039-BB82-419B-85FD-A020207714BB}" type="datetimeFigureOut">
              <a:rPr lang="fr-FR" smtClean="0"/>
              <a:t>03/10/2018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38543-E954-4B1D-B828-D6B0BCE0834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370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I2M</a:t>
            </a:r>
          </a:p>
          <a:p>
            <a:r>
              <a:rPr lang="fr-FR" baseline="0" dirty="0"/>
              <a:t>IMC</a:t>
            </a:r>
          </a:p>
          <a:p>
            <a:r>
              <a:rPr lang="fr-FR" baseline="0" dirty="0"/>
              <a:t>Le2i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4006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053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2249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941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5854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9924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2679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892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9796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3031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4810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1273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4350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9437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640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0035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1107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8395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70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3286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1958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4902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9632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7085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8789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fonctions de base ne sont calculées qu’une seule fois pour toutes les sorties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8543-E954-4B1D-B828-D6B0BCE08343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608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A493-3473-4D6B-BF0F-12B77236DC33}" type="datetime1">
              <a:rPr lang="fr-FR" smtClean="0"/>
              <a:t>03/10/2018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1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4C45-E409-4C27-B408-33A430DED893}" type="datetime1">
              <a:rPr lang="fr-FR" smtClean="0"/>
              <a:t>03/10/2018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910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6DE9-1D7D-4B63-A4C5-1310563BB622}" type="datetime1">
              <a:rPr lang="fr-FR" smtClean="0"/>
              <a:t>03/10/2018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757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BD17-A9A8-4B35-9FF1-2E225678C92C}" type="datetime1">
              <a:rPr lang="fr-FR" smtClean="0"/>
              <a:t>03/10/2018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31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3DD92-D41B-4E67-9EA4-D84AD1EAC8BE}" type="datetime1">
              <a:rPr lang="fr-FR" smtClean="0"/>
              <a:t>03/10/2018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820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1CBD-477E-4D0F-8B88-31265596A9AE}" type="datetime1">
              <a:rPr lang="fr-FR" smtClean="0"/>
              <a:t>03/10/2018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966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27D2-A73E-4C1D-AB7D-8044B6042730}" type="datetime1">
              <a:rPr lang="fr-FR" smtClean="0"/>
              <a:t>03/10/2018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39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4209-D745-4FC2-A0AC-527174DA248C}" type="datetime1">
              <a:rPr lang="fr-FR" smtClean="0"/>
              <a:t>03/10/2018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4E1A2517-DAC8-48EA-97A3-17673C017FF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329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18CB-86D0-4DB8-926D-831D27CFF433}" type="datetime1">
              <a:rPr lang="fr-FR" smtClean="0"/>
              <a:t>03/10/2018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078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60A8-DF60-4BD7-AD34-64D7BD047AA3}" type="datetime1">
              <a:rPr lang="fr-FR" smtClean="0"/>
              <a:t>03/10/2018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884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E8DF-8CE8-4AEC-B649-9FBCE6423548}" type="datetime1">
              <a:rPr lang="fr-FR" smtClean="0"/>
              <a:t>03/10/2018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603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7C11-00EE-4C96-9296-C7FD5B74C690}" type="datetime1">
              <a:rPr lang="fr-FR" smtClean="0"/>
              <a:t>03/10/2018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A2517-DAC8-48EA-97A3-17673C017FF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035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yohann.audoux@ensam.eu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11" Type="http://schemas.openxmlformats.org/officeDocument/2006/relationships/image" Target="../media/image6.tiff"/><Relationship Id="rId5" Type="http://schemas.openxmlformats.org/officeDocument/2006/relationships/hyperlink" Target="mailto:marco.montemurro@ensam.eu" TargetMode="External"/><Relationship Id="rId10" Type="http://schemas.openxmlformats.org/officeDocument/2006/relationships/image" Target="../media/image5.jpeg"/><Relationship Id="rId4" Type="http://schemas.openxmlformats.org/officeDocument/2006/relationships/hyperlink" Target="mailto:jerome.pailhes@ensam.eu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41.png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4.jpeg"/><Relationship Id="rId7" Type="http://schemas.openxmlformats.org/officeDocument/2006/relationships/image" Target="../media/image31.wmf"/><Relationship Id="rId12" Type="http://schemas.openxmlformats.org/officeDocument/2006/relationships/image" Target="../media/image33.wmf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5.wmf"/><Relationship Id="rId20" Type="http://schemas.openxmlformats.org/officeDocument/2006/relationships/image" Target="../media/image38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30.wmf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42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32.wmf"/><Relationship Id="rId14" Type="http://schemas.openxmlformats.org/officeDocument/2006/relationships/image" Target="../media/image34.wmf"/><Relationship Id="rId2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png"/><Relationship Id="rId5" Type="http://schemas.openxmlformats.org/officeDocument/2006/relationships/image" Target="../media/image37.wmf"/><Relationship Id="rId10" Type="http://schemas.openxmlformats.org/officeDocument/2006/relationships/image" Target="../media/image5.jpe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44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46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jpe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5" Type="http://schemas.openxmlformats.org/officeDocument/2006/relationships/image" Target="../media/image49.pn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wmf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7.png"/><Relationship Id="rId15" Type="http://schemas.openxmlformats.org/officeDocument/2006/relationships/image" Target="../media/image5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6.png"/><Relationship Id="rId9" Type="http://schemas.openxmlformats.org/officeDocument/2006/relationships/image" Target="../media/image14.wmf"/><Relationship Id="rId1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11" Type="http://schemas.openxmlformats.org/officeDocument/2006/relationships/image" Target="../media/image4.jpeg"/><Relationship Id="rId5" Type="http://schemas.openxmlformats.org/officeDocument/2006/relationships/image" Target="../media/image22.png"/><Relationship Id="rId10" Type="http://schemas.openxmlformats.org/officeDocument/2006/relationships/image" Target="../media/image22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31601" y="3551736"/>
            <a:ext cx="5880561" cy="1965496"/>
          </a:xfrm>
          <a:prstGeom prst="flowChartAlternateProcess">
            <a:avLst/>
          </a:prstGeom>
          <a:solidFill>
            <a:schemeClr val="lt1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solidFill>
                  <a:srgbClr val="8E2562"/>
                </a:solidFill>
                <a:ea typeface="ＭＳ Ｐゴシック" pitchFamily="34" charset="-128"/>
              </a:rPr>
              <a:t>PhD Student</a:t>
            </a:r>
            <a:endParaRPr lang="en-GB" dirty="0">
              <a:solidFill>
                <a:srgbClr val="48B336"/>
              </a:solidFill>
              <a:ea typeface="ＭＳ Ｐゴシック" pitchFamily="34" charset="-128"/>
            </a:endParaRPr>
          </a:p>
          <a:p>
            <a:r>
              <a:rPr lang="en-GB" b="1" dirty="0">
                <a:solidFill>
                  <a:srgbClr val="000000"/>
                </a:solidFill>
                <a:ea typeface="ＭＳ Ｐゴシック" pitchFamily="34" charset="-128"/>
              </a:rPr>
              <a:t>AUDOUX Yohann</a:t>
            </a:r>
            <a:r>
              <a:rPr lang="en-GB" dirty="0">
                <a:solidFill>
                  <a:srgbClr val="000000"/>
                </a:solidFill>
                <a:ea typeface="ＭＳ Ｐゴシック" pitchFamily="34" charset="-128"/>
              </a:rPr>
              <a:t>		</a:t>
            </a:r>
            <a:r>
              <a:rPr lang="en-GB" sz="1600" i="1" dirty="0">
                <a:solidFill>
                  <a:srgbClr val="000000"/>
                </a:solidFill>
                <a:ea typeface="ＭＳ Ｐゴシック" pitchFamily="34" charset="-128"/>
                <a:hlinkClick r:id="rId3"/>
              </a:rPr>
              <a:t>yohann.audoux@ensam.eu</a:t>
            </a:r>
            <a:endParaRPr lang="en-GB" sz="1600" i="1" dirty="0">
              <a:solidFill>
                <a:srgbClr val="000000"/>
              </a:solidFill>
              <a:ea typeface="ＭＳ Ｐゴシック" pitchFamily="34" charset="-128"/>
            </a:endParaRPr>
          </a:p>
          <a:p>
            <a:endParaRPr lang="en-GB" b="1" dirty="0">
              <a:solidFill>
                <a:srgbClr val="8E2562"/>
              </a:solidFill>
              <a:ea typeface="ＭＳ Ｐゴシック" pitchFamily="34" charset="-128"/>
            </a:endParaRPr>
          </a:p>
          <a:p>
            <a:r>
              <a:rPr lang="en-GB" b="1" dirty="0">
                <a:solidFill>
                  <a:srgbClr val="8E2562"/>
                </a:solidFill>
                <a:ea typeface="ＭＳ Ｐゴシック" pitchFamily="34" charset="-128"/>
              </a:rPr>
              <a:t>Supervisors </a:t>
            </a:r>
          </a:p>
          <a:p>
            <a:r>
              <a:rPr lang="en-GB" dirty="0">
                <a:solidFill>
                  <a:schemeClr val="tx1"/>
                </a:solidFill>
                <a:ea typeface="ＭＳ Ｐゴシック" pitchFamily="34" charset="-128"/>
              </a:rPr>
              <a:t>Pailhès Jérôme (I2M) 	 </a:t>
            </a:r>
            <a:r>
              <a:rPr lang="en-GB" sz="1600" i="1" dirty="0">
                <a:solidFill>
                  <a:schemeClr val="tx1"/>
                </a:solidFill>
                <a:ea typeface="ＭＳ Ｐゴシック" pitchFamily="34" charset="-128"/>
                <a:hlinkClick r:id="rId4"/>
              </a:rPr>
              <a:t>jerome.pailhes@ensam.eu</a:t>
            </a:r>
            <a:endParaRPr lang="en-GB" b="1" dirty="0">
              <a:solidFill>
                <a:srgbClr val="8E2562"/>
              </a:solidFill>
              <a:ea typeface="ＭＳ Ｐゴシック" pitchFamily="34" charset="-128"/>
            </a:endParaRPr>
          </a:p>
          <a:p>
            <a:r>
              <a:rPr lang="en-GB" dirty="0">
                <a:solidFill>
                  <a:schemeClr val="tx1"/>
                </a:solidFill>
                <a:ea typeface="ＭＳ Ｐゴシック" pitchFamily="34" charset="-128"/>
              </a:rPr>
              <a:t>Montemurro Marco (I2M) 	</a:t>
            </a:r>
            <a:r>
              <a:rPr lang="en-GB" sz="1600" i="1" dirty="0">
                <a:solidFill>
                  <a:schemeClr val="tx1"/>
                </a:solidFill>
                <a:ea typeface="ＭＳ Ｐゴシック" pitchFamily="34" charset="-128"/>
                <a:hlinkClick r:id="rId5"/>
              </a:rPr>
              <a:t>marco.montemurro@ensam.eu</a:t>
            </a:r>
            <a:endParaRPr lang="en-GB" sz="1600" i="1" dirty="0">
              <a:solidFill>
                <a:schemeClr val="tx1"/>
              </a:solidFill>
              <a:ea typeface="ＭＳ Ｐゴシック" pitchFamily="34" charset="-128"/>
            </a:endParaRPr>
          </a:p>
          <a:p>
            <a:endParaRPr lang="en-GB" sz="1600" dirty="0">
              <a:solidFill>
                <a:schemeClr val="tx1"/>
              </a:solidFill>
              <a:ea typeface="ＭＳ Ｐゴシック" pitchFamily="34" charset="-128"/>
            </a:endParaRPr>
          </a:p>
          <a:p>
            <a:endParaRPr lang="en-GB" sz="1600" dirty="0">
              <a:solidFill>
                <a:schemeClr val="tx1"/>
              </a:solidFill>
              <a:ea typeface="ＭＳ Ｐゴシック" pitchFamily="34" charset="-128"/>
            </a:endParaRPr>
          </a:p>
          <a:p>
            <a:endParaRPr lang="en-GB" sz="1200" dirty="0">
              <a:solidFill>
                <a:srgbClr val="000000"/>
              </a:solidFill>
              <a:ea typeface="ＭＳ Ｐゴシック" pitchFamily="34" charset="-128"/>
            </a:endParaRPr>
          </a:p>
          <a:p>
            <a:endParaRPr lang="en-GB" sz="12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09" y="1124744"/>
            <a:ext cx="2751947" cy="1848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33475" y="1268760"/>
            <a:ext cx="4766289" cy="1893488"/>
          </a:xfrm>
          <a:prstGeom prst="flowChartAlternateProcess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tabLst>
                <a:tab pos="1168400" algn="l"/>
              </a:tabLst>
              <a:defRPr/>
            </a:pPr>
            <a:r>
              <a:rPr lang="en-GB" sz="2400" b="1" dirty="0">
                <a:solidFill>
                  <a:srgbClr val="8E2562"/>
                </a:solidFill>
                <a:ea typeface="ＭＳ Ｐゴシック" charset="0"/>
                <a:cs typeface="ＭＳ Ｐゴシック" charset="0"/>
              </a:rPr>
              <a:t>Non-Uniform Rational B-Splines (NURBS) hypersurfaces </a:t>
            </a:r>
            <a:r>
              <a:rPr lang="en-GB" sz="2400" b="1">
                <a:solidFill>
                  <a:srgbClr val="8E2562"/>
                </a:solidFill>
                <a:ea typeface="ＭＳ Ｐゴシック" charset="0"/>
                <a:cs typeface="ＭＳ Ｐゴシック" charset="0"/>
              </a:rPr>
              <a:t>for metamodeling</a:t>
            </a:r>
            <a:endParaRPr lang="en-GB" sz="2400" b="1" dirty="0">
              <a:solidFill>
                <a:srgbClr val="8E2562"/>
              </a:solidFill>
              <a:ea typeface="ＭＳ Ｐゴシック" charset="0"/>
              <a:cs typeface="ＭＳ Ｐゴシック" charset="0"/>
            </a:endParaRPr>
          </a:p>
          <a:p>
            <a:pPr algn="ctr">
              <a:tabLst>
                <a:tab pos="1168400" algn="l"/>
              </a:tabLst>
              <a:defRPr/>
            </a:pPr>
            <a:endParaRPr lang="en-GB" sz="28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GB" smtClean="0"/>
              <a:t>1</a:t>
            </a:fld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577">
            <a:off x="5771317" y="2659298"/>
            <a:ext cx="3048614" cy="1490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63"/>
          <a:stretch/>
        </p:blipFill>
        <p:spPr>
          <a:xfrm>
            <a:off x="6204107" y="4041801"/>
            <a:ext cx="2472351" cy="1661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865C423-7C69-4D4A-B6FA-AF6CC68A25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042E00D-BD05-406D-B3B9-67BE307AC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DE0472F-2AA5-43AE-A660-9EC002767D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512" y="5521440"/>
            <a:ext cx="8246724" cy="12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5" y="1030317"/>
            <a:ext cx="3888431" cy="1030533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US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Optimization problem formulation</a:t>
            </a:r>
            <a:endParaRPr lang="en-US" sz="3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97891DC-E1F3-4B9A-9DD4-11D9EC06B36B}"/>
              </a:ext>
            </a:extLst>
          </p:cNvPr>
          <p:cNvSpPr txBox="1"/>
          <p:nvPr/>
        </p:nvSpPr>
        <p:spPr>
          <a:xfrm>
            <a:off x="112589" y="5805264"/>
            <a:ext cx="8582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Limitation: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Non convex problem when adding CP’s number, degrees and knot values as parameters</a:t>
            </a:r>
          </a:p>
        </p:txBody>
      </p:sp>
      <p:graphicFrame>
        <p:nvGraphicFramePr>
          <p:cNvPr id="20" name="Objet 19">
            <a:extLst>
              <a:ext uri="{FF2B5EF4-FFF2-40B4-BE49-F238E27FC236}">
                <a16:creationId xmlns:a16="http://schemas.microsoft.com/office/drawing/2014/main" id="{D73DA7D4-5B53-4101-BFFD-43D8F3E082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644323"/>
              </p:ext>
            </p:extLst>
          </p:nvPr>
        </p:nvGraphicFramePr>
        <p:xfrm>
          <a:off x="1802990" y="2246189"/>
          <a:ext cx="5538019" cy="1922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2" name="Équation" r:id="rId4" imgW="3288960" imgH="1193760" progId="Equation.3">
                  <p:embed/>
                </p:oleObj>
              </mc:Choice>
              <mc:Fallback>
                <p:oleObj name="Équation" r:id="rId4" imgW="3288960" imgH="1193760" progId="Equation.3">
                  <p:embed/>
                  <p:pic>
                    <p:nvPicPr>
                      <p:cNvPr id="16" name="Objet 15">
                        <a:extLst>
                          <a:ext uri="{FF2B5EF4-FFF2-40B4-BE49-F238E27FC236}">
                            <a16:creationId xmlns:a16="http://schemas.microsoft.com/office/drawing/2014/main" id="{46F4402D-8296-4B2C-8134-7445A09607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990" y="2246189"/>
                        <a:ext cx="5538019" cy="19228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301235BC-005F-4F23-AB32-93DF8CE889B4}"/>
              </a:ext>
            </a:extLst>
          </p:cNvPr>
          <p:cNvSpPr txBox="1"/>
          <p:nvPr/>
        </p:nvSpPr>
        <p:spPr>
          <a:xfrm>
            <a:off x="104527" y="4217759"/>
            <a:ext cx="85822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Advantages: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Objective is to minimize the number of data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Constraints threshold can be set according to the accuracy given by the mean to obtain the TPs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Stopping criteria can be linked to a wanted compression rate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361AF1-16F3-469C-8861-6B1BA9B320A9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A5235E76-D6D8-47C6-BE30-B4F9894009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51C60033-B9A7-424C-A19B-C477F71A3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EC56B85-1366-4674-A327-F7D30666976E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4102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B316E533-933C-4EFB-9C1A-F9D3F6C531E7}"/>
                  </a:ext>
                </a:extLst>
              </p:cNvPr>
              <p:cNvSpPr txBox="1"/>
              <p:nvPr/>
            </p:nvSpPr>
            <p:spPr>
              <a:xfrm>
                <a:off x="69860" y="1631783"/>
                <a:ext cx="8647603" cy="2013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8E2562"/>
                    </a:solidFill>
                  </a:rPr>
                  <a:t>Parameters tuning the shape of a </a:t>
                </a:r>
                <a:r>
                  <a:rPr lang="en-US" b="1" i="1" dirty="0">
                    <a:solidFill>
                      <a:srgbClr val="8E2562"/>
                    </a:solidFill>
                  </a:rPr>
                  <a:t>n-</a:t>
                </a:r>
                <a:r>
                  <a:rPr lang="en-US" b="1" dirty="0">
                    <a:solidFill>
                      <a:srgbClr val="8E2562"/>
                    </a:solidFill>
                  </a:rPr>
                  <a:t>D NURBS hypersurface: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number of CPs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along each direction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degree of the blending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along each direction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internal knot vectors 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 along each direction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associated to each CPs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control points coordinates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B316E533-933C-4EFB-9C1A-F9D3F6C53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0" y="1631783"/>
                <a:ext cx="8647603" cy="2013243"/>
              </a:xfrm>
              <a:prstGeom prst="rect">
                <a:avLst/>
              </a:prstGeom>
              <a:blipFill>
                <a:blip r:embed="rId3"/>
                <a:stretch>
                  <a:fillRect l="-564" t="-1818" b="-6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7A6F456E-D523-4AB7-8B97-70E6BD804E53}"/>
              </a:ext>
            </a:extLst>
          </p:cNvPr>
          <p:cNvSpPr txBox="1"/>
          <p:nvPr/>
        </p:nvSpPr>
        <p:spPr>
          <a:xfrm>
            <a:off x="69860" y="3573016"/>
            <a:ext cx="8570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E2562"/>
                </a:solidFill>
              </a:rPr>
              <a:t>Current literature: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B-Spline instead of NURBS -&gt; all weights are equal to 1 (B-splines) or set by the mean of empiric rules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Degrees are fixed to 1 or 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Knot values are set by empiric rules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Iterative procedure focused on finding the </a:t>
            </a:r>
            <a:r>
              <a:rPr lang="en-US" b="1" dirty="0"/>
              <a:t>optimum number</a:t>
            </a:r>
            <a:r>
              <a:rPr lang="en-US" dirty="0"/>
              <a:t> of control points</a:t>
            </a:r>
          </a:p>
          <a:p>
            <a:pPr marL="1257300" lvl="2" indent="-342900">
              <a:buSzPct val="70000"/>
              <a:buFont typeface="Courier New" panose="02070309020205020404" pitchFamily="49" charset="0"/>
              <a:buChar char="o"/>
            </a:pPr>
            <a:r>
              <a:rPr lang="en-US" dirty="0"/>
              <a:t>Incrementing the number starting from few points (corner)</a:t>
            </a:r>
          </a:p>
          <a:p>
            <a:pPr marL="1257300" lvl="2" indent="-342900">
              <a:buSzPct val="70000"/>
              <a:buFont typeface="Courier New" panose="02070309020205020404" pitchFamily="49" charset="0"/>
              <a:buChar char="o"/>
            </a:pPr>
            <a:r>
              <a:rPr lang="en-US" dirty="0"/>
              <a:t>Decreasing starting from a high number (interpolation)</a:t>
            </a:r>
          </a:p>
        </p:txBody>
      </p:sp>
      <p:sp>
        <p:nvSpPr>
          <p:cNvPr id="3" name="Rectangle 2"/>
          <p:cNvSpPr/>
          <p:nvPr/>
        </p:nvSpPr>
        <p:spPr>
          <a:xfrm>
            <a:off x="69858" y="5890046"/>
            <a:ext cx="8174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8E2562"/>
                </a:solidFill>
              </a:rPr>
              <a:t>Proposed approach -&gt; </a:t>
            </a:r>
            <a:r>
              <a:rPr lang="en-US" dirty="0"/>
              <a:t>Special GA (</a:t>
            </a:r>
            <a:r>
              <a:rPr lang="en-US" i="1" dirty="0"/>
              <a:t>Montemurro, 2012) </a:t>
            </a:r>
            <a:r>
              <a:rPr lang="en-US" dirty="0"/>
              <a:t>able to deal with design problems with a “variable number of design variables” to calculate automatically all the NURBS hypersurface parameters</a:t>
            </a:r>
            <a:endParaRPr lang="en-US" b="1" dirty="0">
              <a:solidFill>
                <a:srgbClr val="8E256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F96694-CA49-4906-BE32-EA3A747F7022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AF895A4-94BD-45CA-B728-DB2290AA34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C38E2835-201A-4DAD-9C87-40DFD6B90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19F4B16-3E39-4D42-B3C7-469C35B63CBD}"/>
              </a:ext>
            </a:extLst>
          </p:cNvPr>
          <p:cNvSpPr txBox="1"/>
          <p:nvPr/>
        </p:nvSpPr>
        <p:spPr>
          <a:xfrm>
            <a:off x="5473580" y="3039591"/>
            <a:ext cx="350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29400"/>
                </a:solidFill>
              </a:rPr>
              <a:t>Variable number of parameters </a:t>
            </a:r>
            <a:endParaRPr lang="en-GB" dirty="0">
              <a:solidFill>
                <a:srgbClr val="F294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6CFC32-4C74-41AE-80BB-9AB73F2DC9E8}"/>
              </a:ext>
            </a:extLst>
          </p:cNvPr>
          <p:cNvSpPr/>
          <p:nvPr/>
        </p:nvSpPr>
        <p:spPr>
          <a:xfrm>
            <a:off x="1320251" y="2512974"/>
            <a:ext cx="731469" cy="411970"/>
          </a:xfrm>
          <a:prstGeom prst="rect">
            <a:avLst/>
          </a:prstGeom>
          <a:noFill/>
          <a:ln>
            <a:solidFill>
              <a:srgbClr val="F2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464935-0C66-40C1-9AA9-AA50D94048EB}"/>
              </a:ext>
            </a:extLst>
          </p:cNvPr>
          <p:cNvSpPr/>
          <p:nvPr/>
        </p:nvSpPr>
        <p:spPr>
          <a:xfrm>
            <a:off x="2038634" y="2919906"/>
            <a:ext cx="731469" cy="369332"/>
          </a:xfrm>
          <a:prstGeom prst="rect">
            <a:avLst/>
          </a:prstGeom>
          <a:noFill/>
          <a:ln>
            <a:solidFill>
              <a:srgbClr val="F2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8898B2-8A0F-4A59-9156-B289CD8CB332}"/>
              </a:ext>
            </a:extLst>
          </p:cNvPr>
          <p:cNvSpPr/>
          <p:nvPr/>
        </p:nvSpPr>
        <p:spPr>
          <a:xfrm>
            <a:off x="3812156" y="3179284"/>
            <a:ext cx="731469" cy="411970"/>
          </a:xfrm>
          <a:prstGeom prst="rect">
            <a:avLst/>
          </a:prstGeom>
          <a:noFill/>
          <a:ln>
            <a:solidFill>
              <a:srgbClr val="F2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D5CEC07F-A063-490D-83E6-50DA7D2CC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5" y="1012628"/>
            <a:ext cx="3888431" cy="576064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US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Numerical strategy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13AC820-AA74-48E7-B386-5C7924FCBF68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39261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9" grpId="0"/>
      <p:bldP spid="3" grpId="0"/>
      <p:bldP spid="20" grpId="0"/>
      <p:bldP spid="6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US" smtClean="0"/>
              <a:t>12</a:t>
            </a:fld>
            <a:endParaRPr lang="en-US" dirty="0"/>
          </a:p>
        </p:txBody>
      </p:sp>
      <p:sp>
        <p:nvSpPr>
          <p:cNvPr id="50" name="Text Box 8">
            <a:extLst>
              <a:ext uri="{FF2B5EF4-FFF2-40B4-BE49-F238E27FC236}">
                <a16:creationId xmlns:a16="http://schemas.microsoft.com/office/drawing/2014/main" id="{F1C4805B-23B3-4101-8EDE-76493C3C6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5" y="1012628"/>
            <a:ext cx="3888431" cy="576064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US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Numerical strategy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2AC483-0D26-42B4-9CED-5AB8EBFCA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51428"/>
            <a:ext cx="7164288" cy="4492570"/>
          </a:xfrm>
          <a:prstGeom prst="rect">
            <a:avLst/>
          </a:prstGeom>
        </p:spPr>
      </p:pic>
      <p:sp>
        <p:nvSpPr>
          <p:cNvPr id="84" name="ZoneTexte 83">
            <a:extLst>
              <a:ext uri="{FF2B5EF4-FFF2-40B4-BE49-F238E27FC236}">
                <a16:creationId xmlns:a16="http://schemas.microsoft.com/office/drawing/2014/main" id="{00FCDEF2-5461-4248-A193-5D8DEE2399FC}"/>
              </a:ext>
            </a:extLst>
          </p:cNvPr>
          <p:cNvSpPr txBox="1"/>
          <p:nvPr/>
        </p:nvSpPr>
        <p:spPr>
          <a:xfrm>
            <a:off x="4452678" y="992922"/>
            <a:ext cx="4539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Hybrid optimization tool: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F83208-14F3-43B3-A366-B8A538D8E266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F165D6A-91C0-46AE-A5CC-FBB4220DFF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FDEE322-2FD3-49F3-801A-400E0F360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06BDA57-150B-42BD-92A8-AEFC9BD2FFF9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2178607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5" y="980729"/>
            <a:ext cx="3888431" cy="576064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US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Numerical results</a:t>
            </a:r>
          </a:p>
          <a:p>
            <a:pPr algn="ctr">
              <a:tabLst>
                <a:tab pos="1168400" algn="l"/>
              </a:tabLst>
              <a:defRPr/>
            </a:pPr>
            <a:endParaRPr lang="en-US" sz="3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AC73DDC-5D8C-420F-AE5E-7188526A24F4}"/>
              </a:ext>
            </a:extLst>
          </p:cNvPr>
          <p:cNvSpPr txBox="1"/>
          <p:nvPr/>
        </p:nvSpPr>
        <p:spPr>
          <a:xfrm>
            <a:off x="104776" y="1660738"/>
            <a:ext cx="6193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Benchmark case, displacement field over a pierced thin plate: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2617D6C0-7D35-41D0-8FDD-B43056CF52B5}"/>
                  </a:ext>
                </a:extLst>
              </p:cNvPr>
              <p:cNvSpPr txBox="1"/>
              <p:nvPr/>
            </p:nvSpPr>
            <p:spPr>
              <a:xfrm>
                <a:off x="6876256" y="2366880"/>
                <a:ext cx="2233232" cy="2330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Design variables: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Thickness </a:t>
                </a:r>
                <a:r>
                  <a:rPr lang="en-US" i="1" dirty="0"/>
                  <a:t>t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Radius r</a:t>
                </a:r>
                <a:endParaRPr lang="en-US" i="1" dirty="0"/>
              </a:p>
              <a:p>
                <a:endParaRPr lang="en-US" dirty="0"/>
              </a:p>
              <a:p>
                <a:r>
                  <a:rPr lang="en-US" dirty="0"/>
                  <a:t>Output of the model: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Displacement field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fr-F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2617D6C0-7D35-41D0-8FDD-B43056CF5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366880"/>
                <a:ext cx="2233232" cy="2330253"/>
              </a:xfrm>
              <a:prstGeom prst="rect">
                <a:avLst/>
              </a:prstGeom>
              <a:blipFill>
                <a:blip r:embed="rId3"/>
                <a:stretch>
                  <a:fillRect l="-2459" t="-1305" r="-1366" b="-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ZoneTexte 92">
            <a:extLst>
              <a:ext uri="{FF2B5EF4-FFF2-40B4-BE49-F238E27FC236}">
                <a16:creationId xmlns:a16="http://schemas.microsoft.com/office/drawing/2014/main" id="{F9CCEBDA-0CED-4A27-A65B-ECC1A61F6C42}"/>
              </a:ext>
            </a:extLst>
          </p:cNvPr>
          <p:cNvSpPr txBox="1"/>
          <p:nvPr/>
        </p:nvSpPr>
        <p:spPr>
          <a:xfrm>
            <a:off x="370275" y="5286285"/>
            <a:ext cx="6193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Data base generated by the mean of FEM code (ANSYS) on 21 different thickness and 21 different radius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DD994DB-672F-4035-9117-D3AFFA959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9" y="2486457"/>
            <a:ext cx="6226799" cy="27989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CB7957-29EF-40A0-AEE5-8B8E4A5FB8F7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8BFA3B2-960A-4240-AAC5-E5FA185F60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2F70859-A386-4CC6-A73A-B434E6892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9579B0D-38D5-476F-9934-33BBD0EC37D8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103742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88" grpId="0"/>
      <p:bldP spid="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4652373A-EC66-4383-B4DE-F663610EB32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1" y="2636912"/>
            <a:ext cx="8446770" cy="4007816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GB" smtClean="0"/>
              <a:t>14</a:t>
            </a:fld>
            <a:endParaRPr lang="en-GB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5" y="980729"/>
            <a:ext cx="3888431" cy="576064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GB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Numerical results</a:t>
            </a:r>
          </a:p>
          <a:p>
            <a:pPr algn="ctr">
              <a:tabLst>
                <a:tab pos="1168400" algn="l"/>
              </a:tabLst>
              <a:defRPr/>
            </a:pPr>
            <a:endParaRPr lang="en-GB" sz="3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3BED11D-4148-47B1-9C51-83B0DAAAADDF}"/>
              </a:ext>
            </a:extLst>
          </p:cNvPr>
          <p:cNvSpPr txBox="1"/>
          <p:nvPr/>
        </p:nvSpPr>
        <p:spPr>
          <a:xfrm>
            <a:off x="2483768" y="223680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i="1" dirty="0"/>
              <a:t>Displacement field at t and r fixed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8B92BA6-95E8-444A-8B32-558610E94874}"/>
              </a:ext>
            </a:extLst>
          </p:cNvPr>
          <p:cNvSpPr txBox="1"/>
          <p:nvPr/>
        </p:nvSpPr>
        <p:spPr>
          <a:xfrm>
            <a:off x="104776" y="1660738"/>
            <a:ext cx="6193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Benchmark case, displacement field over a pierced thin plate: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8B1ED1-B3E4-457F-AD52-6942E16058CB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F698839-E25F-49AA-B2C1-63963800A6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1DEBF8E7-6047-4A85-8D3B-188E763A7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D40AAAE-921F-4F9A-A377-C698F3AE2816}"/>
              </a:ext>
            </a:extLst>
          </p:cNvPr>
          <p:cNvSpPr/>
          <p:nvPr/>
        </p:nvSpPr>
        <p:spPr>
          <a:xfrm>
            <a:off x="7920369" y="4077072"/>
            <a:ext cx="360040" cy="1080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21DA4ED-EE37-4249-9682-4C6C3FDCB98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3" y="2636913"/>
            <a:ext cx="8446771" cy="40078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898A13-7C17-4258-8A2F-57FE033E7E18}"/>
              </a:ext>
            </a:extLst>
          </p:cNvPr>
          <p:cNvSpPr/>
          <p:nvPr/>
        </p:nvSpPr>
        <p:spPr>
          <a:xfrm>
            <a:off x="8100389" y="4077072"/>
            <a:ext cx="360040" cy="1080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B99527-BE21-4910-8243-2B2ABCEE45DE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27612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GB" smtClean="0"/>
              <a:t>15</a:t>
            </a:fld>
            <a:endParaRPr lang="en-GB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5" y="980729"/>
            <a:ext cx="3888431" cy="576064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GB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Numerical results</a:t>
            </a:r>
          </a:p>
          <a:p>
            <a:pPr algn="ctr">
              <a:tabLst>
                <a:tab pos="1168400" algn="l"/>
              </a:tabLst>
              <a:defRPr/>
            </a:pPr>
            <a:endParaRPr lang="en-GB" sz="3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BFE111-BCF9-48C7-96B1-BAC3F1EE4184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916D1E2-5F78-41FF-BB07-FF3C7F315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227485B-137D-4C48-9599-E04A4746F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au 15">
                <a:extLst>
                  <a:ext uri="{FF2B5EF4-FFF2-40B4-BE49-F238E27FC236}">
                    <a16:creationId xmlns:a16="http://schemas.microsoft.com/office/drawing/2014/main" id="{883D2E67-B8FC-4A77-A100-E8CE697BE9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6542123"/>
                  </p:ext>
                </p:extLst>
              </p:nvPr>
            </p:nvGraphicFramePr>
            <p:xfrm>
              <a:off x="264208" y="1700808"/>
              <a:ext cx="8762490" cy="4942179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1601163">
                      <a:extLst>
                        <a:ext uri="{9D8B030D-6E8A-4147-A177-3AD203B41FA5}">
                          <a16:colId xmlns:a16="http://schemas.microsoft.com/office/drawing/2014/main" val="4151624355"/>
                        </a:ext>
                      </a:extLst>
                    </a:gridCol>
                    <a:gridCol w="516797">
                      <a:extLst>
                        <a:ext uri="{9D8B030D-6E8A-4147-A177-3AD203B41FA5}">
                          <a16:colId xmlns:a16="http://schemas.microsoft.com/office/drawing/2014/main" val="1194446892"/>
                        </a:ext>
                      </a:extLst>
                    </a:gridCol>
                    <a:gridCol w="618932">
                      <a:extLst>
                        <a:ext uri="{9D8B030D-6E8A-4147-A177-3AD203B41FA5}">
                          <a16:colId xmlns:a16="http://schemas.microsoft.com/office/drawing/2014/main" val="35863035"/>
                        </a:ext>
                      </a:extLst>
                    </a:gridCol>
                    <a:gridCol w="912297">
                      <a:extLst>
                        <a:ext uri="{9D8B030D-6E8A-4147-A177-3AD203B41FA5}">
                          <a16:colId xmlns:a16="http://schemas.microsoft.com/office/drawing/2014/main" val="380528800"/>
                        </a:ext>
                      </a:extLst>
                    </a:gridCol>
                    <a:gridCol w="912297">
                      <a:extLst>
                        <a:ext uri="{9D8B030D-6E8A-4147-A177-3AD203B41FA5}">
                          <a16:colId xmlns:a16="http://schemas.microsoft.com/office/drawing/2014/main" val="165598862"/>
                        </a:ext>
                      </a:extLst>
                    </a:gridCol>
                    <a:gridCol w="636386">
                      <a:extLst>
                        <a:ext uri="{9D8B030D-6E8A-4147-A177-3AD203B41FA5}">
                          <a16:colId xmlns:a16="http://schemas.microsoft.com/office/drawing/2014/main" val="3485038156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4241095270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1000535947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3664315482"/>
                        </a:ext>
                      </a:extLst>
                    </a:gridCol>
                  </a:tblGrid>
                  <a:tr h="629556">
                    <a:tc gridSpan="2">
                      <a:txBody>
                        <a:bodyPr/>
                        <a:lstStyle/>
                        <a:p>
                          <a:r>
                            <a:rPr lang="en-GB" noProof="0" dirty="0"/>
                            <a:t>Variables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Number of points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Max error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Mean error (%)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4050083"/>
                      </a:ext>
                    </a:extLst>
                  </a:tr>
                  <a:tr h="364743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noProof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fr-FR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b="0" i="1" noProof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151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31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2 064 321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3666960"/>
                      </a:ext>
                    </a:extLst>
                  </a:tr>
                  <a:tr h="364743">
                    <a:tc rowSpan="2">
                      <a:txBody>
                        <a:bodyPr/>
                        <a:lstStyle/>
                        <a:p>
                          <a:r>
                            <a:rPr lang="en-GB" noProof="0" dirty="0"/>
                            <a:t>Iterative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noProof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fr-FR" b="0" i="1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1 334 256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8,27</m:t>
                                    </m:r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1,41</m:t>
                                    </m:r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56267834"/>
                      </a:ext>
                    </a:extLst>
                  </a:tr>
                  <a:tr h="359746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131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27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18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18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4972632"/>
                      </a:ext>
                    </a:extLst>
                  </a:tr>
                  <a:tr h="364743">
                    <a:tc rowSpan="3">
                      <a:txBody>
                        <a:bodyPr/>
                        <a:lstStyle/>
                        <a:p>
                          <a:r>
                            <a:rPr lang="en-GB" noProof="0" dirty="0"/>
                            <a:t>Hybrid optimization (3 pop x 100 ind )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noProof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fr-FR" b="0" i="1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12 726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noProof="0" dirty="0" smtClean="0">
                                    <a:latin typeface="Cambria Math" panose="02040503050406030204" pitchFamily="18" charset="0"/>
                                  </a:rPr>
                                  <m:t>1,30</m:t>
                                </m:r>
                                <m:sSup>
                                  <m:sSupPr>
                                    <m:ctrlP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noProof="0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fr-FR" b="0" i="1" noProof="0" dirty="0" smtClean="0">
                                    <a:latin typeface="Cambria Math" panose="02040503050406030204" pitchFamily="18" charset="0"/>
                                  </a:rPr>
                                  <m:t>,44</m:t>
                                </m:r>
                                <m:sSup>
                                  <m:sSupPr>
                                    <m:ctrlP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632420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100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8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6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9589638"/>
                      </a:ext>
                    </a:extLst>
                  </a:tr>
                  <a:tr h="464672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1,10</m:t>
                                    </m:r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noProof="0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fr-FR" b="0" i="1" noProof="0" dirty="0" smtClean="0">
                                    <a:latin typeface="Cambria Math" panose="02040503050406030204" pitchFamily="18" charset="0"/>
                                  </a:rPr>
                                  <m:t>,99</m:t>
                                </m:r>
                                <m:sSup>
                                  <m:sSupPr>
                                    <m:ctrlP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8367087"/>
                      </a:ext>
                    </a:extLst>
                  </a:tr>
                  <a:tr h="519633">
                    <a:tc rowSpan="2">
                      <a:txBody>
                        <a:bodyPr/>
                        <a:lstStyle/>
                        <a:p>
                          <a:r>
                            <a:rPr lang="en-GB" noProof="0" dirty="0"/>
                            <a:t>Iterative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noProof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fr-FR" b="0" i="1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811 512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2,12</m:t>
                                    </m:r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2,24</m:t>
                                    </m:r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0252409"/>
                      </a:ext>
                    </a:extLst>
                  </a:tr>
                  <a:tr h="359746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16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1862064"/>
                      </a:ext>
                    </a:extLst>
                  </a:tr>
                  <a:tr h="519633">
                    <a:tc rowSpan="3">
                      <a:txBody>
                        <a:bodyPr/>
                        <a:lstStyle/>
                        <a:p>
                          <a:r>
                            <a:rPr lang="en-GB" noProof="0" dirty="0"/>
                            <a:t>Hybrid optimization (3 pop x 200 ind )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noProof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fr-FR" b="0" i="1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2 736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noProof="0" dirty="0" smtClean="0">
                                    <a:latin typeface="Cambria Math" panose="02040503050406030204" pitchFamily="18" charset="0"/>
                                  </a:rPr>
                                  <m:t>2,45</m:t>
                                </m:r>
                                <m:sSup>
                                  <m:sSupPr>
                                    <m:ctrlP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noProof="0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fr-FR" b="0" i="1" noProof="0" dirty="0" smtClean="0">
                                    <a:latin typeface="Cambria Math" panose="02040503050406030204" pitchFamily="18" charset="0"/>
                                  </a:rPr>
                                  <m:t>,59</m:t>
                                </m:r>
                                <m:sSup>
                                  <m:sSupPr>
                                    <m:ctrlP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5621818"/>
                      </a:ext>
                    </a:extLst>
                  </a:tr>
                  <a:tr h="519633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11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18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5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617552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solidFill>
                          <a:srgbClr val="E6E0E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2,13</m:t>
                                    </m:r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noProof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b="0" i="1" noProof="0" dirty="0" smtClean="0">
                                    <a:latin typeface="Cambria Math" panose="02040503050406030204" pitchFamily="18" charset="0"/>
                                  </a:rPr>
                                  <m:t>,03</m:t>
                                </m:r>
                                <m:sSup>
                                  <m:sSupPr>
                                    <m:ctrlP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9998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au 15">
                <a:extLst>
                  <a:ext uri="{FF2B5EF4-FFF2-40B4-BE49-F238E27FC236}">
                    <a16:creationId xmlns:a16="http://schemas.microsoft.com/office/drawing/2014/main" id="{883D2E67-B8FC-4A77-A100-E8CE697BE9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6542123"/>
                  </p:ext>
                </p:extLst>
              </p:nvPr>
            </p:nvGraphicFramePr>
            <p:xfrm>
              <a:off x="264208" y="1700808"/>
              <a:ext cx="8762490" cy="4942179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1601163">
                      <a:extLst>
                        <a:ext uri="{9D8B030D-6E8A-4147-A177-3AD203B41FA5}">
                          <a16:colId xmlns:a16="http://schemas.microsoft.com/office/drawing/2014/main" val="4151624355"/>
                        </a:ext>
                      </a:extLst>
                    </a:gridCol>
                    <a:gridCol w="516797">
                      <a:extLst>
                        <a:ext uri="{9D8B030D-6E8A-4147-A177-3AD203B41FA5}">
                          <a16:colId xmlns:a16="http://schemas.microsoft.com/office/drawing/2014/main" val="1194446892"/>
                        </a:ext>
                      </a:extLst>
                    </a:gridCol>
                    <a:gridCol w="618932">
                      <a:extLst>
                        <a:ext uri="{9D8B030D-6E8A-4147-A177-3AD203B41FA5}">
                          <a16:colId xmlns:a16="http://schemas.microsoft.com/office/drawing/2014/main" val="35863035"/>
                        </a:ext>
                      </a:extLst>
                    </a:gridCol>
                    <a:gridCol w="912297">
                      <a:extLst>
                        <a:ext uri="{9D8B030D-6E8A-4147-A177-3AD203B41FA5}">
                          <a16:colId xmlns:a16="http://schemas.microsoft.com/office/drawing/2014/main" val="380528800"/>
                        </a:ext>
                      </a:extLst>
                    </a:gridCol>
                    <a:gridCol w="912297">
                      <a:extLst>
                        <a:ext uri="{9D8B030D-6E8A-4147-A177-3AD203B41FA5}">
                          <a16:colId xmlns:a16="http://schemas.microsoft.com/office/drawing/2014/main" val="165598862"/>
                        </a:ext>
                      </a:extLst>
                    </a:gridCol>
                    <a:gridCol w="636386">
                      <a:extLst>
                        <a:ext uri="{9D8B030D-6E8A-4147-A177-3AD203B41FA5}">
                          <a16:colId xmlns:a16="http://schemas.microsoft.com/office/drawing/2014/main" val="3485038156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4241095270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1000535947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3664315482"/>
                        </a:ext>
                      </a:extLst>
                    </a:gridCol>
                  </a:tblGrid>
                  <a:tr h="640080">
                    <a:tc gridSpan="2">
                      <a:txBody>
                        <a:bodyPr/>
                        <a:lstStyle/>
                        <a:p>
                          <a:r>
                            <a:rPr lang="en-GB" noProof="0" dirty="0"/>
                            <a:t>Variables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Number of points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Max error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Mean error (%)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4050083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183333" r="-313506" b="-107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151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31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2 064 321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3666960"/>
                      </a:ext>
                    </a:extLst>
                  </a:tr>
                  <a:tr h="365760">
                    <a:tc rowSpan="2">
                      <a:txBody>
                        <a:bodyPr/>
                        <a:lstStyle/>
                        <a:p>
                          <a:r>
                            <a:rPr lang="en-GB" noProof="0" dirty="0"/>
                            <a:t>Iterative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9412" t="-283333" r="-1283529" b="-97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1 334 256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37436" t="-141667" r="-100513" b="-43916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37436" t="-141667" r="-513" b="-439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6267834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9412" t="-383333" r="-1283529" b="-87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131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27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18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18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4972632"/>
                      </a:ext>
                    </a:extLst>
                  </a:tr>
                  <a:tr h="365760">
                    <a:tc rowSpan="3">
                      <a:txBody>
                        <a:bodyPr/>
                        <a:lstStyle/>
                        <a:p>
                          <a:r>
                            <a:rPr lang="en-GB" noProof="0" dirty="0"/>
                            <a:t>Hybrid optimization (3 pop x 100 ind )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9412" t="-483333" r="-1283529" b="-77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12 726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37436" t="-402778" r="-100513" b="-63194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37436" t="-402778" r="-513" b="-6319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632420"/>
                      </a:ext>
                    </a:extLst>
                  </a:tr>
                  <a:tr h="71120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9412" t="-388889" r="-1283529" b="-41888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100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8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6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9589638"/>
                      </a:ext>
                    </a:extLst>
                  </a:tr>
                  <a:tr h="47752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37436" t="-464103" r="-100513" b="-4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37436" t="-464103" r="-513" b="-48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8367087"/>
                      </a:ext>
                    </a:extLst>
                  </a:tr>
                  <a:tr h="519633">
                    <a:tc rowSpan="2">
                      <a:txBody>
                        <a:bodyPr/>
                        <a:lstStyle/>
                        <a:p>
                          <a:r>
                            <a:rPr lang="en-GB" noProof="0" dirty="0"/>
                            <a:t>Iterative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9412" t="-517647" r="-1283529" b="-34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811 512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37436" t="-303448" r="-100513" b="-160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37436" t="-303448" r="-513" b="-1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0252409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9412" t="-875000" r="-1283529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16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1862064"/>
                      </a:ext>
                    </a:extLst>
                  </a:tr>
                  <a:tr h="519633">
                    <a:tc rowSpan="3">
                      <a:txBody>
                        <a:bodyPr/>
                        <a:lstStyle/>
                        <a:p>
                          <a:r>
                            <a:rPr lang="en-GB" noProof="0" dirty="0"/>
                            <a:t>Hybrid optimization (3 pop x 200 ind )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9412" t="-680233" r="-1283529" b="-16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2 736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37436" t="-342105" r="-100513" b="-3567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37436" t="-342105" r="-513" b="-356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5621818"/>
                      </a:ext>
                    </a:extLst>
                  </a:tr>
                  <a:tr h="519633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9412" t="-462759" r="-1283529" b="-69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11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18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5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617552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solidFill>
                          <a:srgbClr val="E6E0E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37436" t="-1260000" r="-100513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37436" t="-1260000" r="-513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99982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id="{8008A32D-5B68-46F1-9AFC-028769B8FFF7}"/>
              </a:ext>
            </a:extLst>
          </p:cNvPr>
          <p:cNvSpPr txBox="1"/>
          <p:nvPr/>
        </p:nvSpPr>
        <p:spPr>
          <a:xfrm>
            <a:off x="4211961" y="915275"/>
            <a:ext cx="4814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Benchmark case, displacement field over a pierced thin plate: 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A4813DE-88F3-4AD3-9A66-21B47C7A3EF4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1384666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fr-FR" smtClean="0"/>
              <a:t>16</a:t>
            </a:fld>
            <a:endParaRPr lang="fr-FR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79514" y="980728"/>
            <a:ext cx="3888431" cy="1152128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US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Perspectives and conclusion</a:t>
            </a:r>
          </a:p>
          <a:p>
            <a:pPr algn="ctr">
              <a:tabLst>
                <a:tab pos="1168400" algn="l"/>
              </a:tabLst>
              <a:defRPr/>
            </a:pPr>
            <a:endParaRPr lang="fr-FR" sz="3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39552" y="2276872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938" indent="-342900" algn="just" fontAlgn="base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effectLst>
                  <a:outerShdw sx="0" sy="0">
                    <a:srgbClr val="000000"/>
                  </a:outerShdw>
                </a:effectLst>
                <a:ea typeface="Calibri"/>
                <a:cs typeface="Times New Roman"/>
              </a:rPr>
              <a:t>The proposed approach has shown better efficiency than existing iterative methods</a:t>
            </a:r>
          </a:p>
          <a:p>
            <a:pPr marL="515938" indent="-342900" algn="just" fontAlgn="base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effectLst>
                  <a:outerShdw sx="0" sy="0">
                    <a:srgbClr val="000000"/>
                  </a:outerShdw>
                </a:effectLst>
                <a:ea typeface="Calibri"/>
                <a:cs typeface="Times New Roman"/>
              </a:rPr>
              <a:t>Effect of the weights of the NURBS hypersurface</a:t>
            </a:r>
          </a:p>
          <a:p>
            <a:pPr marL="515938" indent="-342900" algn="just" fontAlgn="base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effectLst>
                  <a:outerShdw sx="0" sy="0">
                    <a:srgbClr val="000000"/>
                  </a:outerShdw>
                </a:effectLst>
                <a:ea typeface="Calibri"/>
                <a:cs typeface="Times New Roman"/>
              </a:rPr>
              <a:t>Use of the metamodel for optimization purpose</a:t>
            </a:r>
          </a:p>
          <a:p>
            <a:pPr marL="515938" indent="-342900" algn="just" fontAlgn="base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effectLst>
                  <a:outerShdw sx="0" sy="0">
                    <a:srgbClr val="000000"/>
                  </a:outerShdw>
                </a:effectLst>
                <a:ea typeface="Calibri"/>
                <a:cs typeface="Times New Roman"/>
              </a:rPr>
              <a:t>Computation with unsorted set of target points (FEM results on complex geometry)</a:t>
            </a:r>
          </a:p>
          <a:p>
            <a:pPr marL="515938" indent="-342900" algn="just" fontAlgn="base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effectLst>
                  <a:outerShdw sx="0" sy="0">
                    <a:srgbClr val="000000"/>
                  </a:outerShdw>
                </a:effectLst>
                <a:ea typeface="Calibri"/>
                <a:cs typeface="Times New Roman"/>
              </a:rPr>
              <a:t>Direct computation</a:t>
            </a:r>
          </a:p>
          <a:p>
            <a:pPr marL="515938" indent="-342900" algn="just" fontAlgn="base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effectLst>
                  <a:outerShdw sx="0" sy="0">
                    <a:srgbClr val="000000"/>
                  </a:outerShdw>
                </a:effectLst>
                <a:ea typeface="Calibri"/>
                <a:cs typeface="Times New Roman"/>
              </a:rPr>
              <a:t>Sampling method (ratio between wanted accuracy, data base generation time and surrogate model computation time)</a:t>
            </a:r>
          </a:p>
          <a:p>
            <a:pPr marL="515938" indent="-342900" algn="just" fontAlgn="base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effectLst>
                  <a:outerShdw sx="0" sy="0">
                    <a:srgbClr val="000000"/>
                  </a:outerShdw>
                </a:effectLst>
                <a:ea typeface="Calibri"/>
                <a:cs typeface="Times New Roman"/>
              </a:rPr>
              <a:t>Compare to other metamodeling methods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4C9E22-DC6B-4B51-AE73-70747D8A5EB3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D029177-6085-4C83-881A-BAC724F02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204D7ED7-6DE7-41E0-AFDA-D74C6A417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7E98D55-F598-4E7E-9760-ACC06D462744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425282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fr-FR" smtClean="0"/>
              <a:t>17</a:t>
            </a:fld>
            <a:endParaRPr lang="fr-FR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27786" y="2564904"/>
            <a:ext cx="3888431" cy="1728192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US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Thanks for your attention !</a:t>
            </a:r>
          </a:p>
          <a:p>
            <a:pPr algn="ctr">
              <a:tabLst>
                <a:tab pos="1168400" algn="l"/>
              </a:tabLst>
              <a:defRPr/>
            </a:pPr>
            <a:r>
              <a:rPr lang="en-US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Questions ?</a:t>
            </a:r>
          </a:p>
          <a:p>
            <a:pPr algn="ctr">
              <a:tabLst>
                <a:tab pos="1168400" algn="l"/>
              </a:tabLst>
              <a:defRPr/>
            </a:pPr>
            <a:endParaRPr lang="fr-FR" sz="3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D372A-5EAF-439C-8B3B-70833B68AC41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E815F40-6FA4-4CD6-974A-59AE78AB8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E7CC793-5B76-44EB-B363-4E3259BAE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DAE1A64-B3ED-4256-B833-527E4C148ADA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3513020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7C3B98-2D0C-4A4C-A1E3-A5B560EDC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2" y="2235559"/>
            <a:ext cx="7308304" cy="401096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B71B878-8D23-404C-8D4C-BBA876D4BF5D}"/>
              </a:ext>
            </a:extLst>
          </p:cNvPr>
          <p:cNvSpPr txBox="1"/>
          <p:nvPr/>
        </p:nvSpPr>
        <p:spPr>
          <a:xfrm>
            <a:off x="4452678" y="992922"/>
            <a:ext cx="4539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Genetic algorithm: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DD351C-F214-431F-BD67-CEB52AD17C3D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83A2A43-13CF-472B-BB41-E1590F795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7857B997-7AA7-4405-AAFF-DFEC35D1E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Text Box 8">
            <a:extLst>
              <a:ext uri="{FF2B5EF4-FFF2-40B4-BE49-F238E27FC236}">
                <a16:creationId xmlns:a16="http://schemas.microsoft.com/office/drawing/2014/main" id="{8CA26FF1-CC62-4264-867F-070EF9F4B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5" y="1012628"/>
            <a:ext cx="3888431" cy="576064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US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Numerical strategy</a:t>
            </a:r>
          </a:p>
          <a:p>
            <a:pPr algn="ctr">
              <a:tabLst>
                <a:tab pos="1168400" algn="l"/>
              </a:tabLst>
              <a:defRPr/>
            </a:pPr>
            <a:endParaRPr lang="en-US" sz="3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23F669D-61A0-4786-9C00-29F7E2AFF82B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3625307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5" y="1030317"/>
            <a:ext cx="3888431" cy="1030533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US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Optimization problem formulation</a:t>
            </a:r>
          </a:p>
          <a:p>
            <a:pPr algn="ctr">
              <a:tabLst>
                <a:tab pos="1168400" algn="l"/>
              </a:tabLst>
              <a:defRPr/>
            </a:pPr>
            <a:endParaRPr lang="en-US" sz="3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AC73DDC-5D8C-420F-AE5E-7188526A24F4}"/>
              </a:ext>
            </a:extLst>
          </p:cNvPr>
          <p:cNvSpPr txBox="1"/>
          <p:nvPr/>
        </p:nvSpPr>
        <p:spPr>
          <a:xfrm>
            <a:off x="4067946" y="1107597"/>
            <a:ext cx="5076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8E2562"/>
                </a:solidFill>
              </a:rPr>
              <a:t>Control points computation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C27D14B-ABDF-479B-9869-F61408802D79}"/>
              </a:ext>
            </a:extLst>
          </p:cNvPr>
          <p:cNvSpPr txBox="1"/>
          <p:nvPr/>
        </p:nvSpPr>
        <p:spPr>
          <a:xfrm>
            <a:off x="176545" y="2279858"/>
            <a:ext cx="4539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B-Spline curves:</a:t>
            </a:r>
          </a:p>
        </p:txBody>
      </p:sp>
      <p:graphicFrame>
        <p:nvGraphicFramePr>
          <p:cNvPr id="22" name="Objet 21">
            <a:extLst>
              <a:ext uri="{FF2B5EF4-FFF2-40B4-BE49-F238E27FC236}">
                <a16:creationId xmlns:a16="http://schemas.microsoft.com/office/drawing/2014/main" id="{0EACDC2E-FFA7-4C9B-BAC5-BA1F24D17E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611045"/>
              </p:ext>
            </p:extLst>
          </p:nvPr>
        </p:nvGraphicFramePr>
        <p:xfrm>
          <a:off x="179512" y="2708922"/>
          <a:ext cx="26289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3" name="Équation" r:id="rId4" imgW="2120760" imgH="431640" progId="Equation.3">
                  <p:embed/>
                </p:oleObj>
              </mc:Choice>
              <mc:Fallback>
                <p:oleObj name="Équation" r:id="rId4" imgW="2120760" imgH="431640" progId="Equation.3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E9BAF29C-FCF9-4F10-8700-FD8329386B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708922"/>
                        <a:ext cx="2628900" cy="606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5B66B7E3-A62E-4875-9E48-A3A55DC0F1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574469"/>
              </p:ext>
            </p:extLst>
          </p:nvPr>
        </p:nvGraphicFramePr>
        <p:xfrm>
          <a:off x="5748162" y="1843397"/>
          <a:ext cx="2544187" cy="48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4" name="Équation" r:id="rId6" imgW="1244520" imgH="228600" progId="Equation.3">
                  <p:embed/>
                </p:oleObj>
              </mc:Choice>
              <mc:Fallback>
                <p:oleObj name="Équation" r:id="rId6" imgW="124452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162" y="1843397"/>
                        <a:ext cx="2544187" cy="48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 26">
            <a:extLst>
              <a:ext uri="{FF2B5EF4-FFF2-40B4-BE49-F238E27FC236}">
                <a16:creationId xmlns:a16="http://schemas.microsoft.com/office/drawing/2014/main" id="{20364F11-C131-402E-96AB-256DFEC7D1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895198"/>
              </p:ext>
            </p:extLst>
          </p:nvPr>
        </p:nvGraphicFramePr>
        <p:xfrm>
          <a:off x="4520847" y="2482410"/>
          <a:ext cx="4177146" cy="854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5" name="Équation" r:id="rId8" imgW="3670200" imgH="736560" progId="Equation.3">
                  <p:embed/>
                </p:oleObj>
              </mc:Choice>
              <mc:Fallback>
                <p:oleObj name="Équation" r:id="rId8" imgW="3670200" imgH="736560" progId="Equation.3">
                  <p:embed/>
                  <p:pic>
                    <p:nvPicPr>
                      <p:cNvPr id="10" name="Objet 9">
                        <a:extLst>
                          <a:ext uri="{FF2B5EF4-FFF2-40B4-BE49-F238E27FC236}">
                            <a16:creationId xmlns:a16="http://schemas.microsoft.com/office/drawing/2014/main" id="{9911AEE1-1131-49E1-9418-4F59C42ED4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847" y="2482410"/>
                        <a:ext cx="4177146" cy="8540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ZoneTexte 27">
            <a:extLst>
              <a:ext uri="{FF2B5EF4-FFF2-40B4-BE49-F238E27FC236}">
                <a16:creationId xmlns:a16="http://schemas.microsoft.com/office/drawing/2014/main" id="{617A2B02-3CBC-4CF9-8C44-2FE4CD5A3C7E}"/>
              </a:ext>
            </a:extLst>
          </p:cNvPr>
          <p:cNvSpPr txBox="1"/>
          <p:nvPr/>
        </p:nvSpPr>
        <p:spPr>
          <a:xfrm>
            <a:off x="35496" y="3814361"/>
            <a:ext cx="4539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N- dimension B-Spline hypersurface:</a:t>
            </a:r>
          </a:p>
        </p:txBody>
      </p:sp>
      <p:graphicFrame>
        <p:nvGraphicFramePr>
          <p:cNvPr id="29" name="Objet 28">
            <a:extLst>
              <a:ext uri="{FF2B5EF4-FFF2-40B4-BE49-F238E27FC236}">
                <a16:creationId xmlns:a16="http://schemas.microsoft.com/office/drawing/2014/main" id="{409D7A75-60D4-4A22-85C0-2DE6D12D36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199715"/>
              </p:ext>
            </p:extLst>
          </p:nvPr>
        </p:nvGraphicFramePr>
        <p:xfrm>
          <a:off x="5799315" y="4350453"/>
          <a:ext cx="2544187" cy="48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6" name="Équation" r:id="rId10" imgW="1244520" imgH="228600" progId="Equation.3">
                  <p:embed/>
                </p:oleObj>
              </mc:Choice>
              <mc:Fallback>
                <p:oleObj name="Équation" r:id="rId10" imgW="1244520" imgH="228600" progId="Equation.3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5B66B7E3-A62E-4875-9E48-A3A55DC0F1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315" y="4350453"/>
                        <a:ext cx="2544187" cy="48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 29">
            <a:extLst>
              <a:ext uri="{FF2B5EF4-FFF2-40B4-BE49-F238E27FC236}">
                <a16:creationId xmlns:a16="http://schemas.microsoft.com/office/drawing/2014/main" id="{A4D56EEF-C3C1-49B6-B432-9D56125DFD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883224"/>
              </p:ext>
            </p:extLst>
          </p:nvPr>
        </p:nvGraphicFramePr>
        <p:xfrm>
          <a:off x="392817" y="5143626"/>
          <a:ext cx="6195409" cy="100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7" name="Équation" r:id="rId11" imgW="4647960" imgH="736560" progId="Equation.3">
                  <p:embed/>
                </p:oleObj>
              </mc:Choice>
              <mc:Fallback>
                <p:oleObj name="Équation" r:id="rId11" imgW="4647960" imgH="736560" progId="Equation.3">
                  <p:embed/>
                  <p:pic>
                    <p:nvPicPr>
                      <p:cNvPr id="27" name="Objet 26">
                        <a:extLst>
                          <a:ext uri="{FF2B5EF4-FFF2-40B4-BE49-F238E27FC236}">
                            <a16:creationId xmlns:a16="http://schemas.microsoft.com/office/drawing/2014/main" id="{20364F11-C131-402E-96AB-256DFEC7D1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17" y="5143626"/>
                        <a:ext cx="6195409" cy="10000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 31">
            <a:extLst>
              <a:ext uri="{FF2B5EF4-FFF2-40B4-BE49-F238E27FC236}">
                <a16:creationId xmlns:a16="http://schemas.microsoft.com/office/drawing/2014/main" id="{FA99BB37-51FB-47E7-93C0-39B3599621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173410"/>
              </p:ext>
            </p:extLst>
          </p:nvPr>
        </p:nvGraphicFramePr>
        <p:xfrm>
          <a:off x="6553201" y="5143626"/>
          <a:ext cx="2569723" cy="100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8" name="Équation" r:id="rId13" imgW="1930320" imgH="736560" progId="Equation.3">
                  <p:embed/>
                </p:oleObj>
              </mc:Choice>
              <mc:Fallback>
                <p:oleObj name="Équation" r:id="rId13" imgW="1930320" imgH="736560" progId="Equation.3">
                  <p:embed/>
                  <p:pic>
                    <p:nvPicPr>
                      <p:cNvPr id="10" name="Objet 9">
                        <a:extLst>
                          <a:ext uri="{FF2B5EF4-FFF2-40B4-BE49-F238E27FC236}">
                            <a16:creationId xmlns:a16="http://schemas.microsoft.com/office/drawing/2014/main" id="{9911AEE1-1131-49E1-9418-4F59C42ED4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1" y="5143626"/>
                        <a:ext cx="2569723" cy="10000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 32">
            <a:extLst>
              <a:ext uri="{FF2B5EF4-FFF2-40B4-BE49-F238E27FC236}">
                <a16:creationId xmlns:a16="http://schemas.microsoft.com/office/drawing/2014/main" id="{C0046F04-56D0-4641-8E7A-6835719C2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965891"/>
              </p:ext>
            </p:extLst>
          </p:nvPr>
        </p:nvGraphicFramePr>
        <p:xfrm>
          <a:off x="72233" y="4246411"/>
          <a:ext cx="3883819" cy="694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9" name="Équation" r:id="rId15" imgW="2984400" imgH="469800" progId="Equation.3">
                  <p:embed/>
                </p:oleObj>
              </mc:Choice>
              <mc:Fallback>
                <p:oleObj name="Équation" r:id="rId15" imgW="2984400" imgH="469800" progId="Equation.3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E9BAF29C-FCF9-4F10-8700-FD8329386B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3" y="4246411"/>
                        <a:ext cx="3883819" cy="6947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D309820-A38B-4FEA-9F86-1500C8110763}"/>
                  </a:ext>
                </a:extLst>
              </p:cNvPr>
              <p:cNvSpPr txBox="1"/>
              <p:nvPr/>
            </p:nvSpPr>
            <p:spPr>
              <a:xfrm>
                <a:off x="5415891" y="3407823"/>
                <a:ext cx="5938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D309820-A38B-4FEA-9F86-1500C8110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891" y="3407823"/>
                <a:ext cx="593881" cy="276999"/>
              </a:xfrm>
              <a:prstGeom prst="rect">
                <a:avLst/>
              </a:prstGeom>
              <a:blipFill>
                <a:blip r:embed="rId17"/>
                <a:stretch>
                  <a:fillRect l="-5102" r="-9184"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C2C5652-5C80-477C-9E9D-3A264D11CE5D}"/>
              </a:ext>
            </a:extLst>
          </p:cNvPr>
          <p:cNvCxnSpPr/>
          <p:nvPr/>
        </p:nvCxnSpPr>
        <p:spPr>
          <a:xfrm>
            <a:off x="4860034" y="3429000"/>
            <a:ext cx="1745939" cy="0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916C3C1D-636C-4FF9-9771-AF63CC0B985D}"/>
                  </a:ext>
                </a:extLst>
              </p:cNvPr>
              <p:cNvSpPr txBox="1"/>
              <p:nvPr/>
            </p:nvSpPr>
            <p:spPr>
              <a:xfrm rot="16200000">
                <a:off x="3920981" y="2815995"/>
                <a:ext cx="5709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916C3C1D-636C-4FF9-9771-AF63CC0B9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920981" y="2815995"/>
                <a:ext cx="570926" cy="276999"/>
              </a:xfrm>
              <a:prstGeom prst="rect">
                <a:avLst/>
              </a:prstGeom>
              <a:blipFill>
                <a:blip r:embed="rId18"/>
                <a:stretch>
                  <a:fillRect t="-9677" r="-6522" b="-53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EE13EE2A-EDC9-430F-951C-2AAD794EC0B4}"/>
              </a:ext>
            </a:extLst>
          </p:cNvPr>
          <p:cNvCxnSpPr>
            <a:cxnSpLocks/>
          </p:cNvCxnSpPr>
          <p:nvPr/>
        </p:nvCxnSpPr>
        <p:spPr>
          <a:xfrm>
            <a:off x="4427984" y="2387467"/>
            <a:ext cx="0" cy="1185551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27364FB5-090C-4BF7-871E-385A84499A0E}"/>
                  </a:ext>
                </a:extLst>
              </p:cNvPr>
              <p:cNvSpPr txBox="1"/>
              <p:nvPr/>
            </p:nvSpPr>
            <p:spPr>
              <a:xfrm>
                <a:off x="1449057" y="6464371"/>
                <a:ext cx="431809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×…×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27364FB5-090C-4BF7-871E-385A844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057" y="6464371"/>
                <a:ext cx="4318090" cy="276999"/>
              </a:xfrm>
              <a:prstGeom prst="rect">
                <a:avLst/>
              </a:prstGeom>
              <a:blipFill>
                <a:blip r:embed="rId19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0472CF62-0E7F-4F42-B940-CCAE94350D71}"/>
              </a:ext>
            </a:extLst>
          </p:cNvPr>
          <p:cNvCxnSpPr>
            <a:cxnSpLocks/>
          </p:cNvCxnSpPr>
          <p:nvPr/>
        </p:nvCxnSpPr>
        <p:spPr>
          <a:xfrm>
            <a:off x="763786" y="6285509"/>
            <a:ext cx="5688632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96B01E9-52B2-4810-93F4-5A5F673E4FDC}"/>
                  </a:ext>
                </a:extLst>
              </p:cNvPr>
              <p:cNvSpPr/>
              <p:nvPr/>
            </p:nvSpPr>
            <p:spPr>
              <a:xfrm rot="16200000">
                <a:off x="-152218" y="5570704"/>
                <a:ext cx="6054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96B01E9-52B2-4810-93F4-5A5F673E4F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52218" y="5570704"/>
                <a:ext cx="605487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D06F4FB7-C5A5-45BF-94C1-EF61967E60C6}"/>
              </a:ext>
            </a:extLst>
          </p:cNvPr>
          <p:cNvCxnSpPr>
            <a:cxnSpLocks/>
          </p:cNvCxnSpPr>
          <p:nvPr/>
        </p:nvCxnSpPr>
        <p:spPr>
          <a:xfrm>
            <a:off x="392815" y="5050869"/>
            <a:ext cx="0" cy="1185551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45D57CFD-D44F-48BA-BF07-537190436021}"/>
              </a:ext>
            </a:extLst>
          </p:cNvPr>
          <p:cNvSpPr txBox="1"/>
          <p:nvPr/>
        </p:nvSpPr>
        <p:spPr>
          <a:xfrm>
            <a:off x="3030059" y="5397422"/>
            <a:ext cx="11560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dirty="0">
                <a:solidFill>
                  <a:srgbClr val="FF0000"/>
                </a:solidFill>
              </a:rPr>
              <a:t>175 GB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60B306-6249-4A15-9CFE-1289242D1E64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A43C40EB-DF46-44E3-A4C1-737E34A07A7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0EE07F36-476E-460C-8525-4A806903F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DC4C93F9-7FEE-4C24-83C2-421F17B9E268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182266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21" grpId="0"/>
      <p:bldP spid="28" grpId="0"/>
      <p:bldP spid="11" grpId="0"/>
      <p:bldP spid="39" grpId="0"/>
      <p:bldP spid="43" grpId="0"/>
      <p:bldP spid="36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US" smtClean="0"/>
              <a:t>2</a:t>
            </a:fld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4139952" y="1012666"/>
            <a:ext cx="1867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29400"/>
                </a:solidFill>
              </a:rPr>
              <a:t>Design space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05006" y="4149082"/>
            <a:ext cx="3664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Metamodeling, what is it?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A “model of the model”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Learning / calibrating phase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409715" y="5258886"/>
            <a:ext cx="48245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Design variables : </a:t>
            </a:r>
            <a:r>
              <a:rPr lang="en-US" sz="2000" b="1" dirty="0">
                <a:solidFill>
                  <a:srgbClr val="8E2562"/>
                </a:solidFill>
              </a:rPr>
              <a:t>10</a:t>
            </a:r>
          </a:p>
          <a:p>
            <a:r>
              <a:rPr lang="en-US" sz="2000" b="1" dirty="0"/>
              <a:t>Possible values : </a:t>
            </a:r>
            <a:r>
              <a:rPr lang="en-US" sz="2000" b="1" dirty="0">
                <a:solidFill>
                  <a:srgbClr val="8E2562"/>
                </a:solidFill>
              </a:rPr>
              <a:t>7</a:t>
            </a:r>
          </a:p>
          <a:p>
            <a:r>
              <a:rPr lang="en-US" sz="2000" b="1" dirty="0"/>
              <a:t>Finite element computation </a:t>
            </a:r>
            <a:r>
              <a:rPr lang="en-US" sz="2000" b="1" dirty="0">
                <a:solidFill>
                  <a:srgbClr val="8E2562"/>
                </a:solidFill>
              </a:rPr>
              <a:t>: 10 minutes</a:t>
            </a:r>
          </a:p>
          <a:p>
            <a:r>
              <a:rPr lang="en-US" sz="2000" b="1" dirty="0"/>
              <a:t>Number of points : </a:t>
            </a:r>
            <a:r>
              <a:rPr lang="en-US" sz="2000" b="1" dirty="0">
                <a:solidFill>
                  <a:srgbClr val="8E2562"/>
                </a:solidFill>
              </a:rPr>
              <a:t>282 billions</a:t>
            </a:r>
          </a:p>
          <a:p>
            <a:r>
              <a:rPr lang="en-US" sz="2000" b="1" dirty="0"/>
              <a:t>Computation time: </a:t>
            </a:r>
            <a:r>
              <a:rPr lang="en-US" sz="2000" b="1" dirty="0">
                <a:solidFill>
                  <a:srgbClr val="8E2562"/>
                </a:solidFill>
              </a:rPr>
              <a:t>89 years</a:t>
            </a:r>
          </a:p>
        </p:txBody>
      </p:sp>
      <p:cxnSp>
        <p:nvCxnSpPr>
          <p:cNvPr id="129" name="Connecteur droit avec flèche 128"/>
          <p:cNvCxnSpPr/>
          <p:nvPr/>
        </p:nvCxnSpPr>
        <p:spPr>
          <a:xfrm>
            <a:off x="6156176" y="3732207"/>
            <a:ext cx="28803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Connecteur droit avec flèche 129"/>
          <p:cNvCxnSpPr/>
          <p:nvPr/>
        </p:nvCxnSpPr>
        <p:spPr>
          <a:xfrm rot="5400000" flipH="1" flipV="1">
            <a:off x="4824425" y="2400456"/>
            <a:ext cx="266350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Connecteur droit avec flèche 130"/>
          <p:cNvCxnSpPr/>
          <p:nvPr/>
        </p:nvCxnSpPr>
        <p:spPr>
          <a:xfrm rot="5400000">
            <a:off x="4752020" y="3840219"/>
            <a:ext cx="1512168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/>
        </p:nvCxnSpPr>
        <p:spPr>
          <a:xfrm>
            <a:off x="5724128" y="4237057"/>
            <a:ext cx="129614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 rot="5400000">
            <a:off x="6948264" y="3805009"/>
            <a:ext cx="504056" cy="3600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rot="5400000" flipH="1" flipV="1">
            <a:off x="6264188" y="3480973"/>
            <a:ext cx="15121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>
            <a:off x="6156176" y="2220833"/>
            <a:ext cx="864096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 rot="5400000" flipH="1" flipV="1">
            <a:off x="5235550" y="4048147"/>
            <a:ext cx="749498" cy="6364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/>
          <p:nvPr/>
        </p:nvCxnSpPr>
        <p:spPr>
          <a:xfrm>
            <a:off x="6948264" y="3733001"/>
            <a:ext cx="115213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 rot="5400000" flipH="1" flipV="1">
            <a:off x="5544108" y="2184829"/>
            <a:ext cx="12241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/>
          <p:cNvCxnSpPr/>
          <p:nvPr/>
        </p:nvCxnSpPr>
        <p:spPr>
          <a:xfrm>
            <a:off x="5940152" y="4021033"/>
            <a:ext cx="1872208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/>
          <p:nvPr/>
        </p:nvCxnSpPr>
        <p:spPr>
          <a:xfrm>
            <a:off x="5292080" y="4741113"/>
            <a:ext cx="194421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 rot="5400000" flipH="1" flipV="1">
            <a:off x="7164288" y="3805009"/>
            <a:ext cx="1008112" cy="86409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rot="5400000" flipH="1" flipV="1">
            <a:off x="6012160" y="3805009"/>
            <a:ext cx="1008112" cy="86409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>
            <a:off x="6156176" y="2796897"/>
            <a:ext cx="576064" cy="2880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>
            <a:off x="6156176" y="1572761"/>
            <a:ext cx="576064" cy="2880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rot="5400000" flipH="1" flipV="1">
            <a:off x="5626720" y="2940913"/>
            <a:ext cx="216024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 rot="5400000" flipH="1" flipV="1">
            <a:off x="6732240" y="2940913"/>
            <a:ext cx="216024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 rot="5400000" flipH="1" flipV="1">
            <a:off x="6156176" y="3660993"/>
            <a:ext cx="216024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rot="5400000" flipH="1" flipV="1">
            <a:off x="5016748" y="3660993"/>
            <a:ext cx="216024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Forme libre 148"/>
          <p:cNvSpPr/>
          <p:nvPr/>
        </p:nvSpPr>
        <p:spPr>
          <a:xfrm>
            <a:off x="6084168" y="3084929"/>
            <a:ext cx="1737246" cy="711200"/>
          </a:xfrm>
          <a:custGeom>
            <a:avLst/>
            <a:gdLst>
              <a:gd name="connsiteX0" fmla="*/ 0 w 1758950"/>
              <a:gd name="connsiteY0" fmla="*/ 711200 h 711200"/>
              <a:gd name="connsiteX1" fmla="*/ 1162050 w 1758950"/>
              <a:gd name="connsiteY1" fmla="*/ 711200 h 711200"/>
              <a:gd name="connsiteX2" fmla="*/ 1758950 w 1758950"/>
              <a:gd name="connsiteY2" fmla="*/ 0 h 711200"/>
              <a:gd name="connsiteX3" fmla="*/ 615950 w 1758950"/>
              <a:gd name="connsiteY3" fmla="*/ 0 h 711200"/>
              <a:gd name="connsiteX4" fmla="*/ 0 w 1758950"/>
              <a:gd name="connsiteY4" fmla="*/ 711200 h 711200"/>
              <a:gd name="connsiteX0" fmla="*/ 0 w 1737246"/>
              <a:gd name="connsiteY0" fmla="*/ 711200 h 711200"/>
              <a:gd name="connsiteX1" fmla="*/ 1162050 w 1737246"/>
              <a:gd name="connsiteY1" fmla="*/ 711200 h 711200"/>
              <a:gd name="connsiteX2" fmla="*/ 1737246 w 1737246"/>
              <a:gd name="connsiteY2" fmla="*/ 4192 h 711200"/>
              <a:gd name="connsiteX3" fmla="*/ 615950 w 1737246"/>
              <a:gd name="connsiteY3" fmla="*/ 0 h 711200"/>
              <a:gd name="connsiteX4" fmla="*/ 0 w 1737246"/>
              <a:gd name="connsiteY4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246" h="711200">
                <a:moveTo>
                  <a:pt x="0" y="711200"/>
                </a:moveTo>
                <a:lnTo>
                  <a:pt x="1162050" y="711200"/>
                </a:lnTo>
                <a:lnTo>
                  <a:pt x="1737246" y="4192"/>
                </a:lnTo>
                <a:lnTo>
                  <a:pt x="615950" y="0"/>
                </a:lnTo>
                <a:lnTo>
                  <a:pt x="0" y="711200"/>
                </a:lnTo>
                <a:close/>
              </a:path>
            </a:pathLst>
          </a:custGeom>
          <a:ln w="28575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Forme libre 149"/>
          <p:cNvSpPr/>
          <p:nvPr/>
        </p:nvSpPr>
        <p:spPr>
          <a:xfrm>
            <a:off x="6096868" y="1860793"/>
            <a:ext cx="603250" cy="1936750"/>
          </a:xfrm>
          <a:custGeom>
            <a:avLst/>
            <a:gdLst>
              <a:gd name="connsiteX0" fmla="*/ 6350 w 603250"/>
              <a:gd name="connsiteY0" fmla="*/ 1936750 h 1936750"/>
              <a:gd name="connsiteX1" fmla="*/ 0 w 603250"/>
              <a:gd name="connsiteY1" fmla="*/ 711200 h 1936750"/>
              <a:gd name="connsiteX2" fmla="*/ 596900 w 603250"/>
              <a:gd name="connsiteY2" fmla="*/ 0 h 1936750"/>
              <a:gd name="connsiteX3" fmla="*/ 603250 w 603250"/>
              <a:gd name="connsiteY3" fmla="*/ 1219200 h 1936750"/>
              <a:gd name="connsiteX4" fmla="*/ 6350 w 603250"/>
              <a:gd name="connsiteY4" fmla="*/ 1936750 h 19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250" h="1936750">
                <a:moveTo>
                  <a:pt x="6350" y="1936750"/>
                </a:moveTo>
                <a:cubicBezTo>
                  <a:pt x="4233" y="1528233"/>
                  <a:pt x="2117" y="1119717"/>
                  <a:pt x="0" y="711200"/>
                </a:cubicBezTo>
                <a:lnTo>
                  <a:pt x="596900" y="0"/>
                </a:lnTo>
                <a:cubicBezTo>
                  <a:pt x="599017" y="406400"/>
                  <a:pt x="601133" y="812800"/>
                  <a:pt x="603250" y="1219200"/>
                </a:cubicBezTo>
                <a:lnTo>
                  <a:pt x="6350" y="1936750"/>
                </a:lnTo>
                <a:close/>
              </a:path>
            </a:pathLst>
          </a:custGeom>
          <a:ln w="28575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6694140" y="1860793"/>
            <a:ext cx="1121916" cy="1224136"/>
          </a:xfrm>
          <a:prstGeom prst="rect">
            <a:avLst/>
          </a:prstGeom>
          <a:ln w="28575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Forme libre 151"/>
          <p:cNvSpPr/>
          <p:nvPr/>
        </p:nvSpPr>
        <p:spPr>
          <a:xfrm>
            <a:off x="7219156" y="1869921"/>
            <a:ext cx="603250" cy="1936750"/>
          </a:xfrm>
          <a:custGeom>
            <a:avLst/>
            <a:gdLst>
              <a:gd name="connsiteX0" fmla="*/ 6350 w 603250"/>
              <a:gd name="connsiteY0" fmla="*/ 1936750 h 1936750"/>
              <a:gd name="connsiteX1" fmla="*/ 0 w 603250"/>
              <a:gd name="connsiteY1" fmla="*/ 711200 h 1936750"/>
              <a:gd name="connsiteX2" fmla="*/ 596900 w 603250"/>
              <a:gd name="connsiteY2" fmla="*/ 0 h 1936750"/>
              <a:gd name="connsiteX3" fmla="*/ 603250 w 603250"/>
              <a:gd name="connsiteY3" fmla="*/ 1219200 h 1936750"/>
              <a:gd name="connsiteX4" fmla="*/ 6350 w 603250"/>
              <a:gd name="connsiteY4" fmla="*/ 1936750 h 19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250" h="1936750">
                <a:moveTo>
                  <a:pt x="6350" y="1936750"/>
                </a:moveTo>
                <a:cubicBezTo>
                  <a:pt x="4233" y="1528233"/>
                  <a:pt x="2117" y="1119717"/>
                  <a:pt x="0" y="711200"/>
                </a:cubicBezTo>
                <a:lnTo>
                  <a:pt x="596900" y="0"/>
                </a:lnTo>
                <a:cubicBezTo>
                  <a:pt x="599017" y="406400"/>
                  <a:pt x="601133" y="812800"/>
                  <a:pt x="603250" y="1219200"/>
                </a:cubicBezTo>
                <a:lnTo>
                  <a:pt x="6350" y="1936750"/>
                </a:lnTo>
                <a:close/>
              </a:path>
            </a:pathLst>
          </a:custGeom>
          <a:ln w="28575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Forme libre 152"/>
          <p:cNvSpPr/>
          <p:nvPr/>
        </p:nvSpPr>
        <p:spPr>
          <a:xfrm>
            <a:off x="6088856" y="1859998"/>
            <a:ext cx="1721718" cy="718344"/>
          </a:xfrm>
          <a:custGeom>
            <a:avLst/>
            <a:gdLst>
              <a:gd name="connsiteX0" fmla="*/ 0 w 1758950"/>
              <a:gd name="connsiteY0" fmla="*/ 711200 h 711200"/>
              <a:gd name="connsiteX1" fmla="*/ 1162050 w 1758950"/>
              <a:gd name="connsiteY1" fmla="*/ 711200 h 711200"/>
              <a:gd name="connsiteX2" fmla="*/ 1758950 w 1758950"/>
              <a:gd name="connsiteY2" fmla="*/ 0 h 711200"/>
              <a:gd name="connsiteX3" fmla="*/ 615950 w 1758950"/>
              <a:gd name="connsiteY3" fmla="*/ 0 h 711200"/>
              <a:gd name="connsiteX4" fmla="*/ 0 w 1758950"/>
              <a:gd name="connsiteY4" fmla="*/ 711200 h 711200"/>
              <a:gd name="connsiteX0" fmla="*/ 0 w 1743075"/>
              <a:gd name="connsiteY0" fmla="*/ 711200 h 711200"/>
              <a:gd name="connsiteX1" fmla="*/ 1162050 w 1743075"/>
              <a:gd name="connsiteY1" fmla="*/ 711200 h 711200"/>
              <a:gd name="connsiteX2" fmla="*/ 1743075 w 1743075"/>
              <a:gd name="connsiteY2" fmla="*/ 0 h 711200"/>
              <a:gd name="connsiteX3" fmla="*/ 615950 w 1743075"/>
              <a:gd name="connsiteY3" fmla="*/ 0 h 711200"/>
              <a:gd name="connsiteX4" fmla="*/ 0 w 1743075"/>
              <a:gd name="connsiteY4" fmla="*/ 711200 h 711200"/>
              <a:gd name="connsiteX0" fmla="*/ 0 w 1730375"/>
              <a:gd name="connsiteY0" fmla="*/ 711200 h 711200"/>
              <a:gd name="connsiteX1" fmla="*/ 1162050 w 1730375"/>
              <a:gd name="connsiteY1" fmla="*/ 711200 h 711200"/>
              <a:gd name="connsiteX2" fmla="*/ 1730375 w 1730375"/>
              <a:gd name="connsiteY2" fmla="*/ 6350 h 711200"/>
              <a:gd name="connsiteX3" fmla="*/ 615950 w 1730375"/>
              <a:gd name="connsiteY3" fmla="*/ 0 h 711200"/>
              <a:gd name="connsiteX4" fmla="*/ 0 w 1730375"/>
              <a:gd name="connsiteY4" fmla="*/ 711200 h 711200"/>
              <a:gd name="connsiteX0" fmla="*/ 0 w 1719337"/>
              <a:gd name="connsiteY0" fmla="*/ 708273 h 711200"/>
              <a:gd name="connsiteX1" fmla="*/ 1151012 w 1719337"/>
              <a:gd name="connsiteY1" fmla="*/ 711200 h 711200"/>
              <a:gd name="connsiteX2" fmla="*/ 1719337 w 1719337"/>
              <a:gd name="connsiteY2" fmla="*/ 6350 h 711200"/>
              <a:gd name="connsiteX3" fmla="*/ 604912 w 1719337"/>
              <a:gd name="connsiteY3" fmla="*/ 0 h 711200"/>
              <a:gd name="connsiteX4" fmla="*/ 0 w 1719337"/>
              <a:gd name="connsiteY4" fmla="*/ 708273 h 711200"/>
              <a:gd name="connsiteX0" fmla="*/ 0 w 1721718"/>
              <a:gd name="connsiteY0" fmla="*/ 711448 h 714375"/>
              <a:gd name="connsiteX1" fmla="*/ 1151012 w 1721718"/>
              <a:gd name="connsiteY1" fmla="*/ 714375 h 714375"/>
              <a:gd name="connsiteX2" fmla="*/ 1721718 w 1721718"/>
              <a:gd name="connsiteY2" fmla="*/ 0 h 714375"/>
              <a:gd name="connsiteX3" fmla="*/ 604912 w 1721718"/>
              <a:gd name="connsiteY3" fmla="*/ 3175 h 714375"/>
              <a:gd name="connsiteX4" fmla="*/ 0 w 1721718"/>
              <a:gd name="connsiteY4" fmla="*/ 711448 h 714375"/>
              <a:gd name="connsiteX0" fmla="*/ 0 w 1721718"/>
              <a:gd name="connsiteY0" fmla="*/ 715417 h 718344"/>
              <a:gd name="connsiteX1" fmla="*/ 1151012 w 1721718"/>
              <a:gd name="connsiteY1" fmla="*/ 718344 h 718344"/>
              <a:gd name="connsiteX2" fmla="*/ 1721718 w 1721718"/>
              <a:gd name="connsiteY2" fmla="*/ 3969 h 718344"/>
              <a:gd name="connsiteX3" fmla="*/ 604912 w 1721718"/>
              <a:gd name="connsiteY3" fmla="*/ 0 h 718344"/>
              <a:gd name="connsiteX4" fmla="*/ 0 w 1721718"/>
              <a:gd name="connsiteY4" fmla="*/ 715417 h 71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718" h="718344">
                <a:moveTo>
                  <a:pt x="0" y="715417"/>
                </a:moveTo>
                <a:lnTo>
                  <a:pt x="1151012" y="718344"/>
                </a:lnTo>
                <a:lnTo>
                  <a:pt x="1721718" y="3969"/>
                </a:lnTo>
                <a:lnTo>
                  <a:pt x="604912" y="0"/>
                </a:lnTo>
                <a:lnTo>
                  <a:pt x="0" y="715417"/>
                </a:lnTo>
                <a:close/>
              </a:path>
            </a:pathLst>
          </a:custGeom>
          <a:ln w="28575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Ellipse 153"/>
          <p:cNvSpPr/>
          <p:nvPr/>
        </p:nvSpPr>
        <p:spPr>
          <a:xfrm>
            <a:off x="6948264" y="265288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tangle 154"/>
          <p:cNvSpPr/>
          <p:nvPr/>
        </p:nvSpPr>
        <p:spPr>
          <a:xfrm>
            <a:off x="6084168" y="2580873"/>
            <a:ext cx="1149350" cy="1224136"/>
          </a:xfrm>
          <a:prstGeom prst="rect">
            <a:avLst/>
          </a:prstGeom>
          <a:ln w="28575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Ellipse 155"/>
          <p:cNvSpPr/>
          <p:nvPr/>
        </p:nvSpPr>
        <p:spPr>
          <a:xfrm>
            <a:off x="6660232" y="2652881"/>
            <a:ext cx="144016" cy="14401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Ellipse 156"/>
          <p:cNvSpPr/>
          <p:nvPr/>
        </p:nvSpPr>
        <p:spPr>
          <a:xfrm>
            <a:off x="6948264" y="2940913"/>
            <a:ext cx="144016" cy="14401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Ellipse 157"/>
          <p:cNvSpPr/>
          <p:nvPr/>
        </p:nvSpPr>
        <p:spPr>
          <a:xfrm>
            <a:off x="6660232" y="2940913"/>
            <a:ext cx="144016" cy="14401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Ellipse 158"/>
          <p:cNvSpPr/>
          <p:nvPr/>
        </p:nvSpPr>
        <p:spPr>
          <a:xfrm>
            <a:off x="6948264" y="3084929"/>
            <a:ext cx="144016" cy="14401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Ellipse 159"/>
          <p:cNvSpPr/>
          <p:nvPr/>
        </p:nvSpPr>
        <p:spPr>
          <a:xfrm>
            <a:off x="6516216" y="3228945"/>
            <a:ext cx="144016" cy="14401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Ellipse 160"/>
          <p:cNvSpPr/>
          <p:nvPr/>
        </p:nvSpPr>
        <p:spPr>
          <a:xfrm>
            <a:off x="6372200" y="3084929"/>
            <a:ext cx="144016" cy="14401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Ellipse 161"/>
          <p:cNvSpPr/>
          <p:nvPr/>
        </p:nvSpPr>
        <p:spPr>
          <a:xfrm>
            <a:off x="6372200" y="2652881"/>
            <a:ext cx="144016" cy="14401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Ellipse 162"/>
          <p:cNvSpPr/>
          <p:nvPr/>
        </p:nvSpPr>
        <p:spPr>
          <a:xfrm>
            <a:off x="6228184" y="2940913"/>
            <a:ext cx="144016" cy="14401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Ellipse 163"/>
          <p:cNvSpPr/>
          <p:nvPr/>
        </p:nvSpPr>
        <p:spPr>
          <a:xfrm>
            <a:off x="6948264" y="3372961"/>
            <a:ext cx="144016" cy="14401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Ellipse 164"/>
          <p:cNvSpPr/>
          <p:nvPr/>
        </p:nvSpPr>
        <p:spPr>
          <a:xfrm>
            <a:off x="6804248" y="3228945"/>
            <a:ext cx="144016" cy="14401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Ellipse 165"/>
          <p:cNvSpPr/>
          <p:nvPr/>
        </p:nvSpPr>
        <p:spPr>
          <a:xfrm>
            <a:off x="6372200" y="3372961"/>
            <a:ext cx="144016" cy="14401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Légende à une bordure 2 168"/>
          <p:cNvSpPr/>
          <p:nvPr/>
        </p:nvSpPr>
        <p:spPr>
          <a:xfrm>
            <a:off x="7308304" y="980728"/>
            <a:ext cx="1728192" cy="576064"/>
          </a:xfrm>
          <a:prstGeom prst="accentCallout2">
            <a:avLst>
              <a:gd name="adj1" fmla="val 50079"/>
              <a:gd name="adj2" fmla="val -6941"/>
              <a:gd name="adj3" fmla="val 50079"/>
              <a:gd name="adj4" fmla="val -29894"/>
              <a:gd name="adj5" fmla="val 142201"/>
              <a:gd name="adj6" fmla="val -6306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Domain of values</a:t>
            </a:r>
          </a:p>
        </p:txBody>
      </p:sp>
      <p:sp>
        <p:nvSpPr>
          <p:cNvPr id="170" name="Légende à une bordure 2 169"/>
          <p:cNvSpPr/>
          <p:nvPr/>
        </p:nvSpPr>
        <p:spPr>
          <a:xfrm flipH="1">
            <a:off x="3869653" y="1869921"/>
            <a:ext cx="1368152" cy="576064"/>
          </a:xfrm>
          <a:prstGeom prst="accentCallout2">
            <a:avLst>
              <a:gd name="adj1" fmla="val 50079"/>
              <a:gd name="adj2" fmla="val -6941"/>
              <a:gd name="adj3" fmla="val 50079"/>
              <a:gd name="adj4" fmla="val -29894"/>
              <a:gd name="adj5" fmla="val 252543"/>
              <a:gd name="adj6" fmla="val -6335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Design space</a:t>
            </a:r>
          </a:p>
        </p:txBody>
      </p:sp>
      <p:sp>
        <p:nvSpPr>
          <p:cNvPr id="171" name="Ellipse 170"/>
          <p:cNvSpPr/>
          <p:nvPr/>
        </p:nvSpPr>
        <p:spPr>
          <a:xfrm>
            <a:off x="6948264" y="2652881"/>
            <a:ext cx="144016" cy="14401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29E55DC8-4DB1-4E75-90A2-01D196984C17}"/>
              </a:ext>
            </a:extLst>
          </p:cNvPr>
          <p:cNvSpPr txBox="1"/>
          <p:nvPr/>
        </p:nvSpPr>
        <p:spPr>
          <a:xfrm>
            <a:off x="104775" y="1700810"/>
            <a:ext cx="3664358" cy="134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Design space: </a:t>
            </a:r>
          </a:p>
          <a:p>
            <a:pPr algn="just">
              <a:lnSpc>
                <a:spcPts val="2500"/>
              </a:lnSpc>
              <a:buFont typeface="Wingdings" pitchFamily="2" charset="2"/>
              <a:buChar char="Ø"/>
              <a:tabLst>
                <a:tab pos="3228975" algn="l"/>
                <a:tab pos="4391025" algn="l"/>
              </a:tabLst>
            </a:pPr>
            <a:r>
              <a:rPr lang="en-GB" dirty="0"/>
              <a:t> Computer performance is often use to improve simulation complexity over computation time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B316E533-933C-4EFB-9C1A-F9D3F6C531E7}"/>
              </a:ext>
            </a:extLst>
          </p:cNvPr>
          <p:cNvSpPr txBox="1"/>
          <p:nvPr/>
        </p:nvSpPr>
        <p:spPr>
          <a:xfrm>
            <a:off x="99184" y="5489939"/>
            <a:ext cx="3664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Surrogate model, why?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Improve computation time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Use less memory space</a:t>
            </a:r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id="{4F792DA7-109A-4550-8598-288952650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5" y="1052736"/>
            <a:ext cx="3888431" cy="576064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GB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Context and purposes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FA87D8C-4469-4CB7-89CA-D7785E49772F}"/>
              </a:ext>
            </a:extLst>
          </p:cNvPr>
          <p:cNvSpPr/>
          <p:nvPr/>
        </p:nvSpPr>
        <p:spPr>
          <a:xfrm>
            <a:off x="99185" y="2990651"/>
            <a:ext cx="3664358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buFont typeface="Wingdings" pitchFamily="2" charset="2"/>
              <a:buChar char="Ø"/>
              <a:tabLst>
                <a:tab pos="3228975" algn="l"/>
                <a:tab pos="4391025" algn="l"/>
              </a:tabLst>
            </a:pPr>
            <a:r>
              <a:rPr lang="en-GB" dirty="0"/>
              <a:t> However, for optimization purpose, this simulations could be launch thousands of times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81414AF-09FD-44D2-93B6-C296E4709C51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4" name="Image 63">
            <a:extLst>
              <a:ext uri="{FF2B5EF4-FFF2-40B4-BE49-F238E27FC236}">
                <a16:creationId xmlns:a16="http://schemas.microsoft.com/office/drawing/2014/main" id="{FE1EC3E5-FCAA-4308-AA5A-BC50E42DE0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4355CC97-385F-4223-B0A1-450A6A1C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6A52E812-E2D7-496F-8292-77513797AB2E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 / 10 / 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34434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6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7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8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9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31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32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3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34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9" grpId="0" animBg="1"/>
      <p:bldP spid="169" grpId="1" animBg="1"/>
      <p:bldP spid="170" grpId="0" animBg="1"/>
      <p:bldP spid="171" grpId="0" animBg="1"/>
      <p:bldP spid="62" grpId="0"/>
      <p:bldP spid="66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5" y="991363"/>
            <a:ext cx="3888431" cy="1030533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US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Optimization problem formulation</a:t>
            </a:r>
          </a:p>
          <a:p>
            <a:pPr algn="ctr">
              <a:tabLst>
                <a:tab pos="1168400" algn="l"/>
              </a:tabLst>
              <a:defRPr/>
            </a:pPr>
            <a:endParaRPr lang="en-US" sz="3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51D6353-7338-4418-B851-9D5915331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080728"/>
            <a:ext cx="8219256" cy="473701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5B35020-E3E6-4BBE-80FD-8398EE96A8D1}"/>
              </a:ext>
            </a:extLst>
          </p:cNvPr>
          <p:cNvSpPr txBox="1"/>
          <p:nvPr/>
        </p:nvSpPr>
        <p:spPr>
          <a:xfrm>
            <a:off x="4479423" y="1076876"/>
            <a:ext cx="4539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E2562"/>
                </a:solidFill>
              </a:rPr>
              <a:t>NURBS Book algorithm extended to N-dimension: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588548-CF27-43A2-AEF0-109DEBE79834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37E2B22-0FAB-41E5-AC29-C291D550C6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2500739-6702-4B18-8D14-8F45248A2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98219BF-E0F9-4159-BEBA-F7400F1745D8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7431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5" y="980730"/>
            <a:ext cx="3888431" cy="1030533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US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Optimization problem formulation</a:t>
            </a:r>
          </a:p>
          <a:p>
            <a:pPr algn="ctr">
              <a:tabLst>
                <a:tab pos="1168400" algn="l"/>
              </a:tabLst>
              <a:defRPr/>
            </a:pPr>
            <a:endParaRPr lang="en-US" sz="3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9911AEE1-1131-49E1-9418-4F59C42ED4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858254"/>
              </p:ext>
            </p:extLst>
          </p:nvPr>
        </p:nvGraphicFramePr>
        <p:xfrm>
          <a:off x="315366" y="4499884"/>
          <a:ext cx="8750430" cy="16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9" name="Équation" r:id="rId4" imgW="5257800" imgH="990360" progId="Equation.3">
                  <p:embed/>
                </p:oleObj>
              </mc:Choice>
              <mc:Fallback>
                <p:oleObj name="Équation" r:id="rId4" imgW="5257800" imgH="990360" progId="Equation.3">
                  <p:embed/>
                  <p:pic>
                    <p:nvPicPr>
                      <p:cNvPr id="10" name="Objet 9">
                        <a:extLst>
                          <a:ext uri="{FF2B5EF4-FFF2-40B4-BE49-F238E27FC236}">
                            <a16:creationId xmlns:a16="http://schemas.microsoft.com/office/drawing/2014/main" id="{9911AEE1-1131-49E1-9418-4F59C42ED4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66" y="4499884"/>
                        <a:ext cx="8750430" cy="1682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306D2C8B-E127-4F3A-9F49-F0B276483BC7}"/>
              </a:ext>
            </a:extLst>
          </p:cNvPr>
          <p:cNvSpPr txBox="1"/>
          <p:nvPr/>
        </p:nvSpPr>
        <p:spPr>
          <a:xfrm>
            <a:off x="4479423" y="1076876"/>
            <a:ext cx="4539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E2562"/>
                </a:solidFill>
              </a:rPr>
              <a:t>NURBS Book algorithm extended to N-dimension: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E8B6C34-667E-4F95-BEB0-988968EB74AB}"/>
              </a:ext>
            </a:extLst>
          </p:cNvPr>
          <p:cNvSpPr txBox="1"/>
          <p:nvPr/>
        </p:nvSpPr>
        <p:spPr>
          <a:xfrm>
            <a:off x="323528" y="2206755"/>
            <a:ext cx="4539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Fitting along the </a:t>
            </a:r>
            <a:r>
              <a:rPr lang="en-US" sz="2000" b="1" i="1" dirty="0">
                <a:solidFill>
                  <a:srgbClr val="8E2562"/>
                </a:solidFill>
              </a:rPr>
              <a:t>i</a:t>
            </a:r>
            <a:r>
              <a:rPr lang="en-US" sz="2000" b="1" dirty="0">
                <a:solidFill>
                  <a:srgbClr val="8E2562"/>
                </a:solidFill>
              </a:rPr>
              <a:t>-th dimension: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2028D84-B87C-48E8-BB13-A8B4616495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98326"/>
            <a:ext cx="9144000" cy="1461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7991B724-136D-4467-92D3-70EA57AD746D}"/>
                  </a:ext>
                </a:extLst>
              </p:cNvPr>
              <p:cNvSpPr txBox="1"/>
              <p:nvPr/>
            </p:nvSpPr>
            <p:spPr>
              <a:xfrm>
                <a:off x="2105549" y="6217852"/>
                <a:ext cx="6645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7991B724-136D-4467-92D3-70EA57AD7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549" y="6217852"/>
                <a:ext cx="664541" cy="276999"/>
              </a:xfrm>
              <a:prstGeom prst="rect">
                <a:avLst/>
              </a:prstGeom>
              <a:blipFill>
                <a:blip r:embed="rId7"/>
                <a:stretch>
                  <a:fillRect l="-4587" r="-8257"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67D8531-D8FC-4EFF-8456-30CA91ED61EB}"/>
              </a:ext>
            </a:extLst>
          </p:cNvPr>
          <p:cNvCxnSpPr>
            <a:cxnSpLocks/>
          </p:cNvCxnSpPr>
          <p:nvPr/>
        </p:nvCxnSpPr>
        <p:spPr>
          <a:xfrm>
            <a:off x="971600" y="6239029"/>
            <a:ext cx="2952328" cy="0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47185EB7-B97F-452E-9173-8CDAC6DF735E}"/>
                  </a:ext>
                </a:extLst>
              </p:cNvPr>
              <p:cNvSpPr txBox="1"/>
              <p:nvPr/>
            </p:nvSpPr>
            <p:spPr>
              <a:xfrm rot="16200000">
                <a:off x="-186721" y="5009653"/>
                <a:ext cx="6151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47185EB7-B97F-452E-9173-8CDAC6DF7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6721" y="5009653"/>
                <a:ext cx="615104" cy="276999"/>
              </a:xfrm>
              <a:prstGeom prst="rect">
                <a:avLst/>
              </a:prstGeom>
              <a:blipFill>
                <a:blip r:embed="rId8"/>
                <a:stretch>
                  <a:fillRect t="-8911" r="-17391" b="-49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AAB5CF2F-114C-4BC8-A933-76DB47B61E6C}"/>
              </a:ext>
            </a:extLst>
          </p:cNvPr>
          <p:cNvCxnSpPr>
            <a:cxnSpLocks/>
          </p:cNvCxnSpPr>
          <p:nvPr/>
        </p:nvCxnSpPr>
        <p:spPr>
          <a:xfrm>
            <a:off x="342371" y="4581125"/>
            <a:ext cx="0" cy="1185551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57ECADE-B7F5-40E1-929C-9033E2DC9FAD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F08B06A6-B8EB-4F90-AA6C-67FFD370FF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6508B60-8076-4E11-9327-4BE4EF08F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2B3C053-B319-4606-9C0A-1157D1ED8058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382084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F14DC8FD-7997-4CD1-9324-FC8E08B930B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6" y="2115250"/>
            <a:ext cx="6771726" cy="311395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5" y="980729"/>
            <a:ext cx="3888431" cy="576064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US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Numerical results</a:t>
            </a:r>
          </a:p>
          <a:p>
            <a:pPr algn="ctr">
              <a:tabLst>
                <a:tab pos="1168400" algn="l"/>
              </a:tabLst>
              <a:defRPr/>
            </a:pPr>
            <a:endParaRPr lang="en-US" sz="3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AC73DDC-5D8C-420F-AE5E-7188526A24F4}"/>
              </a:ext>
            </a:extLst>
          </p:cNvPr>
          <p:cNvSpPr txBox="1"/>
          <p:nvPr/>
        </p:nvSpPr>
        <p:spPr>
          <a:xfrm>
            <a:off x="104776" y="1660738"/>
            <a:ext cx="6193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Benchmark case, temperature field over a thin plate: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2617D6C0-7D35-41D0-8FDD-B43056CF52B5}"/>
                  </a:ext>
                </a:extLst>
              </p:cNvPr>
              <p:cNvSpPr txBox="1"/>
              <p:nvPr/>
            </p:nvSpPr>
            <p:spPr>
              <a:xfrm>
                <a:off x="6876256" y="2366878"/>
                <a:ext cx="223323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Design variables: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Thickness </a:t>
                </a:r>
                <a:r>
                  <a:rPr lang="en-US" i="1" dirty="0"/>
                  <a:t>t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Convection coefficient </a:t>
                </a:r>
                <a:r>
                  <a:rPr lang="en-US" i="1" dirty="0"/>
                  <a:t>h</a:t>
                </a:r>
              </a:p>
              <a:p>
                <a:endParaRPr lang="en-US" dirty="0"/>
              </a:p>
              <a:p>
                <a:r>
                  <a:rPr lang="en-US" dirty="0"/>
                  <a:t>Output of the model: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Temperature field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2617D6C0-7D35-41D0-8FDD-B43056CF5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366878"/>
                <a:ext cx="2233232" cy="2308324"/>
              </a:xfrm>
              <a:prstGeom prst="rect">
                <a:avLst/>
              </a:prstGeom>
              <a:blipFill>
                <a:blip r:embed="rId4"/>
                <a:stretch>
                  <a:fillRect l="-2459" t="-1319" b="-13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EBC45BEC-7F27-4CC1-A09C-FEF2E52EF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35677"/>
            <a:ext cx="6933770" cy="3593863"/>
          </a:xfrm>
          <a:prstGeom prst="rect">
            <a:avLst/>
          </a:prstGeom>
        </p:spPr>
      </p:pic>
      <p:sp>
        <p:nvSpPr>
          <p:cNvPr id="93" name="ZoneTexte 92">
            <a:extLst>
              <a:ext uri="{FF2B5EF4-FFF2-40B4-BE49-F238E27FC236}">
                <a16:creationId xmlns:a16="http://schemas.microsoft.com/office/drawing/2014/main" id="{F9CCEBDA-0CED-4A27-A65B-ECC1A61F6C42}"/>
              </a:ext>
            </a:extLst>
          </p:cNvPr>
          <p:cNvSpPr txBox="1"/>
          <p:nvPr/>
        </p:nvSpPr>
        <p:spPr>
          <a:xfrm>
            <a:off x="370275" y="5286287"/>
            <a:ext cx="6193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Data base generated by the mean of FEM code (ANSYS) on 21 different thickness and 21 different convection coefficient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DDB27-6E38-41A6-A1A5-834C2140648F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97D36C7-3250-4A59-93D0-23EDB20DBD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78C491F-FF09-499A-95D4-B4652558E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8626165-BFC6-40BF-B5BE-C45BF1F0A585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28258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88" grpId="0"/>
      <p:bldP spid="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GB" smtClean="0"/>
              <a:t>23</a:t>
            </a:fld>
            <a:endParaRPr lang="en-GB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5" y="980729"/>
            <a:ext cx="3888431" cy="576064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GB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Numerical results</a:t>
            </a:r>
          </a:p>
          <a:p>
            <a:pPr algn="ctr">
              <a:tabLst>
                <a:tab pos="1168400" algn="l"/>
              </a:tabLst>
              <a:defRPr/>
            </a:pPr>
            <a:endParaRPr lang="en-GB" sz="3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AC73DDC-5D8C-420F-AE5E-7188526A24F4}"/>
              </a:ext>
            </a:extLst>
          </p:cNvPr>
          <p:cNvSpPr txBox="1"/>
          <p:nvPr/>
        </p:nvSpPr>
        <p:spPr>
          <a:xfrm>
            <a:off x="104776" y="1660738"/>
            <a:ext cx="6193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8E2562"/>
                </a:solidFill>
              </a:rPr>
              <a:t>Benchmark case, temperature field over a thin plate: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E9491A-B341-4DE1-9765-5258A042ECFF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6F38466A-4F83-45FE-BBED-8D230E840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066E3473-FCB4-4DE8-A193-81896C4F6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" name="Tableau 25">
                <a:extLst>
                  <a:ext uri="{FF2B5EF4-FFF2-40B4-BE49-F238E27FC236}">
                    <a16:creationId xmlns:a16="http://schemas.microsoft.com/office/drawing/2014/main" id="{55A190F0-2609-4A56-98ED-9539AA7124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2511293"/>
                  </p:ext>
                </p:extLst>
              </p:nvPr>
            </p:nvGraphicFramePr>
            <p:xfrm>
              <a:off x="201998" y="2204864"/>
              <a:ext cx="8762490" cy="4312920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1601163">
                      <a:extLst>
                        <a:ext uri="{9D8B030D-6E8A-4147-A177-3AD203B41FA5}">
                          <a16:colId xmlns:a16="http://schemas.microsoft.com/office/drawing/2014/main" val="4151624355"/>
                        </a:ext>
                      </a:extLst>
                    </a:gridCol>
                    <a:gridCol w="516797">
                      <a:extLst>
                        <a:ext uri="{9D8B030D-6E8A-4147-A177-3AD203B41FA5}">
                          <a16:colId xmlns:a16="http://schemas.microsoft.com/office/drawing/2014/main" val="1194446892"/>
                        </a:ext>
                      </a:extLst>
                    </a:gridCol>
                    <a:gridCol w="618932">
                      <a:extLst>
                        <a:ext uri="{9D8B030D-6E8A-4147-A177-3AD203B41FA5}">
                          <a16:colId xmlns:a16="http://schemas.microsoft.com/office/drawing/2014/main" val="35863035"/>
                        </a:ext>
                      </a:extLst>
                    </a:gridCol>
                    <a:gridCol w="912297">
                      <a:extLst>
                        <a:ext uri="{9D8B030D-6E8A-4147-A177-3AD203B41FA5}">
                          <a16:colId xmlns:a16="http://schemas.microsoft.com/office/drawing/2014/main" val="380528800"/>
                        </a:ext>
                      </a:extLst>
                    </a:gridCol>
                    <a:gridCol w="912297">
                      <a:extLst>
                        <a:ext uri="{9D8B030D-6E8A-4147-A177-3AD203B41FA5}">
                          <a16:colId xmlns:a16="http://schemas.microsoft.com/office/drawing/2014/main" val="165598862"/>
                        </a:ext>
                      </a:extLst>
                    </a:gridCol>
                    <a:gridCol w="636386">
                      <a:extLst>
                        <a:ext uri="{9D8B030D-6E8A-4147-A177-3AD203B41FA5}">
                          <a16:colId xmlns:a16="http://schemas.microsoft.com/office/drawing/2014/main" val="3485038156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4241095270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1000535947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3664315482"/>
                        </a:ext>
                      </a:extLst>
                    </a:gridCol>
                  </a:tblGrid>
                  <a:tr h="648169">
                    <a:tc gridSpan="2">
                      <a:txBody>
                        <a:bodyPr/>
                        <a:lstStyle/>
                        <a:p>
                          <a:r>
                            <a:rPr lang="en-GB" sz="1900" noProof="0" dirty="0"/>
                            <a:t>Variables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Number of points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Max error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Mean error (%)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4050083"/>
                      </a:ext>
                    </a:extLst>
                  </a:tr>
                  <a:tr h="368278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9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900" noProof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fr-FR" sz="1900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1900" b="0" i="1" noProof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4 498 641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3666960"/>
                      </a:ext>
                    </a:extLst>
                  </a:tr>
                  <a:tr h="368278">
                    <a:tc rowSpan="2">
                      <a:txBody>
                        <a:bodyPr/>
                        <a:lstStyle/>
                        <a:p>
                          <a:r>
                            <a:rPr lang="en-GB" sz="1900" noProof="0" dirty="0"/>
                            <a:t>Iterative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9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900" b="0" i="1" noProof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fr-FR" sz="1900" b="0" i="1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/>
                            <a:t>2 </a:t>
                          </a:r>
                          <a:r>
                            <a:rPr lang="en-GB" sz="1900" noProof="0" smtClean="0"/>
                            <a:t>424 168</a:t>
                          </a:r>
                          <a:endParaRPr lang="en-GB" sz="1900" noProof="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900" b="0" i="1" noProof="0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fr-FR" sz="1900" b="0" i="1" noProof="0" dirty="0" smtClean="0">
                                    <a:latin typeface="Cambria Math" panose="02040503050406030204" pitchFamily="18" charset="0"/>
                                  </a:rPr>
                                  <m:t>,86</m:t>
                                </m:r>
                                <m:sSup>
                                  <m:sSupPr>
                                    <m:ctrlPr>
                                      <a:rPr lang="en-GB" sz="19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900" b="0" i="1" noProof="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fr-FR" sz="1900" b="0" i="1" noProof="0" dirty="0" smtClean="0">
                                    <a:latin typeface="Cambria Math" panose="02040503050406030204" pitchFamily="18" charset="0"/>
                                  </a:rPr>
                                  <m:t>,06</m:t>
                                </m:r>
                                <m:sSup>
                                  <m:sSupPr>
                                    <m:ctrlPr>
                                      <a:rPr lang="en-GB" sz="19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56267834"/>
                      </a:ext>
                    </a:extLst>
                  </a:tr>
                  <a:tr h="368278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9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900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900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86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85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17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17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4972632"/>
                      </a:ext>
                    </a:extLst>
                  </a:tr>
                  <a:tr h="368278">
                    <a:tc rowSpan="3">
                      <a:txBody>
                        <a:bodyPr/>
                        <a:lstStyle/>
                        <a:p>
                          <a:r>
                            <a:rPr lang="en-GB" sz="1900" noProof="0" dirty="0"/>
                            <a:t>Hybrid optimization (2 pop x 120 ind )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9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900" b="0" i="1" noProof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fr-FR" sz="1900" b="0" i="1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4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3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4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12 480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900" i="1" noProof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1900" b="0" i="1" noProof="0" dirty="0" smtClean="0">
                                    <a:latin typeface="Cambria Math" panose="02040503050406030204" pitchFamily="18" charset="0"/>
                                  </a:rPr>
                                  <m:t>,30</m:t>
                                </m:r>
                                <m:sSup>
                                  <m:sSupPr>
                                    <m:ctrlPr>
                                      <a:rPr lang="en-GB" sz="19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900" i="1" noProof="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fr-FR" sz="1900" b="0" i="1" noProof="0" dirty="0" smtClean="0">
                                    <a:latin typeface="Cambria Math" panose="02040503050406030204" pitchFamily="18" charset="0"/>
                                  </a:rPr>
                                  <m:t>,06</m:t>
                                </m:r>
                                <m:sSup>
                                  <m:sSupPr>
                                    <m:ctrlPr>
                                      <a:rPr lang="en-GB" sz="19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632420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9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900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900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51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4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5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7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9589638"/>
                      </a:ext>
                    </a:extLst>
                  </a:tr>
                  <a:tr h="770928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900" i="1" noProof="0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fr-FR" sz="1900" b="0" i="1" noProof="0" dirty="0" smtClean="0">
                                    <a:latin typeface="Cambria Math" panose="02040503050406030204" pitchFamily="18" charset="0"/>
                                  </a:rPr>
                                  <m:t>,25</m:t>
                                </m:r>
                                <m:sSup>
                                  <m:sSupPr>
                                    <m:ctrlPr>
                                      <a:rPr lang="en-GB" sz="19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900" i="1" noProof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1900" b="0" i="1" noProof="0" dirty="0" smtClean="0">
                                    <a:latin typeface="Cambria Math" panose="02040503050406030204" pitchFamily="18" charset="0"/>
                                  </a:rPr>
                                  <m:t>,24</m:t>
                                </m:r>
                                <m:sSup>
                                  <m:sSupPr>
                                    <m:ctrlPr>
                                      <a:rPr lang="en-GB" sz="19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8367087"/>
                      </a:ext>
                    </a:extLst>
                  </a:tr>
                  <a:tr h="368278">
                    <a:tc rowSpan="4">
                      <a:txBody>
                        <a:bodyPr/>
                        <a:lstStyle/>
                        <a:p>
                          <a:r>
                            <a:rPr lang="en-GB" sz="1900" noProof="0" dirty="0"/>
                            <a:t>Hybrid optimization</a:t>
                          </a:r>
                        </a:p>
                        <a:p>
                          <a:r>
                            <a:rPr lang="en-GB" sz="1900" noProof="0" dirty="0"/>
                            <a:t>(10 pop x 100 ind)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9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900" b="0" i="1" noProof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fr-FR" sz="1900" b="0" i="1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4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4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3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27 840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900" b="0" i="1" noProof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1900" b="0" i="1" noProof="0" dirty="0" smtClean="0">
                                    <a:latin typeface="Cambria Math" panose="02040503050406030204" pitchFamily="18" charset="0"/>
                                  </a:rPr>
                                  <m:t>,50</m:t>
                                </m:r>
                                <m:sSup>
                                  <m:sSupPr>
                                    <m:ctrlPr>
                                      <a:rPr lang="en-GB" sz="19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900" b="0" i="1" noProof="0" dirty="0" smtClean="0">
                                    <a:latin typeface="Cambria Math" panose="02040503050406030204" pitchFamily="18" charset="0"/>
                                  </a:rPr>
                                  <m:t>7,34</m:t>
                                </m:r>
                                <m:sSup>
                                  <m:sSupPr>
                                    <m:ctrlPr>
                                      <a:rPr lang="en-GB" sz="19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5442792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9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900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900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28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19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5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7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1968492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900" b="0" i="1" noProof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1900" b="0" i="1" noProof="0" dirty="0" smtClean="0">
                                    <a:latin typeface="Cambria Math" panose="02040503050406030204" pitchFamily="18" charset="0"/>
                                  </a:rPr>
                                  <m:t>,50</m:t>
                                </m:r>
                                <m:sSup>
                                  <m:sSupPr>
                                    <m:ctrlPr>
                                      <a:rPr lang="en-GB" sz="19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0449210"/>
                      </a:ext>
                    </a:extLst>
                  </a:tr>
                  <a:tr h="702183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900" b="0" i="1" noProof="0" dirty="0" smtClean="0">
                                    <a:latin typeface="Cambria Math" panose="02040503050406030204" pitchFamily="18" charset="0"/>
                                  </a:rPr>
                                  <m:t>2,04</m:t>
                                </m:r>
                                <m:sSup>
                                  <m:sSupPr>
                                    <m:ctrlPr>
                                      <a:rPr lang="en-GB" sz="19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52245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6" name="Tableau 25">
                <a:extLst>
                  <a:ext uri="{FF2B5EF4-FFF2-40B4-BE49-F238E27FC236}">
                    <a16:creationId xmlns:a16="http://schemas.microsoft.com/office/drawing/2014/main" id="{55A190F0-2609-4A56-98ED-9539AA7124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2511293"/>
                  </p:ext>
                </p:extLst>
              </p:nvPr>
            </p:nvGraphicFramePr>
            <p:xfrm>
              <a:off x="201998" y="2204864"/>
              <a:ext cx="8762490" cy="4312920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1601163">
                      <a:extLst>
                        <a:ext uri="{9D8B030D-6E8A-4147-A177-3AD203B41FA5}">
                          <a16:colId xmlns:a16="http://schemas.microsoft.com/office/drawing/2014/main" val="4151624355"/>
                        </a:ext>
                      </a:extLst>
                    </a:gridCol>
                    <a:gridCol w="516797">
                      <a:extLst>
                        <a:ext uri="{9D8B030D-6E8A-4147-A177-3AD203B41FA5}">
                          <a16:colId xmlns:a16="http://schemas.microsoft.com/office/drawing/2014/main" val="1194446892"/>
                        </a:ext>
                      </a:extLst>
                    </a:gridCol>
                    <a:gridCol w="618932">
                      <a:extLst>
                        <a:ext uri="{9D8B030D-6E8A-4147-A177-3AD203B41FA5}">
                          <a16:colId xmlns:a16="http://schemas.microsoft.com/office/drawing/2014/main" val="35863035"/>
                        </a:ext>
                      </a:extLst>
                    </a:gridCol>
                    <a:gridCol w="912297">
                      <a:extLst>
                        <a:ext uri="{9D8B030D-6E8A-4147-A177-3AD203B41FA5}">
                          <a16:colId xmlns:a16="http://schemas.microsoft.com/office/drawing/2014/main" val="380528800"/>
                        </a:ext>
                      </a:extLst>
                    </a:gridCol>
                    <a:gridCol w="912297">
                      <a:extLst>
                        <a:ext uri="{9D8B030D-6E8A-4147-A177-3AD203B41FA5}">
                          <a16:colId xmlns:a16="http://schemas.microsoft.com/office/drawing/2014/main" val="165598862"/>
                        </a:ext>
                      </a:extLst>
                    </a:gridCol>
                    <a:gridCol w="636386">
                      <a:extLst>
                        <a:ext uri="{9D8B030D-6E8A-4147-A177-3AD203B41FA5}">
                          <a16:colId xmlns:a16="http://schemas.microsoft.com/office/drawing/2014/main" val="3485038156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4241095270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1000535947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3664315482"/>
                        </a:ext>
                      </a:extLst>
                    </a:gridCol>
                  </a:tblGrid>
                  <a:tr h="670560">
                    <a:tc gridSpan="2">
                      <a:txBody>
                        <a:bodyPr/>
                        <a:lstStyle/>
                        <a:p>
                          <a:r>
                            <a:rPr lang="en-GB" sz="1900" noProof="0" dirty="0"/>
                            <a:t>Variables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Number of points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Max error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Mean error (%)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4050083"/>
                      </a:ext>
                    </a:extLst>
                  </a:tr>
                  <a:tr h="381000">
                    <a:tc grid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180952" r="-313506" b="-8777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4 498 641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3666960"/>
                      </a:ext>
                    </a:extLst>
                  </a:tr>
                  <a:tr h="381000">
                    <a:tc rowSpan="2">
                      <a:txBody>
                        <a:bodyPr/>
                        <a:lstStyle/>
                        <a:p>
                          <a:r>
                            <a:rPr lang="en-GB" sz="1900" noProof="0" dirty="0"/>
                            <a:t>Iterative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9412" t="-285484" r="-1283529" b="-791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/>
                            <a:t>2 </a:t>
                          </a:r>
                          <a:r>
                            <a:rPr lang="en-GB" sz="1900" noProof="0" smtClean="0"/>
                            <a:t>424 168</a:t>
                          </a:r>
                          <a:endParaRPr lang="en-GB" sz="1900" noProof="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37436" t="-141600" r="-100513" b="-3424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37436" t="-141600" r="-513" b="-34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6267834"/>
                      </a:ext>
                    </a:extLst>
                  </a:tr>
                  <a:tr h="381000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9412" t="-379365" r="-1283529" b="-6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86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85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17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17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4972632"/>
                      </a:ext>
                    </a:extLst>
                  </a:tr>
                  <a:tr h="381000">
                    <a:tc rowSpan="3">
                      <a:txBody>
                        <a:bodyPr/>
                        <a:lstStyle/>
                        <a:p>
                          <a:r>
                            <a:rPr lang="en-GB" sz="1900" noProof="0" dirty="0"/>
                            <a:t>Hybrid optimization (2 pop x 120 ind )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9412" t="-479365" r="-1283529" b="-5793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4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3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4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12 480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37436" t="-408108" r="-100513" b="-47837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37436" t="-408108" r="-513" b="-4783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632420"/>
                      </a:ext>
                    </a:extLst>
                  </a:tr>
                  <a:tr h="71120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9412" t="-255245" r="-1283529" b="-15524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51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4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5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7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9589638"/>
                      </a:ext>
                    </a:extLst>
                  </a:tr>
                  <a:tr h="79756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37436" t="-284848" r="-100513" b="-16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37436" t="-284848" r="-513" b="-16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8367087"/>
                      </a:ext>
                    </a:extLst>
                  </a:tr>
                  <a:tr h="381000">
                    <a:tc rowSpan="4">
                      <a:txBody>
                        <a:bodyPr/>
                        <a:lstStyle/>
                        <a:p>
                          <a:r>
                            <a:rPr lang="en-GB" sz="1900" noProof="0" dirty="0"/>
                            <a:t>Hybrid optimization</a:t>
                          </a:r>
                        </a:p>
                        <a:p>
                          <a:r>
                            <a:rPr lang="en-GB" sz="1900" noProof="0" dirty="0"/>
                            <a:t>(10 pop x 100 ind)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9412" t="-819355" r="-1283529" b="-25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4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4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3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27 840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37436" t="-686486" r="-100513" b="-20000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37436" t="-590698" r="-513" b="-1581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5442792"/>
                      </a:ext>
                    </a:extLst>
                  </a:tr>
                  <a:tr h="71120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9412" t="-398601" r="-1283529" b="-11888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28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19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5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7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1968492"/>
                      </a:ext>
                    </a:extLst>
                  </a:tr>
                  <a:tr h="7112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37436" t="-444275" r="-100513" b="-1297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0449210"/>
                      </a:ext>
                    </a:extLst>
                  </a:tr>
                  <a:tr h="72644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37436" t="-499160" r="-513" b="-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52245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23DFB176-7F0E-4E6A-AA16-FF1A4C263C42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155677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GB" smtClean="0"/>
              <a:t>24</a:t>
            </a:fld>
            <a:endParaRPr lang="en-GB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5" y="980729"/>
            <a:ext cx="3888431" cy="576064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GB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Numerical results</a:t>
            </a:r>
          </a:p>
          <a:p>
            <a:pPr algn="ctr">
              <a:tabLst>
                <a:tab pos="1168400" algn="l"/>
              </a:tabLst>
              <a:defRPr/>
            </a:pPr>
            <a:endParaRPr lang="en-GB" sz="3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AC73DDC-5D8C-420F-AE5E-7188526A24F4}"/>
              </a:ext>
            </a:extLst>
          </p:cNvPr>
          <p:cNvSpPr txBox="1"/>
          <p:nvPr/>
        </p:nvSpPr>
        <p:spPr>
          <a:xfrm>
            <a:off x="104776" y="1660738"/>
            <a:ext cx="6193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8E2562"/>
                </a:solidFill>
              </a:rPr>
              <a:t>Benchmark case, temperature field over a thin plate: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AC5F4A63-6D00-48AE-8AFA-5E6A8FB910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508716"/>
                  </p:ext>
                </p:extLst>
              </p:nvPr>
            </p:nvGraphicFramePr>
            <p:xfrm>
              <a:off x="202000" y="3212976"/>
              <a:ext cx="8762490" cy="2540000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1601163">
                      <a:extLst>
                        <a:ext uri="{9D8B030D-6E8A-4147-A177-3AD203B41FA5}">
                          <a16:colId xmlns:a16="http://schemas.microsoft.com/office/drawing/2014/main" val="4151624355"/>
                        </a:ext>
                      </a:extLst>
                    </a:gridCol>
                    <a:gridCol w="516797">
                      <a:extLst>
                        <a:ext uri="{9D8B030D-6E8A-4147-A177-3AD203B41FA5}">
                          <a16:colId xmlns:a16="http://schemas.microsoft.com/office/drawing/2014/main" val="1194446892"/>
                        </a:ext>
                      </a:extLst>
                    </a:gridCol>
                    <a:gridCol w="618932">
                      <a:extLst>
                        <a:ext uri="{9D8B030D-6E8A-4147-A177-3AD203B41FA5}">
                          <a16:colId xmlns:a16="http://schemas.microsoft.com/office/drawing/2014/main" val="35863035"/>
                        </a:ext>
                      </a:extLst>
                    </a:gridCol>
                    <a:gridCol w="912297">
                      <a:extLst>
                        <a:ext uri="{9D8B030D-6E8A-4147-A177-3AD203B41FA5}">
                          <a16:colId xmlns:a16="http://schemas.microsoft.com/office/drawing/2014/main" val="380528800"/>
                        </a:ext>
                      </a:extLst>
                    </a:gridCol>
                    <a:gridCol w="912297">
                      <a:extLst>
                        <a:ext uri="{9D8B030D-6E8A-4147-A177-3AD203B41FA5}">
                          <a16:colId xmlns:a16="http://schemas.microsoft.com/office/drawing/2014/main" val="165598862"/>
                        </a:ext>
                      </a:extLst>
                    </a:gridCol>
                    <a:gridCol w="636386">
                      <a:extLst>
                        <a:ext uri="{9D8B030D-6E8A-4147-A177-3AD203B41FA5}">
                          <a16:colId xmlns:a16="http://schemas.microsoft.com/office/drawing/2014/main" val="3485038156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4241095270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1000535947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3664315482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en-GB" sz="2000" noProof="0" dirty="0"/>
                            <a:t>Variables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Number of points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Max error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Mean error (%)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4050083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r>
                            <a:rPr lang="en-GB" sz="2000" noProof="0" dirty="0"/>
                            <a:t>Hybrid optimization (2 pop x 120 ind )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0" i="1" noProof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fr-FR" sz="2000" b="0" i="1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4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1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3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4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12 480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i="1" noProof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2000" b="0" i="1" noProof="0" dirty="0" smtClean="0">
                                    <a:latin typeface="Cambria Math" panose="02040503050406030204" pitchFamily="18" charset="0"/>
                                  </a:rPr>
                                  <m:t>.30</m:t>
                                </m:r>
                                <m:sSup>
                                  <m:sSupPr>
                                    <m:ctrlPr>
                                      <a:rPr lang="en-GB" sz="20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2000" b="0" i="1" noProof="0" dirty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noProof="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fr-FR" sz="2000" b="0" i="1" noProof="0" dirty="0" smtClean="0">
                                    <a:latin typeface="Cambria Math" panose="02040503050406030204" pitchFamily="18" charset="0"/>
                                  </a:rPr>
                                  <m:t>.06</m:t>
                                </m:r>
                                <m:sSup>
                                  <m:sSupPr>
                                    <m:ctrlPr>
                                      <a:rPr lang="en-GB" sz="20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2000" b="0" i="1" noProof="0" dirty="0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632420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2000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000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51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4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5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7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9589638"/>
                      </a:ext>
                    </a:extLst>
                  </a:tr>
                  <a:tr h="52832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noProof="0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fr-FR" sz="2000" b="0" i="1" noProof="0" dirty="0" smtClean="0"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  <m:sSup>
                                  <m:sSupPr>
                                    <m:ctrlPr>
                                      <a:rPr lang="en-GB" sz="20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2000" b="0" i="1" noProof="0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i="1" noProof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2000" b="0" i="1" noProof="0" dirty="0" smtClean="0">
                                    <a:latin typeface="Cambria Math" panose="02040503050406030204" pitchFamily="18" charset="0"/>
                                  </a:rPr>
                                  <m:t>.24</m:t>
                                </m:r>
                                <m:sSup>
                                  <m:sSupPr>
                                    <m:ctrlPr>
                                      <a:rPr lang="en-GB" sz="20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2000" b="0" i="1" noProof="0" dirty="0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8367087"/>
                      </a:ext>
                    </a:extLst>
                  </a:tr>
                  <a:tr h="528320">
                    <a:tc gridSpan="6">
                      <a:txBody>
                        <a:bodyPr/>
                        <a:lstStyle/>
                        <a:p>
                          <a:r>
                            <a:rPr lang="en-GB" sz="2000" noProof="0" dirty="0"/>
                            <a:t>Error on validation set (2 948 089 points)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noProof="0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fr-FR" sz="2000" b="0" i="1" noProof="0" dirty="0" smtClean="0">
                                    <a:latin typeface="Cambria Math" panose="02040503050406030204" pitchFamily="18" charset="0"/>
                                  </a:rPr>
                                  <m:t>.81</m:t>
                                </m:r>
                                <m:sSup>
                                  <m:sSupPr>
                                    <m:ctrlPr>
                                      <a:rPr lang="en-GB" sz="20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2000" b="0" i="1" noProof="0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noProof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sz="2000" b="0" i="1" noProof="0" dirty="0" smtClean="0">
                                    <a:latin typeface="Cambria Math" panose="02040503050406030204" pitchFamily="18" charset="0"/>
                                  </a:rPr>
                                  <m:t>.70</m:t>
                                </m:r>
                                <m:sSup>
                                  <m:sSupPr>
                                    <m:ctrlPr>
                                      <a:rPr lang="en-GB" sz="20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2000" b="0" i="1" noProof="0" dirty="0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66856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AC5F4A63-6D00-48AE-8AFA-5E6A8FB910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508716"/>
                  </p:ext>
                </p:extLst>
              </p:nvPr>
            </p:nvGraphicFramePr>
            <p:xfrm>
              <a:off x="202000" y="3212976"/>
              <a:ext cx="8762490" cy="2540000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1601163">
                      <a:extLst>
                        <a:ext uri="{9D8B030D-6E8A-4147-A177-3AD203B41FA5}">
                          <a16:colId xmlns:a16="http://schemas.microsoft.com/office/drawing/2014/main" val="4151624355"/>
                        </a:ext>
                      </a:extLst>
                    </a:gridCol>
                    <a:gridCol w="516797">
                      <a:extLst>
                        <a:ext uri="{9D8B030D-6E8A-4147-A177-3AD203B41FA5}">
                          <a16:colId xmlns:a16="http://schemas.microsoft.com/office/drawing/2014/main" val="1194446892"/>
                        </a:ext>
                      </a:extLst>
                    </a:gridCol>
                    <a:gridCol w="618932">
                      <a:extLst>
                        <a:ext uri="{9D8B030D-6E8A-4147-A177-3AD203B41FA5}">
                          <a16:colId xmlns:a16="http://schemas.microsoft.com/office/drawing/2014/main" val="35863035"/>
                        </a:ext>
                      </a:extLst>
                    </a:gridCol>
                    <a:gridCol w="912297">
                      <a:extLst>
                        <a:ext uri="{9D8B030D-6E8A-4147-A177-3AD203B41FA5}">
                          <a16:colId xmlns:a16="http://schemas.microsoft.com/office/drawing/2014/main" val="380528800"/>
                        </a:ext>
                      </a:extLst>
                    </a:gridCol>
                    <a:gridCol w="912297">
                      <a:extLst>
                        <a:ext uri="{9D8B030D-6E8A-4147-A177-3AD203B41FA5}">
                          <a16:colId xmlns:a16="http://schemas.microsoft.com/office/drawing/2014/main" val="165598862"/>
                        </a:ext>
                      </a:extLst>
                    </a:gridCol>
                    <a:gridCol w="636386">
                      <a:extLst>
                        <a:ext uri="{9D8B030D-6E8A-4147-A177-3AD203B41FA5}">
                          <a16:colId xmlns:a16="http://schemas.microsoft.com/office/drawing/2014/main" val="3485038156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4241095270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1000535947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3664315482"/>
                        </a:ext>
                      </a:extLst>
                    </a:gridCol>
                  </a:tblGrid>
                  <a:tr h="701040">
                    <a:tc gridSpan="2">
                      <a:txBody>
                        <a:bodyPr/>
                        <a:lstStyle/>
                        <a:p>
                          <a:r>
                            <a:rPr lang="en-GB" sz="2000" noProof="0" dirty="0"/>
                            <a:t>Variables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Number of points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Max error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Mean error (%)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4050083"/>
                      </a:ext>
                    </a:extLst>
                  </a:tr>
                  <a:tr h="396240">
                    <a:tc rowSpan="3">
                      <a:txBody>
                        <a:bodyPr/>
                        <a:lstStyle/>
                        <a:p>
                          <a:r>
                            <a:rPr lang="en-GB" sz="2000" noProof="0" dirty="0"/>
                            <a:t>Hybrid optimization (2 pop x 120 ind )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9412" t="-184615" r="-1283529" b="-37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4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1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3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4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12 480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7436" t="-155844" r="-100513" b="-30129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37436" t="-155844" r="-513" b="-30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632420"/>
                      </a:ext>
                    </a:extLst>
                  </a:tr>
                  <a:tr h="71120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9412" t="-123333" r="-1283529" b="-6266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51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4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5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2000" noProof="0" dirty="0"/>
                            <a:t>7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9589638"/>
                      </a:ext>
                    </a:extLst>
                  </a:tr>
                  <a:tr h="84328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7436" t="-142754" r="-100513" b="-681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37436" t="-142754" r="-513" b="-681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8367087"/>
                      </a:ext>
                    </a:extLst>
                  </a:tr>
                  <a:tr h="528320">
                    <a:tc gridSpan="6">
                      <a:txBody>
                        <a:bodyPr/>
                        <a:lstStyle/>
                        <a:p>
                          <a:r>
                            <a:rPr lang="en-GB" sz="2000" noProof="0" dirty="0"/>
                            <a:t>Error on validation set (2 948 089 points)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7436" t="-385057" r="-100513" b="-80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37436" t="-385057" r="-513" b="-80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66856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D13F5949-5C99-42DE-99D8-50D07974072E}"/>
              </a:ext>
            </a:extLst>
          </p:cNvPr>
          <p:cNvSpPr txBox="1"/>
          <p:nvPr/>
        </p:nvSpPr>
        <p:spPr>
          <a:xfrm>
            <a:off x="179512" y="2060848"/>
            <a:ext cx="876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Verification data base generated by the mean of FEM code (ANSYS) on 17 different thickness and 17 different convection coefficient (different from the first set)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DF2715-C29C-4DDD-BDA8-8B539BB062CA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AFD19F7-CFFA-453D-8667-5A090E474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0825DD2F-761F-4C05-BC1A-BEC608C16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3EE535A-2989-4007-9AAE-5BC449E926B3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89192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5" y="980729"/>
            <a:ext cx="3888431" cy="576064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US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Numerical results</a:t>
            </a:r>
          </a:p>
          <a:p>
            <a:pPr algn="ctr">
              <a:tabLst>
                <a:tab pos="1168400" algn="l"/>
              </a:tabLst>
              <a:defRPr/>
            </a:pPr>
            <a:endParaRPr lang="en-US" sz="3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AC73DDC-5D8C-420F-AE5E-7188526A24F4}"/>
              </a:ext>
            </a:extLst>
          </p:cNvPr>
          <p:cNvSpPr txBox="1"/>
          <p:nvPr/>
        </p:nvSpPr>
        <p:spPr>
          <a:xfrm>
            <a:off x="104776" y="1660738"/>
            <a:ext cx="6193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Benchmark case, displacement field over a pierced thin plate: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CB7957-29EF-40A0-AEE5-8B8E4A5FB8F7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8BFA3B2-960A-4240-AAC5-E5FA185F6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2F70859-A386-4CC6-A73A-B434E6892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5B9F354-3ED5-4DEF-BD87-F445FFF46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89" y="2486457"/>
            <a:ext cx="6457315" cy="27989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A942A2F4-87C4-42EB-A1FF-FDC1A7D4477B}"/>
                  </a:ext>
                </a:extLst>
              </p:cNvPr>
              <p:cNvSpPr txBox="1"/>
              <p:nvPr/>
            </p:nvSpPr>
            <p:spPr>
              <a:xfrm>
                <a:off x="6876256" y="2366878"/>
                <a:ext cx="2233232" cy="2330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Design variables: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Thickness </a:t>
                </a:r>
                <a:r>
                  <a:rPr lang="en-US" i="1" dirty="0"/>
                  <a:t>t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Force norm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i="1" dirty="0"/>
              </a:p>
              <a:p>
                <a:endParaRPr lang="en-US" dirty="0"/>
              </a:p>
              <a:p>
                <a:r>
                  <a:rPr lang="en-US" dirty="0"/>
                  <a:t>Output of the model: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Displacement field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A942A2F4-87C4-42EB-A1FF-FDC1A7D44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366878"/>
                <a:ext cx="2233232" cy="2330253"/>
              </a:xfrm>
              <a:prstGeom prst="rect">
                <a:avLst/>
              </a:prstGeom>
              <a:blipFill>
                <a:blip r:embed="rId6"/>
                <a:stretch>
                  <a:fillRect l="-2459" t="-1305" r="-1366" b="-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DDEFE84B-00F2-4931-8A2F-4AA13F31174A}"/>
              </a:ext>
            </a:extLst>
          </p:cNvPr>
          <p:cNvSpPr txBox="1"/>
          <p:nvPr/>
        </p:nvSpPr>
        <p:spPr>
          <a:xfrm>
            <a:off x="370273" y="5286285"/>
            <a:ext cx="6193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Data base generated by the mean of FEM code (ANSYS) on 21 different thickness and 21 different force norm values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237B57C-432B-4A76-99AD-FE0CA8177543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311391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GB" smtClean="0"/>
              <a:t>26</a:t>
            </a:fld>
            <a:endParaRPr lang="en-GB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5" y="980729"/>
            <a:ext cx="3888431" cy="576064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GB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Numerical results</a:t>
            </a:r>
          </a:p>
          <a:p>
            <a:pPr algn="ctr">
              <a:tabLst>
                <a:tab pos="1168400" algn="l"/>
              </a:tabLst>
              <a:defRPr/>
            </a:pPr>
            <a:endParaRPr lang="en-GB" sz="3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BFE111-BCF9-48C7-96B1-BAC3F1EE4184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916D1E2-5F78-41FF-BB07-FF3C7F315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227485B-137D-4C48-9599-E04A4746F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5A39C52-1031-4433-8A20-B2FA1C3E8DCC}"/>
              </a:ext>
            </a:extLst>
          </p:cNvPr>
          <p:cNvSpPr txBox="1"/>
          <p:nvPr/>
        </p:nvSpPr>
        <p:spPr>
          <a:xfrm>
            <a:off x="104774" y="1660738"/>
            <a:ext cx="6193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Benchmark case, displacement field over a thin plate: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au 14">
                <a:extLst>
                  <a:ext uri="{FF2B5EF4-FFF2-40B4-BE49-F238E27FC236}">
                    <a16:creationId xmlns:a16="http://schemas.microsoft.com/office/drawing/2014/main" id="{65E33045-939F-4C54-A480-3F6481B901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8984311"/>
                  </p:ext>
                </p:extLst>
              </p:nvPr>
            </p:nvGraphicFramePr>
            <p:xfrm>
              <a:off x="202000" y="2722344"/>
              <a:ext cx="8762490" cy="2722880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1601163">
                      <a:extLst>
                        <a:ext uri="{9D8B030D-6E8A-4147-A177-3AD203B41FA5}">
                          <a16:colId xmlns:a16="http://schemas.microsoft.com/office/drawing/2014/main" val="4151624355"/>
                        </a:ext>
                      </a:extLst>
                    </a:gridCol>
                    <a:gridCol w="516797">
                      <a:extLst>
                        <a:ext uri="{9D8B030D-6E8A-4147-A177-3AD203B41FA5}">
                          <a16:colId xmlns:a16="http://schemas.microsoft.com/office/drawing/2014/main" val="1194446892"/>
                        </a:ext>
                      </a:extLst>
                    </a:gridCol>
                    <a:gridCol w="618932">
                      <a:extLst>
                        <a:ext uri="{9D8B030D-6E8A-4147-A177-3AD203B41FA5}">
                          <a16:colId xmlns:a16="http://schemas.microsoft.com/office/drawing/2014/main" val="35863035"/>
                        </a:ext>
                      </a:extLst>
                    </a:gridCol>
                    <a:gridCol w="912297">
                      <a:extLst>
                        <a:ext uri="{9D8B030D-6E8A-4147-A177-3AD203B41FA5}">
                          <a16:colId xmlns:a16="http://schemas.microsoft.com/office/drawing/2014/main" val="380528800"/>
                        </a:ext>
                      </a:extLst>
                    </a:gridCol>
                    <a:gridCol w="912297">
                      <a:extLst>
                        <a:ext uri="{9D8B030D-6E8A-4147-A177-3AD203B41FA5}">
                          <a16:colId xmlns:a16="http://schemas.microsoft.com/office/drawing/2014/main" val="165598862"/>
                        </a:ext>
                      </a:extLst>
                    </a:gridCol>
                    <a:gridCol w="636386">
                      <a:extLst>
                        <a:ext uri="{9D8B030D-6E8A-4147-A177-3AD203B41FA5}">
                          <a16:colId xmlns:a16="http://schemas.microsoft.com/office/drawing/2014/main" val="3485038156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4241095270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1000535947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3664315482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en-GB" noProof="0" dirty="0"/>
                            <a:t>Variables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noProof="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fr-FR" b="1" i="1" noProof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Number of points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Max error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Mean error (%)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4050083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noProof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fr-FR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b="0" i="1" noProof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30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1 666 980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3666960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GB" noProof="0" dirty="0"/>
                            <a:t>Iterative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noProof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fr-FR" b="0" i="1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1 062 423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2,36</m:t>
                                    </m:r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4,04</m:t>
                                    </m:r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5626783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108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26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18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18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4972632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r>
                            <a:rPr lang="en-GB" noProof="0" dirty="0"/>
                            <a:t>Hybrid optimization (3 pop x 100 ind )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noProof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fr-FR" b="0" i="1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43 500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noProof="0" dirty="0" smtClean="0">
                                    <a:latin typeface="Cambria Math" panose="02040503050406030204" pitchFamily="18" charset="0"/>
                                  </a:rPr>
                                  <m:t>4,11</m:t>
                                </m:r>
                                <m:sSup>
                                  <m:sSupPr>
                                    <m:ctrlP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noProof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b="0" i="1" noProof="0" dirty="0" smtClean="0">
                                    <a:latin typeface="Cambria Math" panose="02040503050406030204" pitchFamily="18" charset="0"/>
                                  </a:rPr>
                                  <m:t>,09</m:t>
                                </m:r>
                                <m:sSup>
                                  <m:sSupPr>
                                    <m:ctrlP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632420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28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24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14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3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9589638"/>
                      </a:ext>
                    </a:extLst>
                  </a:tr>
                  <a:tr h="52832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3,02</m:t>
                                    </m:r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noProof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b="0" i="1" noProof="0" dirty="0" smtClean="0">
                                    <a:latin typeface="Cambria Math" panose="02040503050406030204" pitchFamily="18" charset="0"/>
                                  </a:rPr>
                                  <m:t>,09</m:t>
                                </m:r>
                                <m:sSup>
                                  <m:sSupPr>
                                    <m:ctrlPr>
                                      <a:rPr lang="en-GB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b="0" i="1" noProof="0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8367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au 14">
                <a:extLst>
                  <a:ext uri="{FF2B5EF4-FFF2-40B4-BE49-F238E27FC236}">
                    <a16:creationId xmlns:a16="http://schemas.microsoft.com/office/drawing/2014/main" id="{65E33045-939F-4C54-A480-3F6481B901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8984311"/>
                  </p:ext>
                </p:extLst>
              </p:nvPr>
            </p:nvGraphicFramePr>
            <p:xfrm>
              <a:off x="202000" y="2722344"/>
              <a:ext cx="8762490" cy="2722880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1601163">
                      <a:extLst>
                        <a:ext uri="{9D8B030D-6E8A-4147-A177-3AD203B41FA5}">
                          <a16:colId xmlns:a16="http://schemas.microsoft.com/office/drawing/2014/main" val="4151624355"/>
                        </a:ext>
                      </a:extLst>
                    </a:gridCol>
                    <a:gridCol w="516797">
                      <a:extLst>
                        <a:ext uri="{9D8B030D-6E8A-4147-A177-3AD203B41FA5}">
                          <a16:colId xmlns:a16="http://schemas.microsoft.com/office/drawing/2014/main" val="1194446892"/>
                        </a:ext>
                      </a:extLst>
                    </a:gridCol>
                    <a:gridCol w="618932">
                      <a:extLst>
                        <a:ext uri="{9D8B030D-6E8A-4147-A177-3AD203B41FA5}">
                          <a16:colId xmlns:a16="http://schemas.microsoft.com/office/drawing/2014/main" val="35863035"/>
                        </a:ext>
                      </a:extLst>
                    </a:gridCol>
                    <a:gridCol w="912297">
                      <a:extLst>
                        <a:ext uri="{9D8B030D-6E8A-4147-A177-3AD203B41FA5}">
                          <a16:colId xmlns:a16="http://schemas.microsoft.com/office/drawing/2014/main" val="380528800"/>
                        </a:ext>
                      </a:extLst>
                    </a:gridCol>
                    <a:gridCol w="912297">
                      <a:extLst>
                        <a:ext uri="{9D8B030D-6E8A-4147-A177-3AD203B41FA5}">
                          <a16:colId xmlns:a16="http://schemas.microsoft.com/office/drawing/2014/main" val="165598862"/>
                        </a:ext>
                      </a:extLst>
                    </a:gridCol>
                    <a:gridCol w="636386">
                      <a:extLst>
                        <a:ext uri="{9D8B030D-6E8A-4147-A177-3AD203B41FA5}">
                          <a16:colId xmlns:a16="http://schemas.microsoft.com/office/drawing/2014/main" val="3485038156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4241095270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1000535947"/>
                        </a:ext>
                      </a:extLst>
                    </a:gridCol>
                    <a:gridCol w="1188206">
                      <a:extLst>
                        <a:ext uri="{9D8B030D-6E8A-4147-A177-3AD203B41FA5}">
                          <a16:colId xmlns:a16="http://schemas.microsoft.com/office/drawing/2014/main" val="3664315482"/>
                        </a:ext>
                      </a:extLst>
                    </a:gridCol>
                  </a:tblGrid>
                  <a:tr h="640080">
                    <a:tc gridSpan="2">
                      <a:txBody>
                        <a:bodyPr/>
                        <a:lstStyle/>
                        <a:p>
                          <a:r>
                            <a:rPr lang="en-GB" noProof="0" dirty="0"/>
                            <a:t>Variables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20192" t="-4762" r="-563462" b="-3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Number of points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Max error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Mean error (%)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4050083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180328" r="-313506" b="-48032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30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1 666 980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3666960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GB" noProof="0" dirty="0"/>
                            <a:t>Iterative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9412" t="-280328" r="-1283529" b="-3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1 062 423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37436" t="-140164" r="-100513" b="-14016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37436" t="-140164" r="-513" b="-1401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626783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9412" t="-380328" r="-1283529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108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26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18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18</a:t>
                          </a:r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4972632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r>
                            <a:rPr lang="en-GB" noProof="0" dirty="0"/>
                            <a:t>Hybrid optimization (3 pop x 100 ind )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9412" t="-480328" r="-1283529" b="-1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43 500</a:t>
                          </a:r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37436" t="-401370" r="-100513" b="-13424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37436" t="-401370" r="-513" b="-1342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632420"/>
                      </a:ext>
                    </a:extLst>
                  </a:tr>
                  <a:tr h="71120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9412" t="-357576" r="-1283529" b="-1111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28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24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14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3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9589638"/>
                      </a:ext>
                    </a:extLst>
                  </a:tr>
                  <a:tr h="52832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37436" t="-420690" r="-100513" b="-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37436" t="-420690" r="-513" b="-126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83670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4655D0F4-D12E-4237-9FE0-3B5501B45197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2690203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5" y="980729"/>
            <a:ext cx="3888431" cy="576064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US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Numerical results</a:t>
            </a:r>
          </a:p>
          <a:p>
            <a:pPr algn="ctr">
              <a:tabLst>
                <a:tab pos="1168400" algn="l"/>
              </a:tabLst>
              <a:defRPr/>
            </a:pPr>
            <a:endParaRPr lang="en-US" sz="3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AC73DDC-5D8C-420F-AE5E-7188526A24F4}"/>
              </a:ext>
            </a:extLst>
          </p:cNvPr>
          <p:cNvSpPr txBox="1"/>
          <p:nvPr/>
        </p:nvSpPr>
        <p:spPr>
          <a:xfrm>
            <a:off x="104776" y="1660738"/>
            <a:ext cx="4683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Approximation of the critical buckling load on an aeronautic stiffened panel 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DDB27-6E38-41A6-A1A5-834C2140648F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97D36C7-3250-4A59-93D0-23EDB20DB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78C491F-FF09-499A-95D4-B4652558E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09B9BF0-4C20-49D3-B613-ABDCA4F7D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5" y="2293501"/>
            <a:ext cx="3730378" cy="4564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8618DE82-D8C9-435B-92DF-D97B9FFBD606}"/>
                  </a:ext>
                </a:extLst>
              </p:cNvPr>
              <p:cNvSpPr txBox="1"/>
              <p:nvPr/>
            </p:nvSpPr>
            <p:spPr>
              <a:xfrm>
                <a:off x="5652120" y="1124744"/>
                <a:ext cx="3024337" cy="252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Constant parameters [mm]:</a:t>
                </a:r>
              </a:p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600</m:t>
                    </m:r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=21,5</m:t>
                    </m:r>
                  </m:oMath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fr-FR" b="0" i="1" dirty="0"/>
              </a:p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i="1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8618DE82-D8C9-435B-92DF-D97B9FFBD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124744"/>
                <a:ext cx="3024337" cy="2521139"/>
              </a:xfrm>
              <a:prstGeom prst="rect">
                <a:avLst/>
              </a:prstGeom>
              <a:blipFill>
                <a:blip r:embed="rId6"/>
                <a:stretch>
                  <a:fillRect l="-1613" t="-14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DA9623C-0444-4303-963A-741225040D61}"/>
                  </a:ext>
                </a:extLst>
              </p:cNvPr>
              <p:cNvSpPr/>
              <p:nvPr/>
            </p:nvSpPr>
            <p:spPr>
              <a:xfrm>
                <a:off x="3757049" y="3678137"/>
                <a:ext cx="5337416" cy="1767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Input of the model:</a:t>
                </a:r>
              </a:p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B" dirty="0"/>
                  <a:t> : number of plies for skin and stringer respectively</a:t>
                </a:r>
              </a:p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dirty="0"/>
                  <a:t> : first and second anisotropic moduli of the membrane stiffness matrix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DA9623C-0444-4303-963A-741225040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049" y="3678137"/>
                <a:ext cx="5337416" cy="1767087"/>
              </a:xfrm>
              <a:prstGeom prst="rect">
                <a:avLst/>
              </a:prstGeom>
              <a:blipFill>
                <a:blip r:embed="rId7"/>
                <a:stretch>
                  <a:fillRect l="-913" t="-1724" b="-20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A20914D-7053-4BC0-949F-15F6BFCE096A}"/>
                  </a:ext>
                </a:extLst>
              </p:cNvPr>
              <p:cNvSpPr/>
              <p:nvPr/>
            </p:nvSpPr>
            <p:spPr>
              <a:xfrm>
                <a:off x="3757049" y="5589240"/>
                <a:ext cx="4104456" cy="958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Output of the model:</a:t>
                </a:r>
              </a:p>
              <a:p>
                <a:pPr marL="285750" indent="-285750">
                  <a:buFontTx/>
                  <a:buChar char="-"/>
                </a:pPr>
                <a:r>
                  <a:rPr lang="en-GB" dirty="0"/>
                  <a:t>Critical buckling load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A20914D-7053-4BC0-949F-15F6BFCE09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049" y="5589240"/>
                <a:ext cx="4104456" cy="958980"/>
              </a:xfrm>
              <a:prstGeom prst="rect">
                <a:avLst/>
              </a:prstGeom>
              <a:blipFill>
                <a:blip r:embed="rId8"/>
                <a:stretch>
                  <a:fillRect l="-1187" t="-3822" b="-31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>
            <a:extLst>
              <a:ext uri="{FF2B5EF4-FFF2-40B4-BE49-F238E27FC236}">
                <a16:creationId xmlns:a16="http://schemas.microsoft.com/office/drawing/2014/main" id="{AC77408F-1721-4E61-9397-463E4EDAA13C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218034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5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au 25">
                <a:extLst>
                  <a:ext uri="{FF2B5EF4-FFF2-40B4-BE49-F238E27FC236}">
                    <a16:creationId xmlns:a16="http://schemas.microsoft.com/office/drawing/2014/main" id="{55A190F0-2609-4A56-98ED-9539AA7124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6405374"/>
                  </p:ext>
                </p:extLst>
              </p:nvPr>
            </p:nvGraphicFramePr>
            <p:xfrm>
              <a:off x="179515" y="2117769"/>
              <a:ext cx="8512679" cy="4480471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1152125">
                      <a:extLst>
                        <a:ext uri="{9D8B030D-6E8A-4147-A177-3AD203B41FA5}">
                          <a16:colId xmlns:a16="http://schemas.microsoft.com/office/drawing/2014/main" val="4151624355"/>
                        </a:ext>
                      </a:extLst>
                    </a:gridCol>
                    <a:gridCol w="360040">
                      <a:extLst>
                        <a:ext uri="{9D8B030D-6E8A-4147-A177-3AD203B41FA5}">
                          <a16:colId xmlns:a16="http://schemas.microsoft.com/office/drawing/2014/main" val="1194446892"/>
                        </a:ext>
                      </a:extLst>
                    </a:gridCol>
                    <a:gridCol w="466190">
                      <a:extLst>
                        <a:ext uri="{9D8B030D-6E8A-4147-A177-3AD203B41FA5}">
                          <a16:colId xmlns:a16="http://schemas.microsoft.com/office/drawing/2014/main" val="35863035"/>
                        </a:ext>
                      </a:extLst>
                    </a:gridCol>
                    <a:gridCol w="529463">
                      <a:extLst>
                        <a:ext uri="{9D8B030D-6E8A-4147-A177-3AD203B41FA5}">
                          <a16:colId xmlns:a16="http://schemas.microsoft.com/office/drawing/2014/main" val="1779816349"/>
                        </a:ext>
                      </a:extLst>
                    </a:gridCol>
                    <a:gridCol w="782383">
                      <a:extLst>
                        <a:ext uri="{9D8B030D-6E8A-4147-A177-3AD203B41FA5}">
                          <a16:colId xmlns:a16="http://schemas.microsoft.com/office/drawing/2014/main" val="2726742992"/>
                        </a:ext>
                      </a:extLst>
                    </a:gridCol>
                    <a:gridCol w="658305">
                      <a:extLst>
                        <a:ext uri="{9D8B030D-6E8A-4147-A177-3AD203B41FA5}">
                          <a16:colId xmlns:a16="http://schemas.microsoft.com/office/drawing/2014/main" val="380528800"/>
                        </a:ext>
                      </a:extLst>
                    </a:gridCol>
                    <a:gridCol w="805942">
                      <a:extLst>
                        <a:ext uri="{9D8B030D-6E8A-4147-A177-3AD203B41FA5}">
                          <a16:colId xmlns:a16="http://schemas.microsoft.com/office/drawing/2014/main" val="165598862"/>
                        </a:ext>
                      </a:extLst>
                    </a:gridCol>
                    <a:gridCol w="681863">
                      <a:extLst>
                        <a:ext uri="{9D8B030D-6E8A-4147-A177-3AD203B41FA5}">
                          <a16:colId xmlns:a16="http://schemas.microsoft.com/office/drawing/2014/main" val="3485038156"/>
                        </a:ext>
                      </a:extLst>
                    </a:gridCol>
                    <a:gridCol w="1025456">
                      <a:extLst>
                        <a:ext uri="{9D8B030D-6E8A-4147-A177-3AD203B41FA5}">
                          <a16:colId xmlns:a16="http://schemas.microsoft.com/office/drawing/2014/main" val="4241095270"/>
                        </a:ext>
                      </a:extLst>
                    </a:gridCol>
                    <a:gridCol w="1025456">
                      <a:extLst>
                        <a:ext uri="{9D8B030D-6E8A-4147-A177-3AD203B41FA5}">
                          <a16:colId xmlns:a16="http://schemas.microsoft.com/office/drawing/2014/main" val="1000535947"/>
                        </a:ext>
                      </a:extLst>
                    </a:gridCol>
                    <a:gridCol w="1025456">
                      <a:extLst>
                        <a:ext uri="{9D8B030D-6E8A-4147-A177-3AD203B41FA5}">
                          <a16:colId xmlns:a16="http://schemas.microsoft.com/office/drawing/2014/main" val="3664315482"/>
                        </a:ext>
                      </a:extLst>
                    </a:gridCol>
                  </a:tblGrid>
                  <a:tr h="648169">
                    <a:tc gridSpan="2">
                      <a:txBody>
                        <a:bodyPr/>
                        <a:lstStyle/>
                        <a:p>
                          <a:r>
                            <a:rPr lang="en-GB" sz="1900" noProof="0" dirty="0"/>
                            <a:t>Variables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9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9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900" b="0" i="1" noProof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900" b="0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9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9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900" b="0" i="1" noProof="0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900" b="0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1 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1 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Number of points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Max error (%)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Mean error (%)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44050083"/>
                      </a:ext>
                    </a:extLst>
                  </a:tr>
                  <a:tr h="368278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9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900" noProof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fr-FR" sz="1900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1900" b="0" i="1" noProof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7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7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7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7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7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117 649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/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/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23666960"/>
                      </a:ext>
                    </a:extLst>
                  </a:tr>
                  <a:tr h="368278">
                    <a:tc rowSpan="2">
                      <a:txBody>
                        <a:bodyPr/>
                        <a:lstStyle/>
                        <a:p>
                          <a:r>
                            <a:rPr lang="en-GB" sz="1900" noProof="0" dirty="0"/>
                            <a:t>Iterative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9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900" b="0" i="1" noProof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fr-FR" sz="1900" b="0" i="1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9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117 649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900" b="0" i="1" noProof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fr-FR" sz="1900" b="0" i="1" noProof="0" dirty="0" smtClean="0">
                                    <a:latin typeface="Cambria Math" panose="02040503050406030204" pitchFamily="18" charset="0"/>
                                  </a:rPr>
                                  <m:t>,05</m:t>
                                </m:r>
                                <m:sSup>
                                  <m:sSupPr>
                                    <m:ctrlPr>
                                      <a:rPr lang="en-GB" sz="19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900" b="0" i="1" noProof="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fr-FR" sz="1900" b="0" i="1" noProof="0" dirty="0" smtClean="0">
                                    <a:latin typeface="Cambria Math" panose="02040503050406030204" pitchFamily="18" charset="0"/>
                                  </a:rPr>
                                  <m:t>,16</m:t>
                                </m:r>
                                <m:sSup>
                                  <m:sSupPr>
                                    <m:ctrlPr>
                                      <a:rPr lang="en-GB" sz="19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56267834"/>
                      </a:ext>
                    </a:extLst>
                  </a:tr>
                  <a:tr h="368278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9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900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900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4972632"/>
                      </a:ext>
                    </a:extLst>
                  </a:tr>
                  <a:tr h="368278">
                    <a:tc rowSpan="2">
                      <a:txBody>
                        <a:bodyPr/>
                        <a:lstStyle/>
                        <a:p>
                          <a:r>
                            <a:rPr lang="en-GB" sz="1900" noProof="0" dirty="0"/>
                            <a:t>Gradient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9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900" b="0" i="1" noProof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fr-FR" sz="1900" b="0" i="1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117 649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900" b="0" i="1" noProof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1900" b="0" i="1" noProof="0" dirty="0" smtClean="0">
                                    <a:latin typeface="Cambria Math" panose="02040503050406030204" pitchFamily="18" charset="0"/>
                                  </a:rPr>
                                  <m:t>,52</m:t>
                                </m:r>
                                <m:sSup>
                                  <m:sSupPr>
                                    <m:ctrlPr>
                                      <a:rPr lang="en-GB" sz="19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900" b="0" i="1" noProof="0" dirty="0" smtClean="0">
                                    <a:latin typeface="Cambria Math" panose="02040503050406030204" pitchFamily="18" charset="0"/>
                                  </a:rPr>
                                  <m:t>2,82</m:t>
                                </m:r>
                                <m:sSup>
                                  <m:sSupPr>
                                    <m:ctrlPr>
                                      <a:rPr lang="en-GB" sz="19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E0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632420"/>
                      </a:ext>
                    </a:extLst>
                  </a:tr>
                  <a:tr h="770928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9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900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900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9589638"/>
                      </a:ext>
                    </a:extLst>
                  </a:tr>
                  <a:tr h="368278">
                    <a:tc rowSpan="4">
                      <a:txBody>
                        <a:bodyPr/>
                        <a:lstStyle/>
                        <a:p>
                          <a:r>
                            <a:rPr lang="en-GB" sz="1900" noProof="0" dirty="0"/>
                            <a:t>Hybrid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9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900" b="0" i="1" noProof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fr-FR" sz="1900" b="0" i="1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28 812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900" b="0" i="1" noProof="0" dirty="0" smtClean="0">
                                    <a:latin typeface="Cambria Math" panose="02040503050406030204" pitchFamily="18" charset="0"/>
                                  </a:rPr>
                                  <m:t>1,91</m:t>
                                </m:r>
                                <m:sSup>
                                  <m:sSupPr>
                                    <m:ctrlPr>
                                      <a:rPr lang="en-GB" sz="19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900" b="0" i="1" noProof="0" dirty="0" smtClean="0">
                                    <a:latin typeface="Cambria Math" panose="02040503050406030204" pitchFamily="18" charset="0"/>
                                  </a:rPr>
                                  <m:t>3,61</m:t>
                                </m:r>
                                <m:sSup>
                                  <m:sSupPr>
                                    <m:ctrlPr>
                                      <a:rPr lang="en-GB" sz="19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5442792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9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900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900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3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1968492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900" b="0" i="1" noProof="0" dirty="0" smtClean="0">
                                    <a:latin typeface="Cambria Math" panose="02040503050406030204" pitchFamily="18" charset="0"/>
                                  </a:rPr>
                                  <m:t>1,76</m:t>
                                </m:r>
                                <m:sSup>
                                  <m:sSupPr>
                                    <m:ctrlPr>
                                      <a:rPr lang="en-GB" sz="19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0449210"/>
                      </a:ext>
                    </a:extLst>
                  </a:tr>
                  <a:tr h="702183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900" b="0" i="1" noProof="0" dirty="0" smtClean="0">
                                    <a:latin typeface="Cambria Math" panose="02040503050406030204" pitchFamily="18" charset="0"/>
                                  </a:rPr>
                                  <m:t>5,37</m:t>
                                </m:r>
                                <m:sSup>
                                  <m:sSupPr>
                                    <m:ctrlPr>
                                      <a:rPr lang="en-GB" sz="1900" i="1" noProof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1900" b="0" i="1" noProof="0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900" noProof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5224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au 25">
                <a:extLst>
                  <a:ext uri="{FF2B5EF4-FFF2-40B4-BE49-F238E27FC236}">
                    <a16:creationId xmlns:a16="http://schemas.microsoft.com/office/drawing/2014/main" id="{55A190F0-2609-4A56-98ED-9539AA7124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6405374"/>
                  </p:ext>
                </p:extLst>
              </p:nvPr>
            </p:nvGraphicFramePr>
            <p:xfrm>
              <a:off x="179515" y="2117769"/>
              <a:ext cx="8512679" cy="4480471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1152125">
                      <a:extLst>
                        <a:ext uri="{9D8B030D-6E8A-4147-A177-3AD203B41FA5}">
                          <a16:colId xmlns:a16="http://schemas.microsoft.com/office/drawing/2014/main" val="4151624355"/>
                        </a:ext>
                      </a:extLst>
                    </a:gridCol>
                    <a:gridCol w="360040">
                      <a:extLst>
                        <a:ext uri="{9D8B030D-6E8A-4147-A177-3AD203B41FA5}">
                          <a16:colId xmlns:a16="http://schemas.microsoft.com/office/drawing/2014/main" val="1194446892"/>
                        </a:ext>
                      </a:extLst>
                    </a:gridCol>
                    <a:gridCol w="466190">
                      <a:extLst>
                        <a:ext uri="{9D8B030D-6E8A-4147-A177-3AD203B41FA5}">
                          <a16:colId xmlns:a16="http://schemas.microsoft.com/office/drawing/2014/main" val="35863035"/>
                        </a:ext>
                      </a:extLst>
                    </a:gridCol>
                    <a:gridCol w="529463">
                      <a:extLst>
                        <a:ext uri="{9D8B030D-6E8A-4147-A177-3AD203B41FA5}">
                          <a16:colId xmlns:a16="http://schemas.microsoft.com/office/drawing/2014/main" val="1779816349"/>
                        </a:ext>
                      </a:extLst>
                    </a:gridCol>
                    <a:gridCol w="782383">
                      <a:extLst>
                        <a:ext uri="{9D8B030D-6E8A-4147-A177-3AD203B41FA5}">
                          <a16:colId xmlns:a16="http://schemas.microsoft.com/office/drawing/2014/main" val="2726742992"/>
                        </a:ext>
                      </a:extLst>
                    </a:gridCol>
                    <a:gridCol w="658305">
                      <a:extLst>
                        <a:ext uri="{9D8B030D-6E8A-4147-A177-3AD203B41FA5}">
                          <a16:colId xmlns:a16="http://schemas.microsoft.com/office/drawing/2014/main" val="380528800"/>
                        </a:ext>
                      </a:extLst>
                    </a:gridCol>
                    <a:gridCol w="805942">
                      <a:extLst>
                        <a:ext uri="{9D8B030D-6E8A-4147-A177-3AD203B41FA5}">
                          <a16:colId xmlns:a16="http://schemas.microsoft.com/office/drawing/2014/main" val="165598862"/>
                        </a:ext>
                      </a:extLst>
                    </a:gridCol>
                    <a:gridCol w="681863">
                      <a:extLst>
                        <a:ext uri="{9D8B030D-6E8A-4147-A177-3AD203B41FA5}">
                          <a16:colId xmlns:a16="http://schemas.microsoft.com/office/drawing/2014/main" val="3485038156"/>
                        </a:ext>
                      </a:extLst>
                    </a:gridCol>
                    <a:gridCol w="1025456">
                      <a:extLst>
                        <a:ext uri="{9D8B030D-6E8A-4147-A177-3AD203B41FA5}">
                          <a16:colId xmlns:a16="http://schemas.microsoft.com/office/drawing/2014/main" val="4241095270"/>
                        </a:ext>
                      </a:extLst>
                    </a:gridCol>
                    <a:gridCol w="1025456">
                      <a:extLst>
                        <a:ext uri="{9D8B030D-6E8A-4147-A177-3AD203B41FA5}">
                          <a16:colId xmlns:a16="http://schemas.microsoft.com/office/drawing/2014/main" val="1000535947"/>
                        </a:ext>
                      </a:extLst>
                    </a:gridCol>
                    <a:gridCol w="1025456">
                      <a:extLst>
                        <a:ext uri="{9D8B030D-6E8A-4147-A177-3AD203B41FA5}">
                          <a16:colId xmlns:a16="http://schemas.microsoft.com/office/drawing/2014/main" val="3664315482"/>
                        </a:ext>
                      </a:extLst>
                    </a:gridCol>
                  </a:tblGrid>
                  <a:tr h="960120">
                    <a:tc gridSpan="2">
                      <a:txBody>
                        <a:bodyPr/>
                        <a:lstStyle/>
                        <a:p>
                          <a:r>
                            <a:rPr lang="en-GB" sz="1900" noProof="0" dirty="0"/>
                            <a:t>Variables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323377" t="-3165" r="-1394805" b="-367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74713" t="-3165" r="-1134483" b="-367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2656" t="-3165" r="-671094" b="-367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0926" t="-3165" r="-695370" b="-367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1667" t="-3165" r="-468939" b="-367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97321" t="-3165" r="-452679" b="-367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Number of points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Max error (%)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Mean error (%)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44050083"/>
                      </a:ext>
                    </a:extLst>
                  </a:tr>
                  <a:tr h="381000">
                    <a:tc grid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" t="-262903" r="-464113" b="-83548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7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7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7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7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7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117 649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/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/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23666960"/>
                      </a:ext>
                    </a:extLst>
                  </a:tr>
                  <a:tr h="381000">
                    <a:tc rowSpan="2">
                      <a:txBody>
                        <a:bodyPr/>
                        <a:lstStyle/>
                        <a:p>
                          <a:r>
                            <a:rPr lang="en-GB" sz="1900" noProof="0" dirty="0"/>
                            <a:t>Iterative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2034" t="-357143" r="-1950847" b="-7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117 649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7811" t="-180000" r="-100592" b="-3144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2143" t="-180000" r="-1190" b="-314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6267834"/>
                      </a:ext>
                    </a:extLst>
                  </a:tr>
                  <a:tr h="381000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2034" t="-464516" r="-1950847" b="-633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4972632"/>
                      </a:ext>
                    </a:extLst>
                  </a:tr>
                  <a:tr h="381000">
                    <a:tc rowSpan="2">
                      <a:txBody>
                        <a:bodyPr/>
                        <a:lstStyle/>
                        <a:p>
                          <a:r>
                            <a:rPr lang="en-GB" sz="1900" noProof="0" dirty="0"/>
                            <a:t>Gradient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2034" t="-555556" r="-1950847" b="-5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E0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117 649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6E0EC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7811" t="-184211" r="-100592" b="-10684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2143" t="-184211" r="-1190" b="-10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632420"/>
                      </a:ext>
                    </a:extLst>
                  </a:tr>
                  <a:tr h="770928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2034" t="-325197" r="-1950847" b="-159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9589638"/>
                      </a:ext>
                    </a:extLst>
                  </a:tr>
                  <a:tr h="381000">
                    <a:tc rowSpan="4">
                      <a:txBody>
                        <a:bodyPr/>
                        <a:lstStyle/>
                        <a:p>
                          <a:r>
                            <a:rPr lang="en-GB" sz="1900" noProof="0" dirty="0"/>
                            <a:t>Hybrid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2034" t="-870968" r="-1950847" b="-2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1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28 812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627811" t="-729730" r="-100592" b="-174324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732143" t="-627907" r="-1190" b="-1360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5442792"/>
                      </a:ext>
                    </a:extLst>
                  </a:tr>
                  <a:tr h="71120">
                    <a:tc vMerge="1">
                      <a:txBody>
                        <a:bodyPr/>
                        <a:lstStyle/>
                        <a:p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2034" t="-433094" r="-1950847" b="-143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3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900" noProof="0" dirty="0"/>
                            <a:t>6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noProof="0" dirty="0"/>
                        </a:p>
                      </a:txBody>
                      <a:tcPr anchor="ctr">
                        <a:solidFill>
                          <a:srgbClr val="E6E0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1968492"/>
                      </a:ext>
                    </a:extLst>
                  </a:tr>
                  <a:tr h="7112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7811" t="-483465" r="-100592" b="-157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0449210"/>
                      </a:ext>
                    </a:extLst>
                  </a:tr>
                  <a:tr h="702183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2143" t="-544348" r="-1190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52245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4E1A2517-DAC8-48EA-97A3-17673C017FFA}" type="slidenum">
              <a:rPr lang="en-GB" smtClean="0"/>
              <a:t>28</a:t>
            </a:fld>
            <a:endParaRPr lang="en-GB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5" y="980729"/>
            <a:ext cx="3888431" cy="576064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GB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Numerical results</a:t>
            </a:r>
          </a:p>
          <a:p>
            <a:pPr algn="ctr">
              <a:tabLst>
                <a:tab pos="1168400" algn="l"/>
              </a:tabLst>
              <a:defRPr/>
            </a:pPr>
            <a:endParaRPr lang="en-GB" sz="3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E9491A-B341-4DE1-9765-5258A042ECFF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6F38466A-4F83-45FE-BBED-8D230E840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066E3473-FCB4-4DE8-A193-81896C4F6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C12351D-8390-4238-9980-780187F54289}"/>
              </a:ext>
            </a:extLst>
          </p:cNvPr>
          <p:cNvSpPr txBox="1"/>
          <p:nvPr/>
        </p:nvSpPr>
        <p:spPr>
          <a:xfrm>
            <a:off x="201998" y="1680773"/>
            <a:ext cx="8355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Approximation of the critical buckling load on an aeronautic stiffened panel :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FF59406-781D-4B2F-94F1-21D661AD2C16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55527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4E1A2517-DAC8-48EA-97A3-17673C017FFA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5" y="1052736"/>
            <a:ext cx="3888431" cy="576064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US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Metamodeling</a:t>
            </a:r>
          </a:p>
          <a:p>
            <a:pPr algn="ctr">
              <a:tabLst>
                <a:tab pos="1168400" algn="l"/>
              </a:tabLst>
              <a:defRPr/>
            </a:pPr>
            <a:endParaRPr lang="en-US" sz="3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AC73DDC-5D8C-420F-AE5E-7188526A24F4}"/>
              </a:ext>
            </a:extLst>
          </p:cNvPr>
          <p:cNvSpPr txBox="1"/>
          <p:nvPr/>
        </p:nvSpPr>
        <p:spPr>
          <a:xfrm>
            <a:off x="104775" y="1700808"/>
            <a:ext cx="4539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Current methods: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D06CF69-726A-4640-A1D2-B35002C18B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2" y="2118503"/>
            <a:ext cx="2106317" cy="14151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D275C36-F4A2-4543-BF15-FADA2F5D1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64" y="2826096"/>
            <a:ext cx="2800350" cy="1628775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E022DFEE-3712-4C52-9843-CD8B4F8198DF}"/>
              </a:ext>
            </a:extLst>
          </p:cNvPr>
          <p:cNvSpPr txBox="1"/>
          <p:nvPr/>
        </p:nvSpPr>
        <p:spPr>
          <a:xfrm>
            <a:off x="104775" y="3632843"/>
            <a:ext cx="2374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8E2562"/>
                </a:solidFill>
              </a:rPr>
              <a:t>Data available:</a:t>
            </a:r>
          </a:p>
          <a:p>
            <a:pPr algn="ctr"/>
            <a:endParaRPr lang="en-US" sz="2000" b="1" dirty="0">
              <a:solidFill>
                <a:srgbClr val="8E2562"/>
              </a:solidFill>
            </a:endParaRPr>
          </a:p>
          <a:p>
            <a:pPr algn="ctr"/>
            <a:endParaRPr lang="en-US" sz="2000" b="1" dirty="0">
              <a:solidFill>
                <a:srgbClr val="8E2562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/>
              <a:t>Temperature field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Stress field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Displacement field…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Strain field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016DA527-790C-49DA-80CB-BB848EE1E370}"/>
              </a:ext>
            </a:extLst>
          </p:cNvPr>
          <p:cNvSpPr txBox="1"/>
          <p:nvPr/>
        </p:nvSpPr>
        <p:spPr>
          <a:xfrm>
            <a:off x="2946164" y="4672213"/>
            <a:ext cx="2800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8E2562"/>
                </a:solidFill>
              </a:rPr>
              <a:t>Learning or calibrating phase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5050114-0795-4C34-AE93-98D7F90D19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6655" r="8352" b="6039"/>
          <a:stretch/>
        </p:blipFill>
        <p:spPr>
          <a:xfrm>
            <a:off x="6025051" y="3632843"/>
            <a:ext cx="2854538" cy="2344511"/>
          </a:xfrm>
          <a:prstGeom prst="rect">
            <a:avLst/>
          </a:prstGeom>
        </p:spPr>
      </p:pic>
      <p:sp>
        <p:nvSpPr>
          <p:cNvPr id="71" name="ZoneTexte 70">
            <a:extLst>
              <a:ext uri="{FF2B5EF4-FFF2-40B4-BE49-F238E27FC236}">
                <a16:creationId xmlns:a16="http://schemas.microsoft.com/office/drawing/2014/main" id="{880E388E-7C97-47A1-A961-949B6529AA61}"/>
              </a:ext>
            </a:extLst>
          </p:cNvPr>
          <p:cNvSpPr txBox="1"/>
          <p:nvPr/>
        </p:nvSpPr>
        <p:spPr>
          <a:xfrm>
            <a:off x="6479488" y="5913909"/>
            <a:ext cx="194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8E2562"/>
                </a:solidFill>
              </a:rPr>
              <a:t>Surrogate model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9F84C559-2AB5-4D69-BD17-C457B55E96DA}"/>
              </a:ext>
            </a:extLst>
          </p:cNvPr>
          <p:cNvSpPr txBox="1"/>
          <p:nvPr/>
        </p:nvSpPr>
        <p:spPr>
          <a:xfrm>
            <a:off x="6172723" y="1916832"/>
            <a:ext cx="29357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- </a:t>
            </a:r>
            <a:r>
              <a:rPr lang="en-US" sz="2000" dirty="0"/>
              <a:t>T(x , y, z, var_1, …, var_n) </a:t>
            </a:r>
          </a:p>
          <a:p>
            <a:r>
              <a:rPr lang="en-US" sz="2000" dirty="0"/>
              <a:t>- </a:t>
            </a:r>
            <a:r>
              <a:rPr lang="el-GR" sz="2000" dirty="0"/>
              <a:t>σ</a:t>
            </a:r>
            <a:r>
              <a:rPr lang="fr-FR" sz="2000" dirty="0"/>
              <a:t>(</a:t>
            </a:r>
            <a:r>
              <a:rPr lang="en-US" sz="2000" dirty="0"/>
              <a:t>x , y, z, var_1, …, var_n) </a:t>
            </a:r>
          </a:p>
          <a:p>
            <a:r>
              <a:rPr lang="en-US" sz="2000" dirty="0"/>
              <a:t>- u</a:t>
            </a:r>
            <a:r>
              <a:rPr lang="fr-FR" sz="2000" dirty="0"/>
              <a:t>(</a:t>
            </a:r>
            <a:r>
              <a:rPr lang="en-US" sz="2000" dirty="0"/>
              <a:t>x , y, z, var_1, …, </a:t>
            </a:r>
            <a:r>
              <a:rPr lang="en-US" sz="2000" dirty="0" err="1"/>
              <a:t>var_n</a:t>
            </a:r>
            <a:r>
              <a:rPr lang="en-US" sz="2000" dirty="0"/>
              <a:t>) </a:t>
            </a:r>
          </a:p>
          <a:p>
            <a:r>
              <a:rPr lang="en-US" sz="2000" dirty="0"/>
              <a:t>- ξ</a:t>
            </a:r>
            <a:r>
              <a:rPr lang="fr-FR" sz="2000" dirty="0"/>
              <a:t>(</a:t>
            </a:r>
            <a:r>
              <a:rPr lang="en-US" sz="2000" dirty="0"/>
              <a:t>x , y, z, var_1, …, </a:t>
            </a:r>
            <a:r>
              <a:rPr lang="en-US" sz="2000" dirty="0" err="1"/>
              <a:t>var_n</a:t>
            </a:r>
            <a:r>
              <a:rPr lang="en-US" sz="2000" dirty="0"/>
              <a:t>) - 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A0CB4F-5238-4D45-9FED-7190B91777FB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423DC07-DCFA-4FD8-8CDA-8E3D969FAF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F950E351-38B2-409D-A9E9-B83972C8B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7616758-9A3F-427A-B82A-F751F7BDB840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179126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1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CD0E5B8-6895-4247-A395-F88B77138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66" y="2060848"/>
            <a:ext cx="5840440" cy="381741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5" y="1052736"/>
            <a:ext cx="3888431" cy="576064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US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Metamodeling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DAA0B41-BE9A-42A6-AAC2-1DBF5A2F1850}"/>
              </a:ext>
            </a:extLst>
          </p:cNvPr>
          <p:cNvSpPr txBox="1"/>
          <p:nvPr/>
        </p:nvSpPr>
        <p:spPr>
          <a:xfrm>
            <a:off x="51458" y="1700808"/>
            <a:ext cx="3216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Advantages: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Accurate for non-linear problems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Able to give multiple output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Able to deal with thousands of inputs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31FD3578-559A-426E-ABF0-E3370EA4149F}"/>
              </a:ext>
            </a:extLst>
          </p:cNvPr>
          <p:cNvSpPr txBox="1"/>
          <p:nvPr/>
        </p:nvSpPr>
        <p:spPr>
          <a:xfrm>
            <a:off x="49534" y="4005064"/>
            <a:ext cx="3216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Limitations: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Multiple output is often less accurate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“Black box”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Only empiric rules for neural and layer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Trial-and-error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858CEE8-11A5-4BC0-9CAA-D2BA489B32AD}"/>
              </a:ext>
            </a:extLst>
          </p:cNvPr>
          <p:cNvSpPr txBox="1"/>
          <p:nvPr/>
        </p:nvSpPr>
        <p:spPr>
          <a:xfrm>
            <a:off x="4473373" y="979737"/>
            <a:ext cx="4419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Current methods: </a:t>
            </a:r>
          </a:p>
          <a:p>
            <a:pPr marL="5334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Artificial Neural Network (ANN)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F461F1-2A77-4DB8-B696-35E52F9183E6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D468D87-E745-4D6B-9DCA-A295BF2FD0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108C175-208F-4632-AB27-2D1B205A9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FCF5C9B-9EAF-4C30-B1BC-0ED767C49F0A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186489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5" y="1052736"/>
            <a:ext cx="3888431" cy="576064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US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Metamodeling</a:t>
            </a:r>
          </a:p>
          <a:p>
            <a:pPr algn="ctr">
              <a:tabLst>
                <a:tab pos="1168400" algn="l"/>
              </a:tabLst>
              <a:defRPr/>
            </a:pPr>
            <a:endParaRPr lang="en-US" sz="3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601ED57D-6671-4EC4-9C90-78F57C286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339492"/>
              </p:ext>
            </p:extLst>
          </p:nvPr>
        </p:nvGraphicFramePr>
        <p:xfrm>
          <a:off x="144810" y="2150876"/>
          <a:ext cx="61277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" name="Équation" r:id="rId4" imgW="2374560" imgH="431640" progId="Equation.3">
                  <p:embed/>
                </p:oleObj>
              </mc:Choice>
              <mc:Fallback>
                <p:oleObj name="Équation" r:id="rId4" imgW="23745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810" y="2150876"/>
                        <a:ext cx="6127750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786CE281-255D-4643-9291-ACDE90152B39}"/>
              </a:ext>
            </a:extLst>
          </p:cNvPr>
          <p:cNvSpPr txBox="1"/>
          <p:nvPr/>
        </p:nvSpPr>
        <p:spPr>
          <a:xfrm>
            <a:off x="73596" y="3823347"/>
            <a:ext cx="37783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8E2562"/>
                </a:solidFill>
              </a:rPr>
              <a:t>Advantages: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Computational complexity scales linearly with the dimension </a:t>
            </a:r>
            <a:r>
              <a:rPr lang="en-US" sz="2000" i="1" dirty="0"/>
              <a:t>n</a:t>
            </a:r>
            <a:r>
              <a:rPr lang="en-US" sz="2000" dirty="0"/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Can be utilized for direct computation (separable variables)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i="1" dirty="0"/>
              <a:t>A priori </a:t>
            </a:r>
            <a:r>
              <a:rPr lang="en-US" sz="2000" dirty="0"/>
              <a:t>method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1B9FC0F-B3AF-400D-B37A-DF8230762F17}"/>
              </a:ext>
            </a:extLst>
          </p:cNvPr>
          <p:cNvSpPr txBox="1"/>
          <p:nvPr/>
        </p:nvSpPr>
        <p:spPr>
          <a:xfrm>
            <a:off x="4057600" y="3717032"/>
            <a:ext cx="4834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Limitations: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Less accurate for non- linear problems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Each output need its computation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Design variables need to be separable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For high number of variables, </a:t>
            </a:r>
            <a:r>
              <a:rPr lang="en-US" sz="2000" i="1" dirty="0"/>
              <a:t>m</a:t>
            </a:r>
            <a:r>
              <a:rPr lang="en-US" sz="2000" dirty="0"/>
              <a:t> could be very high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Overfitting possible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B8C36B2-CE3F-4730-A933-8ECE1902FBFF}"/>
              </a:ext>
            </a:extLst>
          </p:cNvPr>
          <p:cNvSpPr txBox="1"/>
          <p:nvPr/>
        </p:nvSpPr>
        <p:spPr>
          <a:xfrm>
            <a:off x="6261050" y="2105563"/>
            <a:ext cx="2717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>
                <a:solidFill>
                  <a:srgbClr val="F29400"/>
                </a:solidFill>
              </a:rPr>
              <a:t>m</a:t>
            </a:r>
            <a:r>
              <a:rPr lang="en-US" sz="2000" dirty="0"/>
              <a:t> is the number of “mode”</a:t>
            </a:r>
          </a:p>
          <a:p>
            <a:pPr lvl="1"/>
            <a:r>
              <a:rPr lang="en-US" sz="2000" dirty="0"/>
              <a:t>It depends on the wanted </a:t>
            </a:r>
            <a:r>
              <a:rPr lang="en-US" sz="2000" dirty="0">
                <a:solidFill>
                  <a:srgbClr val="F29400"/>
                </a:solidFill>
              </a:rPr>
              <a:t>accuracy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48E47E2-AF5D-4939-9F72-B12F634A2B78}"/>
              </a:ext>
            </a:extLst>
          </p:cNvPr>
          <p:cNvSpPr txBox="1"/>
          <p:nvPr/>
        </p:nvSpPr>
        <p:spPr>
          <a:xfrm>
            <a:off x="4473373" y="979739"/>
            <a:ext cx="4419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Current methods: </a:t>
            </a:r>
          </a:p>
          <a:p>
            <a:pPr marL="5334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Proper Generalized Decomposition (PGD)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89BD8F-0EDD-4A7D-BDA0-660E786DD838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E6CEE9B-C078-477B-9A57-F0744A867E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104E5216-0570-4333-AE10-71C86BC28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C850A5B-8671-4E81-9B57-E797A7250547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38886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5" y="1052736"/>
            <a:ext cx="3888431" cy="576064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US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Metamodeling</a:t>
            </a:r>
          </a:p>
          <a:p>
            <a:pPr algn="ctr">
              <a:tabLst>
                <a:tab pos="1168400" algn="l"/>
              </a:tabLst>
              <a:defRPr/>
            </a:pPr>
            <a:endParaRPr lang="en-US" sz="3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90DC434-76A6-469B-9588-E95A5CA9E0D8}"/>
              </a:ext>
            </a:extLst>
          </p:cNvPr>
          <p:cNvSpPr txBox="1"/>
          <p:nvPr/>
        </p:nvSpPr>
        <p:spPr>
          <a:xfrm>
            <a:off x="4473371" y="979739"/>
            <a:ext cx="4545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E2562"/>
                </a:solidFill>
              </a:rPr>
              <a:t>Proposed method: </a:t>
            </a:r>
          </a:p>
          <a:p>
            <a:pPr marL="5334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Use surrogate models based on Non-Uniform Rational B-Splines (NURBS)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F42479C-E112-441E-96A9-5C3F63AB36E1}"/>
              </a:ext>
            </a:extLst>
          </p:cNvPr>
          <p:cNvSpPr txBox="1"/>
          <p:nvPr/>
        </p:nvSpPr>
        <p:spPr>
          <a:xfrm>
            <a:off x="154569" y="4277995"/>
            <a:ext cx="4184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E2562"/>
                </a:solidFill>
              </a:rPr>
              <a:t>Advantages: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Known in CAO for non-convex surface and curve fitting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Multiple output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Able to deal with non-linear problems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9A6FFCB-0C81-4356-BDA6-293039871375}"/>
              </a:ext>
            </a:extLst>
          </p:cNvPr>
          <p:cNvSpPr txBox="1"/>
          <p:nvPr/>
        </p:nvSpPr>
        <p:spPr>
          <a:xfrm>
            <a:off x="4473373" y="4277997"/>
            <a:ext cx="43288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E2562"/>
                </a:solidFill>
              </a:rPr>
              <a:t>Limitations: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Few literature is available for </a:t>
            </a:r>
            <a:r>
              <a:rPr lang="en-US" i="1" dirty="0"/>
              <a:t>n-</a:t>
            </a:r>
            <a:r>
              <a:rPr lang="en-US" dirty="0"/>
              <a:t>D NURBS surfaces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Only iterative methods that focus on control points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High number of parameters (Knot vectors, control points position, …)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DEC766-0E0F-4E1F-B699-1295CE1B4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0" y="1916834"/>
            <a:ext cx="2162099" cy="21845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3390F60-BEC4-4955-A961-9483A1F98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79"/>
          <a:stretch/>
        </p:blipFill>
        <p:spPr>
          <a:xfrm>
            <a:off x="4927140" y="2012326"/>
            <a:ext cx="2878042" cy="19935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2A49D6-EA20-4244-99E1-DF0100B7029E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4DC11B1-0DE5-4C95-B3B8-403F59EF77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11279050-9F17-453C-B8B2-4D4EE3EA9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D991473-546F-4243-91EE-78824359E356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326233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9F84C559-2AB5-4D69-BD17-C457B55E96DA}"/>
                  </a:ext>
                </a:extLst>
              </p:cNvPr>
              <p:cNvSpPr txBox="1"/>
              <p:nvPr/>
            </p:nvSpPr>
            <p:spPr>
              <a:xfrm>
                <a:off x="4067944" y="980728"/>
                <a:ext cx="5076056" cy="2270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000" b="1">
                        <a:latin typeface="Cambria Math" panose="02040503050406030204" pitchFamily="18" charset="0"/>
                      </a:rPr>
                      <m:t>𝐂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000" dirty="0"/>
                  <a:t>: 2D or 3D vector of curve coordinates at parametric location </a:t>
                </a:r>
                <a:r>
                  <a:rPr lang="en-US" sz="2000" i="1" dirty="0"/>
                  <a:t>u.</a:t>
                </a:r>
                <a:endParaRPr lang="en-US" sz="20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: the </a:t>
                </a:r>
                <a:r>
                  <a:rPr lang="en-US" sz="2000" i="1" dirty="0"/>
                  <a:t>i</a:t>
                </a:r>
                <a:r>
                  <a:rPr lang="en-US" sz="2000" dirty="0"/>
                  <a:t>-th Control Point (CP)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: the weight affected to the CP </a:t>
                </a:r>
                <a:r>
                  <a:rPr lang="en-US" sz="2000" i="1" dirty="0"/>
                  <a:t>i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: the number of CPs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: the </a:t>
                </a:r>
                <a:r>
                  <a:rPr lang="en-US" sz="2000" i="1" dirty="0"/>
                  <a:t>p</a:t>
                </a:r>
                <a:r>
                  <a:rPr lang="en-US" sz="2000" dirty="0"/>
                  <a:t>-th degree B-Spline blending function recursively defined by</a:t>
                </a:r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9F84C559-2AB5-4D69-BD17-C457B55E9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980728"/>
                <a:ext cx="5076056" cy="2270430"/>
              </a:xfrm>
              <a:prstGeom prst="rect">
                <a:avLst/>
              </a:prstGeom>
              <a:blipFill>
                <a:blip r:embed="rId4"/>
                <a:stretch>
                  <a:fillRect l="-1080" t="-1613" r="-1321" b="-40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5" y="1012628"/>
            <a:ext cx="3888431" cy="576064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US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NURBS Framework</a:t>
            </a:r>
          </a:p>
          <a:p>
            <a:pPr algn="ctr">
              <a:tabLst>
                <a:tab pos="1168400" algn="l"/>
              </a:tabLst>
              <a:defRPr/>
            </a:pPr>
            <a:endParaRPr lang="en-US" sz="3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9AC73DDC-5D8C-420F-AE5E-7188526A24F4}"/>
                  </a:ext>
                </a:extLst>
              </p:cNvPr>
              <p:cNvSpPr txBox="1"/>
              <p:nvPr/>
            </p:nvSpPr>
            <p:spPr>
              <a:xfrm>
                <a:off x="179515" y="1584448"/>
                <a:ext cx="38884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8E2562"/>
                    </a:solidFill>
                  </a:rPr>
                  <a:t>Curves</a:t>
                </a:r>
              </a:p>
              <a:p>
                <a:r>
                  <a:rPr lang="en-US" sz="2000" dirty="0"/>
                  <a:t>Function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C</m:t>
                    </m:r>
                    <m:r>
                      <a:rPr lang="fr-FR" sz="200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200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9AC73DDC-5D8C-420F-AE5E-7188526A2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5" y="1584448"/>
                <a:ext cx="3888431" cy="707886"/>
              </a:xfrm>
              <a:prstGeom prst="rect">
                <a:avLst/>
              </a:prstGeom>
              <a:blipFill>
                <a:blip r:embed="rId5"/>
                <a:stretch>
                  <a:fillRect l="-1567" t="-5172" b="-146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t 18">
            <a:extLst>
              <a:ext uri="{FF2B5EF4-FFF2-40B4-BE49-F238E27FC236}">
                <a16:creationId xmlns:a16="http://schemas.microsoft.com/office/drawing/2014/main" id="{535DBF2E-68E7-4DD1-9235-AA64607F03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496429"/>
              </p:ext>
            </p:extLst>
          </p:nvPr>
        </p:nvGraphicFramePr>
        <p:xfrm>
          <a:off x="531767" y="2308948"/>
          <a:ext cx="2694772" cy="1491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" name="Équation" r:id="rId6" imgW="1384200" imgH="863280" progId="Equation.3">
                  <p:embed/>
                </p:oleObj>
              </mc:Choice>
              <mc:Fallback>
                <p:oleObj name="Équation" r:id="rId6" imgW="1384200" imgH="863280" progId="Equation.3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ECF41E77-0E66-4AF1-B274-F0029EB875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767" y="2308948"/>
                        <a:ext cx="2694772" cy="14915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84CB797C-B979-4724-9499-79E0DE1A79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04729"/>
              </p:ext>
            </p:extLst>
          </p:nvPr>
        </p:nvGraphicFramePr>
        <p:xfrm>
          <a:off x="4374348" y="3336583"/>
          <a:ext cx="4691865" cy="186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" name="Équation" r:id="rId8" imgW="3302000" imgH="1155700" progId="Equation.3">
                  <p:embed/>
                </p:oleObj>
              </mc:Choice>
              <mc:Fallback>
                <p:oleObj name="Équation" r:id="rId8" imgW="3302000" imgH="1155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4348" y="3336583"/>
                        <a:ext cx="4691865" cy="18607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A470E080-84D7-43D9-A80F-80C0AE82A1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590516"/>
              </p:ext>
            </p:extLst>
          </p:nvPr>
        </p:nvGraphicFramePr>
        <p:xfrm>
          <a:off x="4374349" y="5356572"/>
          <a:ext cx="3589337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" name="Équation" r:id="rId10" imgW="2070000" imgH="583920" progId="Equation.3">
                  <p:embed/>
                </p:oleObj>
              </mc:Choice>
              <mc:Fallback>
                <p:oleObj name="Équation" r:id="rId10" imgW="2070000" imgH="5839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4349" y="5356572"/>
                        <a:ext cx="3589337" cy="1041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Image 21">
            <a:extLst>
              <a:ext uri="{FF2B5EF4-FFF2-40B4-BE49-F238E27FC236}">
                <a16:creationId xmlns:a16="http://schemas.microsoft.com/office/drawing/2014/main" id="{F86505E4-FB2F-4622-A5A3-551AFD17CAF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" y="3876655"/>
            <a:ext cx="4296559" cy="2462259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EC707569-B30C-4654-A692-B6C7D6E8A166}"/>
              </a:ext>
            </a:extLst>
          </p:cNvPr>
          <p:cNvSpPr txBox="1"/>
          <p:nvPr/>
        </p:nvSpPr>
        <p:spPr>
          <a:xfrm>
            <a:off x="113792" y="6372036"/>
            <a:ext cx="422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Weight effect on a NURBS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0792E5-4C20-47E5-8289-153C9657784B}"/>
                  </a:ext>
                </a:extLst>
              </p:cNvPr>
              <p:cNvSpPr/>
              <p:nvPr/>
            </p:nvSpPr>
            <p:spPr>
              <a:xfrm>
                <a:off x="4267200" y="6375170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0792E5-4C20-47E5-8289-153C96577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375170"/>
                <a:ext cx="4572000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E3316343-B807-4532-B9FE-4733CF438F16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E2820EF-318C-4B58-A5DC-EF9BCDF9C7E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509EEB13-DED6-4CBB-A3C6-44C5808A8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1992FDE-E4A5-4E57-A152-F8E7517D5007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32651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67" grpId="0"/>
      <p:bldP spid="2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5" y="1012628"/>
            <a:ext cx="3888431" cy="576064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US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NURBS Framework</a:t>
            </a:r>
          </a:p>
          <a:p>
            <a:pPr algn="ctr">
              <a:tabLst>
                <a:tab pos="1168400" algn="l"/>
              </a:tabLst>
              <a:defRPr/>
            </a:pPr>
            <a:endParaRPr lang="en-US" sz="3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316343-B807-4532-B9FE-4733CF438F16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E2820EF-318C-4B58-A5DC-EF9BCDF9C7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509EEB13-DED6-4CBB-A3C6-44C5808A8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B-Spline_animation">
            <a:hlinkClick r:id="" action="ppaction://media"/>
            <a:extLst>
              <a:ext uri="{FF2B5EF4-FFF2-40B4-BE49-F238E27FC236}">
                <a16:creationId xmlns:a16="http://schemas.microsoft.com/office/drawing/2014/main" id="{D8CD96B7-48EE-4CEB-83A7-2D240015C28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626" end="4954.647"/>
                </p14:media>
              </p:ext>
            </p:extLst>
          </p:nvPr>
        </p:nvPicPr>
        <p:blipFill rotWithShape="1">
          <a:blip r:embed="rId7"/>
          <a:srcRect l="1963" t="20600" r="7475" b="16401"/>
          <a:stretch/>
        </p:blipFill>
        <p:spPr>
          <a:xfrm>
            <a:off x="0" y="1916832"/>
            <a:ext cx="9144000" cy="357808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5F7E7EC-E006-42DC-842D-855AF9CEB323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117653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E0925D4-8606-4DD6-9550-33BAE98A8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64" y="1556794"/>
            <a:ext cx="4656032" cy="4704343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2517-DAC8-48EA-97A3-17673C017FFA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5" y="1012628"/>
            <a:ext cx="3888431" cy="576064"/>
          </a:xfrm>
          <a:prstGeom prst="flowChartAlternateProcess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tabLst>
                <a:tab pos="1168400" algn="l"/>
              </a:tabLst>
              <a:defRPr/>
            </a:pPr>
            <a:r>
              <a:rPr lang="en-US" sz="3000" dirty="0">
                <a:solidFill>
                  <a:srgbClr val="F29400"/>
                </a:solidFill>
                <a:ea typeface="ＭＳ Ｐゴシック" charset="0"/>
                <a:cs typeface="ＭＳ Ｐゴシック" charset="0"/>
              </a:rPr>
              <a:t>NURBS Framework</a:t>
            </a:r>
          </a:p>
          <a:p>
            <a:pPr algn="ctr">
              <a:tabLst>
                <a:tab pos="1168400" algn="l"/>
              </a:tabLst>
              <a:defRPr/>
            </a:pPr>
            <a:endParaRPr lang="en-US" sz="3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9AC73DDC-5D8C-420F-AE5E-7188526A24F4}"/>
                  </a:ext>
                </a:extLst>
              </p:cNvPr>
              <p:cNvSpPr txBox="1"/>
              <p:nvPr/>
            </p:nvSpPr>
            <p:spPr>
              <a:xfrm>
                <a:off x="179513" y="4161274"/>
                <a:ext cx="38884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8E2562"/>
                    </a:solidFill>
                  </a:rPr>
                  <a:t>Hypersurfaces</a:t>
                </a:r>
              </a:p>
              <a:p>
                <a:r>
                  <a:rPr lang="en-US" sz="2000" dirty="0"/>
                  <a:t>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S</m:t>
                    </m:r>
                    <m:r>
                      <a:rPr lang="fr-FR" sz="200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9AC73DDC-5D8C-420F-AE5E-7188526A2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3" y="4161274"/>
                <a:ext cx="3888430" cy="707886"/>
              </a:xfrm>
              <a:prstGeom prst="rect">
                <a:avLst/>
              </a:prstGeom>
              <a:blipFill>
                <a:blip r:embed="rId5"/>
                <a:stretch>
                  <a:fillRect l="-1567" t="-5172" b="-146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C28D044D-4C31-4FD9-B63E-46B1F82F3799}"/>
                  </a:ext>
                </a:extLst>
              </p:cNvPr>
              <p:cNvSpPr txBox="1"/>
              <p:nvPr/>
            </p:nvSpPr>
            <p:spPr>
              <a:xfrm>
                <a:off x="179514" y="1671725"/>
                <a:ext cx="38884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8E2562"/>
                    </a:solidFill>
                  </a:rPr>
                  <a:t>Surfaces</a:t>
                </a:r>
              </a:p>
              <a:p>
                <a:r>
                  <a:rPr lang="en-US" sz="2000" dirty="0"/>
                  <a:t>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S</m:t>
                    </m:r>
                    <m:r>
                      <a:rPr lang="fr-FR" sz="200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C28D044D-4C31-4FD9-B63E-46B1F82F3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4" y="1671725"/>
                <a:ext cx="3888430" cy="707886"/>
              </a:xfrm>
              <a:prstGeom prst="rect">
                <a:avLst/>
              </a:prstGeom>
              <a:blipFill>
                <a:blip r:embed="rId6"/>
                <a:stretch>
                  <a:fillRect l="-1567" t="-4310" b="-146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ECF41E77-0E66-4AF1-B274-F0029EB875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111926"/>
              </p:ext>
            </p:extLst>
          </p:nvPr>
        </p:nvGraphicFramePr>
        <p:xfrm>
          <a:off x="179514" y="2348880"/>
          <a:ext cx="3850549" cy="1576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9" name="Équation" r:id="rId7" imgW="2247840" imgH="888840" progId="Equation.3">
                  <p:embed/>
                </p:oleObj>
              </mc:Choice>
              <mc:Fallback>
                <p:oleObj name="Équation" r:id="rId7" imgW="2247840" imgH="888840" progId="Equation.3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ECF41E77-0E66-4AF1-B274-F0029EB875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4" y="2348880"/>
                        <a:ext cx="3850549" cy="15766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EC1C4D16-ED4D-41CB-9FF9-AB8C1F5111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301088"/>
              </p:ext>
            </p:extLst>
          </p:nvPr>
        </p:nvGraphicFramePr>
        <p:xfrm>
          <a:off x="179514" y="5009376"/>
          <a:ext cx="4824535" cy="1641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0" name="Équation" r:id="rId9" imgW="3429000" imgH="914400" progId="Equation.3">
                  <p:embed/>
                </p:oleObj>
              </mc:Choice>
              <mc:Fallback>
                <p:oleObj name="Équation" r:id="rId9" imgW="342900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4" y="5009376"/>
                        <a:ext cx="4824535" cy="16414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5A2736F-748D-4843-8037-126FDCDAA61F}"/>
              </a:ext>
            </a:extLst>
          </p:cNvPr>
          <p:cNvSpPr/>
          <p:nvPr/>
        </p:nvSpPr>
        <p:spPr>
          <a:xfrm>
            <a:off x="0" y="-27385"/>
            <a:ext cx="9144000" cy="961649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4F913FD-58E2-49F3-954A-53B925A9F6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"/>
            <a:ext cx="1451635" cy="916507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40A9CA25-276A-4066-9F80-52AB0574E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247"/>
            <a:ext cx="1878330" cy="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D521FAD-333F-4738-AC4D-6A35F088E251}"/>
              </a:ext>
            </a:extLst>
          </p:cNvPr>
          <p:cNvSpPr txBox="1"/>
          <p:nvPr/>
        </p:nvSpPr>
        <p:spPr>
          <a:xfrm>
            <a:off x="1985835" y="132016"/>
            <a:ext cx="55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01/10/18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 Rennes</a:t>
            </a:r>
          </a:p>
        </p:txBody>
      </p:sp>
    </p:spTree>
    <p:extLst>
      <p:ext uri="{BB962C8B-B14F-4D97-AF65-F5344CB8AC3E}">
        <p14:creationId xmlns:p14="http://schemas.microsoft.com/office/powerpoint/2010/main" val="306089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20349</TotalTime>
  <Words>1583</Words>
  <Application>Microsoft Office PowerPoint</Application>
  <PresentationFormat>Affichage à l'écran (4:3)</PresentationFormat>
  <Paragraphs>606</Paragraphs>
  <Slides>28</Slides>
  <Notes>26</Notes>
  <HiddenSlides>0</HiddenSlides>
  <MMClips>1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Calibri</vt:lpstr>
      <vt:lpstr>Cambria Math</vt:lpstr>
      <vt:lpstr>Courier New</vt:lpstr>
      <vt:lpstr>Times New Roman</vt:lpstr>
      <vt:lpstr>Wingdings</vt:lpstr>
      <vt:lpstr>Thème Office</vt:lpstr>
      <vt:lpstr>Équation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Yohann</dc:creator>
  <cp:lastModifiedBy>Audoux Yohann</cp:lastModifiedBy>
  <cp:revision>710</cp:revision>
  <dcterms:created xsi:type="dcterms:W3CDTF">2013-04-16T13:33:24Z</dcterms:created>
  <dcterms:modified xsi:type="dcterms:W3CDTF">2018-10-03T09:21:59Z</dcterms:modified>
</cp:coreProperties>
</file>