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1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  <p:sldMasterId id="2147483996" r:id="rId2"/>
    <p:sldMasterId id="2147483972" r:id="rId3"/>
    <p:sldMasterId id="2147483650" r:id="rId4"/>
    <p:sldMasterId id="2147483648" r:id="rId5"/>
    <p:sldMasterId id="2147484008" r:id="rId6"/>
    <p:sldMasterId id="2147483922" r:id="rId7"/>
    <p:sldMasterId id="2147483857" r:id="rId8"/>
    <p:sldMasterId id="2147483859" r:id="rId9"/>
    <p:sldMasterId id="2147483871" r:id="rId10"/>
    <p:sldMasterId id="2147483984" r:id="rId11"/>
    <p:sldMasterId id="2147483960" r:id="rId12"/>
  </p:sldMasterIdLst>
  <p:notesMasterIdLst>
    <p:notesMasterId r:id="rId49"/>
  </p:notesMasterIdLst>
  <p:handoutMasterIdLst>
    <p:handoutMasterId r:id="rId50"/>
  </p:handoutMasterIdLst>
  <p:sldIdLst>
    <p:sldId id="326" r:id="rId13"/>
    <p:sldId id="386" r:id="rId14"/>
    <p:sldId id="376" r:id="rId15"/>
    <p:sldId id="377" r:id="rId16"/>
    <p:sldId id="391" r:id="rId17"/>
    <p:sldId id="392" r:id="rId18"/>
    <p:sldId id="393" r:id="rId19"/>
    <p:sldId id="394" r:id="rId20"/>
    <p:sldId id="383" r:id="rId21"/>
    <p:sldId id="384" r:id="rId22"/>
    <p:sldId id="395" r:id="rId23"/>
    <p:sldId id="396" r:id="rId24"/>
    <p:sldId id="397" r:id="rId25"/>
    <p:sldId id="398" r:id="rId26"/>
    <p:sldId id="399" r:id="rId27"/>
    <p:sldId id="400" r:id="rId28"/>
    <p:sldId id="333" r:id="rId29"/>
    <p:sldId id="387" r:id="rId30"/>
    <p:sldId id="335" r:id="rId31"/>
    <p:sldId id="388" r:id="rId32"/>
    <p:sldId id="336" r:id="rId33"/>
    <p:sldId id="337" r:id="rId34"/>
    <p:sldId id="380" r:id="rId35"/>
    <p:sldId id="338" r:id="rId36"/>
    <p:sldId id="381" r:id="rId37"/>
    <p:sldId id="339" r:id="rId38"/>
    <p:sldId id="346" r:id="rId39"/>
    <p:sldId id="382" r:id="rId40"/>
    <p:sldId id="364" r:id="rId41"/>
    <p:sldId id="360" r:id="rId42"/>
    <p:sldId id="361" r:id="rId43"/>
    <p:sldId id="357" r:id="rId44"/>
    <p:sldId id="389" r:id="rId45"/>
    <p:sldId id="390" r:id="rId46"/>
    <p:sldId id="363" r:id="rId47"/>
    <p:sldId id="374" r:id="rId4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2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758"/>
    <a:srgbClr val="FFA78B"/>
    <a:srgbClr val="DEEEF8"/>
    <a:srgbClr val="D5E3E9"/>
    <a:srgbClr val="D7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43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411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C96F751A-9380-C74E-969B-F310CC821968}" type="datetime1">
              <a:rPr lang="fr-FR"/>
              <a:pPr/>
              <a:t>08/10/2015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4C1581D0-A779-9E43-A253-EC353F20572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797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49D19253-918A-074B-B966-222A2D916A0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125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1725C3-1041-4919-B16E-982FE3BD1A67}" type="slidenum">
              <a:rPr lang="fr-FR" altLang="fr-FR">
                <a:latin typeface="Calibri" pitchFamily="34" charset="0"/>
              </a:rPr>
              <a:pPr/>
              <a:t>2</a:t>
            </a:fld>
            <a:endParaRPr lang="fr-FR" altLang="fr-F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3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19253-918A-074B-B966-222A2D916A0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20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72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4FF3B-CB06-8A49-8C43-70F6EBE8FBD6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7D780-BBF8-C941-A584-92944B4B1FE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84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FE884F-DBF7-6C44-9448-51E1BDB6CFEC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11043-57A4-084E-A3C9-911EE79FAE8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2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8143D-AF3C-3246-BFC2-4136A6F27CEA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32EC-7370-5446-A456-0010176F83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13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A5A7C-A589-4A44-90EB-A84E9237E8D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494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C6E7-D23C-EB42-A96A-4297BB95B30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45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E8C5-DCA5-6E44-8729-FCDCFC2FC01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12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21F66-1EDF-3D48-8C4A-A47DEB096F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06B74-8C85-FD49-B0E8-BEB96F7078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21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458AD-4D82-764B-BCD5-A2A36F40289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04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E9DFD-CA4B-0A48-A4A6-6EE9B3D592B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98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72A2A-F69D-BA46-B0FC-567C924681A2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71028-3494-2443-A8DB-9404A6A2BDF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76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B338D-0E52-EB47-AF8E-7346AC2576E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234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7BE0F-F7F2-1540-9557-826EAFAAEE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83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48CB2-DB9D-4946-9EEC-8F24F8B4D26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058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5976F-373E-964C-83C0-8E5F1D04686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509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50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795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555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97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550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Titre de la page de contenu</a:t>
            </a:r>
            <a:endParaRPr lang="fr-FR" dirty="0"/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65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EDE795-31A7-254D-B8F2-4735E9B1D6B0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B477A-77EE-DF4A-B199-EC484BB0222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15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78AD71-A31D-E741-B3D8-557F964F4556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BC8D34-BEFC-6B45-95FD-88DF8388A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235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272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58CA8-F10F-42F1-AFAF-DB75457CA919}" type="datetime1">
              <a:rPr lang="fr-FR"/>
              <a:pPr>
                <a:defRPr/>
              </a:pPr>
              <a:t>08/10/2015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E1E29-086B-4FE1-A66E-A9DD07E264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2238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F81BD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53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B54F9-6FAF-7C4B-ACBB-92EA3E14FCE6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16E87-5900-AE42-9D33-4492E5432E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241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306E4-08DD-0849-8908-57AD3F7D2B57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54AB0-75F2-5742-BBC6-9489A0DB3F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175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37895-108B-264F-81C3-CC66E6C2FCCE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14326-63CF-2B46-8D0D-DCD7F9E1BA4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628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1C573-97C1-ED48-B211-DB552B499127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96B6-AB68-B34A-BE65-7DC678F4474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699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9AFFA-76EF-A64F-821E-258D7BA628A1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7DC10-2570-5E45-8778-554EE0A8147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280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6FE73-593F-554F-BC12-313B57D781CF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52A1F-6C7D-C241-BBCD-DCB2FFC67C6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48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DC1A7-82E4-9A49-9C00-425ABA9F8A29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058F-3F82-9949-BCB7-31C1E23F290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929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ADBBC4-F49D-B049-9BDA-942B0957B49C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2FAEB-9C09-1D4C-A7F9-25B460143D9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511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27D3EE-6D04-6948-8DA4-661CBEA5776A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3EDC6-28F6-B548-902B-12CB2C34E43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27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98A17-E47F-9D4B-B2BD-2235134E2ADD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E290C-9C7E-B54A-AFD0-9A8601B88A0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735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B2956-EC4F-0F4A-84B6-25777EF5A508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B0D50-623E-2E41-B13F-59C2674B7F1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43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B5750F-C248-4A45-B86C-EDDCBE7C216E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37359-ECA1-3B46-A02B-313EE20DDD4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08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DD4C-2EFD-3D40-97FE-57480877937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662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8F915-2538-8C47-AECD-D9444CE6C1B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348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B77D8-2F15-0843-BA73-F137DF97161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673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95FD1-AF47-994A-AD04-BB04228A887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234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BB4D9-02F4-EB47-844E-96BFA31F8A0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83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30875-43CF-A545-8952-237EE040D27C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2A67A-6FA7-494F-A610-B43F9ADB4A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736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C29D2-DB59-9448-B570-4B4654B7C1B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82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ED14-2B4F-4146-95AC-6A9897AB4F7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7636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DF3A4-6084-B846-A843-849CF48999C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504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5B058-BCEC-5F4E-B65F-D3461527A5D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708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21D2D-9991-154A-99C4-BBB393C8492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015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E3AB-F044-C343-BDDF-C0137662120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20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264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8407121F-475A-2848-8E08-97FDA0612D8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8407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510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9B365-D2B2-2645-8EB5-7B8F5CAA3BD0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5AA3D-54F8-274D-B54B-A4A83679231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75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BE071A-B8EA-2A45-9646-690B103EAB30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FA04-D58F-CC41-B425-B4E3275D044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187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1EAFE-E364-5A43-9757-7900BCFE6BFD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61D5-9617-734B-8D13-A927A48B2C4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0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80ABA-EAF3-CA48-8124-BC1192F47679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C03C-940D-DB4A-944D-BE85D2AF682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123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58B80-6A36-3F46-8B53-DBC922CB251A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8671-4595-5549-BBB7-807A04660E6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986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C1E65-B6A0-1940-B36E-25282D68BB44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D9721-EE8F-D647-8A8E-5F67085E244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660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2E338-53E1-1D48-A068-A6FCF1654588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71A8E-E71C-7E4F-A5B8-F7011BE9F97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2549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E78B6-543A-9541-98A3-B0CF2ABD1821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536F3-5995-1942-A8BA-194E1D74A6B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612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E0F38-4586-B145-87AB-91CA2139D452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23DC-3AB6-9D43-B12C-240A0DE3A80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1090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C8A45-B9EC-5046-A3E6-9E87F0874202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CB78E-2E06-3548-9D1C-21E0DEC6001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019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25E54-384A-0040-8EF4-547C1073842B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F6B4-6598-2748-AC1F-3295C3AAA55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323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48034-4443-F740-A8E0-0C2336D011E0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80D20-D977-8742-A170-6567E4837BB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2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F45F3-43CF-F945-BD3A-1871CF7A6CC7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850AC-BE00-B747-B4AA-E0A710120DD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9050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D840-68EB-6A4D-8897-8335C08672F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4735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D2DA9-F432-B644-96DE-70311DC0CF3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4818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7643D-BBAD-4743-8B1A-C2B33AA9B84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559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E9D4A-9DD9-1948-8F2F-5C88CD0AD04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7464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A9928-1361-EE4B-91D6-EAE814C81DB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3189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1FFE3-07F2-7B41-A10F-7FD7FCEECE7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0234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18948-ECC0-AD49-9CFA-01957FCA240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149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A2AC6-7BBA-AF47-90B3-ED811C4C05B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8423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1941C-E42E-0349-8E84-FC904623781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6627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F6B21-7BB5-BE42-B49D-FAD0B605BAF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08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A33CB-C0DF-2145-AF25-6C0A8F298962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C01BD-79A4-FB42-B3AF-DE45226BF6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1849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799BC-E5DB-624A-ADA1-8895773C075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77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D5F5E-2C4F-6D40-A3EE-2A10A6783278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06AE8-BFD9-834E-8A89-0AA665FFDE6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0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rgbClr val="D7E3E8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 userDrawn="1"/>
        </p:nvSpPr>
        <p:spPr>
          <a:xfrm>
            <a:off x="1836738" y="1844675"/>
            <a:ext cx="6191250" cy="1079500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404040"/>
                </a:solidFill>
                <a:latin typeface="Calibri" charset="0"/>
              </a:rPr>
              <a:t>Titre de la présentation </a:t>
            </a: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908175" y="2852738"/>
            <a:ext cx="6191250" cy="315912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>
                <a:solidFill>
                  <a:srgbClr val="0062A8"/>
                </a:solidFill>
                <a:latin typeface="Calibri" charset="0"/>
              </a:rPr>
              <a:t>Sous-titre de la présentation </a:t>
            </a:r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>
          <a:xfrm>
            <a:off x="1908175" y="4581525"/>
            <a:ext cx="6118225" cy="3159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Nom de la direction et du bureau &gt; date  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979613" y="4581525"/>
            <a:ext cx="2305050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5949950"/>
            <a:ext cx="15509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021388"/>
            <a:ext cx="11191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020F2CC-0381-CB47-A337-F6E628F53851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40DA76B-3781-FA40-A1FA-EE30EB4E6E9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22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CE4E2B3-4EE9-BA4D-8E8C-E5507102627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96F759A-B78F-BC48-9B62-FEBF379BDDD1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7F8AB6C-9063-0846-9FC4-B13CDDA881D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8703E4A-6952-0C45-8723-DCD68B93BC5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1"/>
          <p:cNvGrpSpPr>
            <a:grpSpLocks/>
          </p:cNvGrpSpPr>
          <p:nvPr/>
        </p:nvGrpSpPr>
        <p:grpSpPr bwMode="auto">
          <a:xfrm>
            <a:off x="0" y="0"/>
            <a:ext cx="9144000" cy="3883025"/>
            <a:chOff x="0" y="0"/>
            <a:chExt cx="5760" cy="2446"/>
          </a:xfrm>
        </p:grpSpPr>
        <p:sp>
          <p:nvSpPr>
            <p:cNvPr id="2056" name="Rectangle 18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17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rgbClr val="D9D9D9"/>
                </a:solidFill>
                <a:cs typeface="+mn-cs"/>
              </a:endParaRPr>
            </a:p>
          </p:txBody>
        </p:sp>
        <p:sp>
          <p:nvSpPr>
            <p:cNvPr id="4105" name="Freeform 20"/>
            <p:cNvSpPr>
              <a:spLocks/>
            </p:cNvSpPr>
            <p:nvPr userDrawn="1"/>
          </p:nvSpPr>
          <p:spPr bwMode="gray">
            <a:xfrm>
              <a:off x="0" y="1480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913" y="2060575"/>
            <a:ext cx="57610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partie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ZoneTexte 10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3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096000"/>
            <a:ext cx="1263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charset="0"/>
        <a:defRPr sz="700" b="1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4763" indent="-3175" algn="l" rtl="0" eaLnBrk="0" fontAlgn="base" hangingPunct="0">
        <a:spcBef>
          <a:spcPct val="0"/>
        </a:spcBef>
        <a:spcAft>
          <a:spcPct val="0"/>
        </a:spcAft>
        <a:buFont typeface="Wingdings" charset="0"/>
        <a:defRPr sz="700">
          <a:solidFill>
            <a:schemeClr val="bg2"/>
          </a:solidFill>
          <a:latin typeface="+mn-lt"/>
          <a:ea typeface="+mn-ea"/>
          <a:cs typeface="+mn-cs"/>
        </a:defRPr>
      </a:lvl2pPr>
      <a:lvl3pPr marL="11113" indent="-4763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3pPr>
      <a:lvl4pPr marL="17463" indent="-47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Arial" charset="0"/>
        <a:defRPr sz="700">
          <a:solidFill>
            <a:schemeClr val="bg2"/>
          </a:solidFill>
          <a:latin typeface="+mn-lt"/>
          <a:ea typeface="+mn-ea"/>
          <a:cs typeface="+mn-cs"/>
        </a:defRPr>
      </a:lvl4pPr>
      <a:lvl5pPr marL="19050" indent="1809750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5pPr>
      <a:lvl6pPr marL="4762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6pPr>
      <a:lvl7pPr marL="9334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7pPr>
      <a:lvl8pPr marL="13906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8pPr>
      <a:lvl9pPr marL="18478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DEEE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page de contenu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premier niveau 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  <a:p>
            <a:pPr eaLnBrk="1" hangingPunct="1"/>
            <a:endParaRPr lang="fr-FR" sz="90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Page </a:t>
            </a:r>
            <a:fld id="{774A9327-71EB-1A4C-A890-0BDE55ADE51B}" type="slidenum"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pPr algn="r" eaLnBrk="1" hangingPunct="1"/>
              <a:t>‹N°›</a:t>
            </a:fld>
            <a:endParaRPr lang="fr-FR" sz="90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8" name="Imag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8" r:id="rId6"/>
    <p:sldLayoutId id="2147484352" r:id="rId7"/>
    <p:sldLayoutId id="2147484353" r:id="rId8"/>
    <p:sldLayoutId id="214748435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charset="0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0083757-C8A0-B641-BA3A-15DF46393BE3}" type="datetimeFigureOut">
              <a:rPr lang="fr-FR"/>
              <a:pPr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3213B1E-3ED4-BD48-A2AA-9403C16498C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A96124-B5E8-8748-98CE-67B8BD2A3155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rgbClr val="D7E3E8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258888" y="2349500"/>
            <a:ext cx="6191250" cy="935038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>
                <a:solidFill>
                  <a:srgbClr val="0062A8"/>
                </a:solidFill>
                <a:latin typeface="Calibri" charset="0"/>
              </a:rPr>
              <a:t>Vous pouvez consulter cette présentation powerpoint </a:t>
            </a:r>
            <a:br>
              <a:rPr lang="fr-FR" sz="1500">
                <a:solidFill>
                  <a:srgbClr val="0062A8"/>
                </a:solidFill>
                <a:latin typeface="Calibri" charset="0"/>
              </a:rPr>
            </a:br>
            <a:r>
              <a:rPr lang="fr-FR" sz="1500">
                <a:solidFill>
                  <a:srgbClr val="0062A8"/>
                </a:solidFill>
                <a:latin typeface="Calibri" charset="0"/>
              </a:rPr>
              <a:t>sur « Adresse web »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>
                <a:solidFill>
                  <a:srgbClr val="0062A8"/>
                </a:solidFill>
                <a:latin typeface="Calibri" charset="0"/>
              </a:rPr>
              <a:t> 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>
          <a:xfrm>
            <a:off x="3203575" y="4192588"/>
            <a:ext cx="6119813" cy="3159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Adresse 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mail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275013" y="4221163"/>
            <a:ext cx="2233612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8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5661025"/>
            <a:ext cx="1479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Calibri" charset="0"/>
              </a:defRPr>
            </a:lvl1pPr>
          </a:lstStyle>
          <a:p>
            <a:r>
              <a:rPr lang="fr-FR"/>
              <a:t>Page </a:t>
            </a:r>
            <a:fld id="{94E9C2E5-ADA5-4C4B-8D3F-6D5E18656B2B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221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165850"/>
            <a:ext cx="12239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0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.jpe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slideLayout" Target="../slideLayouts/slideLayout32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6.jpe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image" Target="../media/image5.jpeg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38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3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slideLayout" Target="../slideLayouts/slideLayout30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36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30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4.jpe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4.jpe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4.jpe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4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image" Target="../media/image42.tiff"/><Relationship Id="rId2" Type="http://schemas.openxmlformats.org/officeDocument/2006/relationships/tags" Target="../tags/tag92.xml"/><Relationship Id="rId16" Type="http://schemas.openxmlformats.org/officeDocument/2006/relationships/image" Target="../media/image41.tiff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image" Target="../media/image40.tiff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image" Target="../media/image43.tiff"/><Relationship Id="rId3" Type="http://schemas.openxmlformats.org/officeDocument/2006/relationships/tags" Target="../tags/tag106.xml"/><Relationship Id="rId21" Type="http://schemas.openxmlformats.org/officeDocument/2006/relationships/image" Target="../media/image46.tif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image" Target="../media/image41.tiff"/><Relationship Id="rId2" Type="http://schemas.openxmlformats.org/officeDocument/2006/relationships/tags" Target="../tags/tag105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45.tiff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image" Target="../media/image44.tiff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48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47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slideLayout" Target="../slideLayouts/slideLayout30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image" Target="../media/image50.png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image" Target="../media/image49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slideLayout" Target="../slideLayouts/slideLayout30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4.jpe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5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8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9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2.png"/><Relationship Id="rId7" Type="http://schemas.openxmlformats.org/officeDocument/2006/relationships/image" Target="../media/image25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10" Type="http://schemas.openxmlformats.org/officeDocument/2006/relationships/image" Target="../media/image3.jpg"/><Relationship Id="rId4" Type="http://schemas.openxmlformats.org/officeDocument/2006/relationships/image" Target="../media/image13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554" y="26814"/>
            <a:ext cx="9144000" cy="5106988"/>
            <a:chOff x="0" y="0"/>
            <a:chExt cx="5760" cy="3217"/>
          </a:xfrm>
          <a:solidFill>
            <a:srgbClr val="D7E3E8"/>
          </a:solidFill>
        </p:grpSpPr>
        <p:sp>
          <p:nvSpPr>
            <p:cNvPr id="5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2048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698" y="1844675"/>
            <a:ext cx="6191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3200" b="1" dirty="0" smtClean="0">
              <a:solidFill>
                <a:srgbClr val="404040"/>
              </a:solidFill>
              <a:latin typeface="Calibri" charset="0"/>
            </a:endParaRPr>
          </a:p>
          <a:p>
            <a:pPr eaLnBrk="1" hangingPunct="1"/>
            <a:endParaRPr lang="fr-FR" sz="3200" b="1" dirty="0" smtClean="0">
              <a:solidFill>
                <a:srgbClr val="404040"/>
              </a:solidFill>
              <a:latin typeface="Calibri" charset="0"/>
            </a:endParaRPr>
          </a:p>
          <a:p>
            <a:pPr eaLnBrk="1" hangingPunct="1"/>
            <a:endParaRPr lang="fr-FR" sz="3200" b="1" dirty="0">
              <a:solidFill>
                <a:srgbClr val="404040"/>
              </a:solidFill>
              <a:latin typeface="Calibri" charset="0"/>
            </a:endParaRPr>
          </a:p>
          <a:p>
            <a:pPr eaLnBrk="1" hangingPunct="1"/>
            <a:r>
              <a:rPr lang="fr-FR" sz="3200" b="1" dirty="0">
                <a:solidFill>
                  <a:srgbClr val="404040"/>
                </a:solidFill>
                <a:latin typeface="Calibri" charset="0"/>
              </a:rPr>
              <a:t>3</a:t>
            </a:r>
            <a:r>
              <a:rPr lang="fr-FR" sz="3200" b="1" dirty="0" smtClean="0">
                <a:solidFill>
                  <a:srgbClr val="404040"/>
                </a:solidFill>
                <a:latin typeface="Calibri" charset="0"/>
              </a:rPr>
              <a:t>. Le BTS Fonderie et le BTS Forge</a:t>
            </a:r>
            <a:endParaRPr lang="fr-FR" sz="3200" b="1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20484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35150" y="3945558"/>
            <a:ext cx="61912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 dirty="0" smtClean="0">
                <a:solidFill>
                  <a:srgbClr val="0062A8"/>
                </a:solidFill>
                <a:latin typeface="Calibri" charset="0"/>
              </a:rPr>
              <a:t>Séminaire de la Fédération des Industries Mécaniques</a:t>
            </a:r>
            <a:endParaRPr lang="fr-FR" sz="1500" dirty="0">
              <a:solidFill>
                <a:srgbClr val="0062A8"/>
              </a:solidFill>
              <a:latin typeface="Calibri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908175" y="4581525"/>
            <a:ext cx="6118225" cy="3159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alibri" charset="0"/>
              </a:rPr>
              <a:t>Michel Rage &amp; Dominique Taraud, le 8 octobre 2015</a:t>
            </a:r>
          </a:p>
        </p:txBody>
      </p:sp>
      <p:cxnSp>
        <p:nvCxnSpPr>
          <p:cNvPr id="11" name="Connecteur droit 10"/>
          <p:cNvCxnSpPr/>
          <p:nvPr>
            <p:custDataLst>
              <p:tags r:id="rId5"/>
            </p:custDataLst>
          </p:nvPr>
        </p:nvCxnSpPr>
        <p:spPr>
          <a:xfrm>
            <a:off x="1979613" y="4581525"/>
            <a:ext cx="2305050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6898" y="508568"/>
            <a:ext cx="1712137" cy="19974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1"/>
          <a:stretch/>
        </p:blipFill>
        <p:spPr>
          <a:xfrm>
            <a:off x="1331640" y="508568"/>
            <a:ext cx="2498330" cy="1838311"/>
          </a:xfrm>
          <a:prstGeom prst="rect">
            <a:avLst/>
          </a:prstGeom>
        </p:spPr>
      </p:pic>
      <p:pic>
        <p:nvPicPr>
          <p:cNvPr id="13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46" y="508085"/>
            <a:ext cx="2570046" cy="18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10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843807" y="1988840"/>
            <a:ext cx="208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A4 GERER LA PRODUCTION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721" y="912099"/>
            <a:ext cx="2016224" cy="27370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75" y="3761347"/>
            <a:ext cx="4104676" cy="1804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50" y="3789040"/>
            <a:ext cx="4368713" cy="22799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21552"/>
            <a:ext cx="1584176" cy="21426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4076" y="25362"/>
            <a:ext cx="1889924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1"/>
            </p:custDataLst>
          </p:nvPr>
        </p:nvSpPr>
        <p:spPr>
          <a:xfrm>
            <a:off x="832657" y="548680"/>
            <a:ext cx="722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RAP : Activités et tâches confiées au BTS FORGE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076" y="25362"/>
            <a:ext cx="1889924" cy="89619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1535"/>
            <a:ext cx="8964488" cy="32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12</a:t>
            </a:fld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1"/>
            </p:custDataLst>
          </p:nvPr>
        </p:nvSpPr>
        <p:spPr>
          <a:xfrm>
            <a:off x="832657" y="548680"/>
            <a:ext cx="722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RAP : Activités et tâches confiées au BTS FORGE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076" y="25362"/>
            <a:ext cx="1889924" cy="89619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3400"/>
            <a:ext cx="9036496" cy="257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1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13</a:t>
            </a:fld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1"/>
            </p:custDataLst>
          </p:nvPr>
        </p:nvSpPr>
        <p:spPr>
          <a:xfrm>
            <a:off x="832657" y="548680"/>
            <a:ext cx="722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RAP : Activités et tâches confiées au BTS FORGE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076" y="25362"/>
            <a:ext cx="1889924" cy="89619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465201"/>
            <a:ext cx="8964488" cy="242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1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14</a:t>
            </a:fld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1"/>
            </p:custDataLst>
          </p:nvPr>
        </p:nvSpPr>
        <p:spPr>
          <a:xfrm>
            <a:off x="832657" y="548680"/>
            <a:ext cx="722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RAP : Activités et tâches confiées au BTS FORGE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076" y="25362"/>
            <a:ext cx="1889924" cy="89619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05795"/>
            <a:ext cx="9036496" cy="327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1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31763"/>
            <a:ext cx="7775575" cy="1352550"/>
          </a:xfrm>
        </p:spPr>
        <p:txBody>
          <a:bodyPr/>
          <a:lstStyle/>
          <a:p>
            <a:r>
              <a:rPr lang="fr-FR" dirty="0" smtClean="0"/>
              <a:t>Pour ces 2 BTS : BTS FONDERIE et BTS FORGE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Un référentiel d’Activités Professionnelles RAP qui précise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tx1"/>
                </a:solidFill>
              </a:rPr>
              <a:t>la typologie d’entreprises différente 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es contextes et environnements industriels spécifiques 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es procédés, matériels, matière d’œuvre, des processus à distinguer, à caractériser 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es données et un environnement de travail identifiés 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es productions attendues , nombreuses variées en quantité et qualité 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es résultats attendus différentiés.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0312" y="94544"/>
            <a:ext cx="676359" cy="789085"/>
          </a:xfrm>
          <a:prstGeom prst="rect">
            <a:avLst/>
          </a:prstGeom>
        </p:spPr>
      </p:pic>
      <p:pic>
        <p:nvPicPr>
          <p:cNvPr id="5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6671" y="125986"/>
            <a:ext cx="101526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551" y="129515"/>
            <a:ext cx="112176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36290"/>
            <a:ext cx="7775575" cy="1352550"/>
          </a:xfrm>
        </p:spPr>
        <p:txBody>
          <a:bodyPr/>
          <a:lstStyle/>
          <a:p>
            <a:r>
              <a:rPr lang="fr-FR" dirty="0" smtClean="0"/>
              <a:t>BTS FONDERIE                                      BTS FORGE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773238"/>
            <a:ext cx="4032448" cy="424815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chemeClr val="tx1"/>
                </a:solidFill>
              </a:rPr>
              <a:t>Mise en œuvre 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tx1"/>
                </a:solidFill>
              </a:rPr>
              <a:t>alliages </a:t>
            </a:r>
            <a:r>
              <a:rPr lang="fr-FR" sz="1400" b="1" dirty="0">
                <a:solidFill>
                  <a:schemeClr val="tx1"/>
                </a:solidFill>
              </a:rPr>
              <a:t>ferreux (fontes, aciers…) 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</a:rPr>
              <a:t>alliages légers (base aluminium, magnésium) 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</a:rPr>
              <a:t>alliages cuivreux (bronze, laiton, cupro-aluminium) 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</a:rPr>
              <a:t>alliages de zinc (</a:t>
            </a:r>
            <a:r>
              <a:rPr lang="fr-FR" sz="1400" b="1" dirty="0" err="1">
                <a:solidFill>
                  <a:schemeClr val="tx1"/>
                </a:solidFill>
              </a:rPr>
              <a:t>kayem</a:t>
            </a:r>
            <a:r>
              <a:rPr lang="fr-FR" sz="1400" b="1" dirty="0">
                <a:solidFill>
                  <a:schemeClr val="tx1"/>
                </a:solidFill>
              </a:rPr>
              <a:t>, zamak, …) 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</a:rPr>
              <a:t>autres métaux non ferreux</a:t>
            </a:r>
            <a:r>
              <a:rPr lang="fr-FR" sz="1400" b="1" dirty="0" smtClean="0">
                <a:solidFill>
                  <a:schemeClr val="tx1"/>
                </a:solidFill>
              </a:rPr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fr-FR" sz="140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chemeClr val="tx1"/>
                </a:solidFill>
              </a:rPr>
              <a:t>Procédés :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</a:rPr>
              <a:t>moulage main,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</a:rPr>
              <a:t>moulage mécanisé,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</a:rPr>
              <a:t>moulage en moule métallique, coulée gravitaire ou coulée sous pression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</a:rPr>
              <a:t>obtention de pièces mécaniques par moulage en cire perdue,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</a:rPr>
              <a:t>moulage d’art.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6876" y="1773238"/>
            <a:ext cx="3811588" cy="424815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Mise en œuvre 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</a:rPr>
              <a:t>alliages </a:t>
            </a:r>
            <a:r>
              <a:rPr lang="fr-FR" sz="1400" b="1" dirty="0" smtClean="0">
                <a:solidFill>
                  <a:srgbClr val="0070C0"/>
                </a:solidFill>
              </a:rPr>
              <a:t>ferreux ;</a:t>
            </a:r>
            <a:endParaRPr lang="fr-FR" sz="14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</a:rPr>
              <a:t>alliages </a:t>
            </a:r>
            <a:r>
              <a:rPr lang="fr-FR" sz="1400" b="1" dirty="0" smtClean="0">
                <a:solidFill>
                  <a:srgbClr val="0070C0"/>
                </a:solidFill>
              </a:rPr>
              <a:t>d’aluminium ;</a:t>
            </a:r>
            <a:endParaRPr lang="fr-FR" sz="14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</a:rPr>
              <a:t>alliages de </a:t>
            </a:r>
            <a:r>
              <a:rPr lang="fr-FR" sz="1400" b="1" dirty="0" smtClean="0">
                <a:solidFill>
                  <a:srgbClr val="0070C0"/>
                </a:solidFill>
              </a:rPr>
              <a:t>titane ;</a:t>
            </a:r>
            <a:endParaRPr lang="fr-FR" sz="14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</a:rPr>
              <a:t>alliages </a:t>
            </a:r>
            <a:r>
              <a:rPr lang="fr-FR" sz="1400" b="1" dirty="0" smtClean="0">
                <a:solidFill>
                  <a:srgbClr val="0070C0"/>
                </a:solidFill>
              </a:rPr>
              <a:t>cuivreux ;</a:t>
            </a:r>
            <a:endParaRPr lang="fr-FR" sz="14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</a:rPr>
              <a:t>alliages de </a:t>
            </a:r>
            <a:r>
              <a:rPr lang="fr-FR" sz="1400" b="1" dirty="0" smtClean="0">
                <a:solidFill>
                  <a:srgbClr val="0070C0"/>
                </a:solidFill>
              </a:rPr>
              <a:t>nickel ;</a:t>
            </a:r>
            <a:endParaRPr lang="fr-FR" sz="14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</a:rPr>
              <a:t>alliages de </a:t>
            </a:r>
            <a:r>
              <a:rPr lang="fr-FR" sz="1400" b="1" dirty="0" smtClean="0">
                <a:solidFill>
                  <a:srgbClr val="0070C0"/>
                </a:solidFill>
              </a:rPr>
              <a:t>magnésium.</a:t>
            </a:r>
            <a:endParaRPr lang="fr-FR" sz="1400" b="1" dirty="0">
              <a:solidFill>
                <a:srgbClr val="0070C0"/>
              </a:solidFill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endParaRPr lang="fr-FR" sz="1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Procédés </a:t>
            </a: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</a:rPr>
              <a:t>Forge </a:t>
            </a:r>
            <a:r>
              <a:rPr lang="fr-FR" sz="1400" b="1" dirty="0" smtClean="0">
                <a:solidFill>
                  <a:srgbClr val="0070C0"/>
                </a:solidFill>
              </a:rPr>
              <a:t>libre,</a:t>
            </a:r>
            <a:endParaRPr lang="fr-FR" sz="1400" dirty="0">
              <a:solidFill>
                <a:srgbClr val="0070C0"/>
              </a:solidFill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rgbClr val="0070C0"/>
                </a:solidFill>
              </a:rPr>
              <a:t>Estampage,</a:t>
            </a:r>
            <a:endParaRPr lang="fr-FR" sz="1400" dirty="0">
              <a:solidFill>
                <a:srgbClr val="0070C0"/>
              </a:solidFill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</a:rPr>
              <a:t>Laminage </a:t>
            </a:r>
            <a:r>
              <a:rPr lang="fr-FR" sz="1400" b="1" dirty="0" smtClean="0">
                <a:solidFill>
                  <a:srgbClr val="0070C0"/>
                </a:solidFill>
              </a:rPr>
              <a:t>d'ébauches, </a:t>
            </a:r>
            <a:endParaRPr lang="fr-FR" sz="1400" dirty="0">
              <a:solidFill>
                <a:srgbClr val="0070C0"/>
              </a:solidFill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</a:rPr>
              <a:t>Forgeage sur presses </a:t>
            </a:r>
            <a:r>
              <a:rPr lang="fr-FR" sz="1400" b="1" dirty="0" smtClean="0">
                <a:solidFill>
                  <a:srgbClr val="0070C0"/>
                </a:solidFill>
              </a:rPr>
              <a:t>horizontales, </a:t>
            </a:r>
            <a:endParaRPr lang="fr-FR" sz="1400" dirty="0">
              <a:solidFill>
                <a:srgbClr val="0070C0"/>
              </a:solidFill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rgbClr val="0070C0"/>
                </a:solidFill>
              </a:rPr>
              <a:t>Extrusion,</a:t>
            </a:r>
            <a:endParaRPr lang="fr-FR" sz="1400" dirty="0">
              <a:solidFill>
                <a:srgbClr val="0070C0"/>
              </a:solidFill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</a:rPr>
              <a:t>Frappe à </a:t>
            </a:r>
            <a:r>
              <a:rPr lang="fr-FR" sz="1400" b="1" dirty="0" smtClean="0">
                <a:solidFill>
                  <a:srgbClr val="0070C0"/>
                </a:solidFill>
              </a:rPr>
              <a:t>froid,</a:t>
            </a:r>
            <a:endParaRPr lang="fr-FR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260648"/>
            <a:ext cx="101526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60648"/>
            <a:ext cx="112176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>
                <a:solidFill>
                  <a:srgbClr val="FFFFFF"/>
                </a:solidFill>
              </a:rPr>
              <a:t>BTS </a:t>
            </a:r>
            <a:r>
              <a:rPr lang="fr-FR" b="1" i="1" dirty="0">
                <a:solidFill>
                  <a:srgbClr val="FFFFFF"/>
                </a:solidFill>
              </a:rPr>
              <a:t>FORGE&amp;FONDERIE 2015 </a:t>
            </a:r>
            <a:r>
              <a:rPr lang="fr-FR" b="1" i="1" dirty="0" smtClean="0">
                <a:solidFill>
                  <a:srgbClr val="FFFFFF"/>
                </a:solidFill>
              </a:rPr>
              <a:t>– </a:t>
            </a:r>
            <a:r>
              <a:rPr lang="fr-FR" sz="1600" b="1" i="1" dirty="0" smtClean="0">
                <a:solidFill>
                  <a:srgbClr val="FFFFFF"/>
                </a:solidFill>
              </a:rPr>
              <a:t>Objectifs de la rénovation du BTS 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sp>
        <p:nvSpPr>
          <p:cNvPr id="17" name="ZoneTexte 16"/>
          <p:cNvSpPr txBox="1"/>
          <p:nvPr>
            <p:custDataLst>
              <p:tags r:id="rId2"/>
            </p:custDataLst>
          </p:nvPr>
        </p:nvSpPr>
        <p:spPr>
          <a:xfrm>
            <a:off x="899592" y="1628800"/>
            <a:ext cx="78907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 smtClean="0"/>
              <a:t>Acquérir </a:t>
            </a:r>
            <a:r>
              <a:rPr lang="fr-FR" sz="1600" dirty="0"/>
              <a:t>une vraie </a:t>
            </a:r>
            <a:r>
              <a:rPr lang="fr-FR" sz="1600" b="1" dirty="0"/>
              <a:t>culture de </a:t>
            </a:r>
            <a:r>
              <a:rPr lang="fr-FR" sz="1600" b="1" dirty="0" smtClean="0"/>
              <a:t>l’industrialisation</a:t>
            </a:r>
            <a:r>
              <a:rPr lang="fr-FR" sz="1600" dirty="0" smtClean="0"/>
              <a:t>, </a:t>
            </a:r>
            <a:r>
              <a:rPr lang="fr-FR" sz="1600" dirty="0"/>
              <a:t>par un </a:t>
            </a:r>
            <a:r>
              <a:rPr lang="fr-FR" sz="1600" b="1" dirty="0"/>
              <a:t>travail collaboratif </a:t>
            </a:r>
            <a:r>
              <a:rPr lang="fr-FR" sz="1600" dirty="0"/>
              <a:t>(</a:t>
            </a:r>
            <a:r>
              <a:rPr lang="fr-FR" sz="1600" b="1" dirty="0"/>
              <a:t>apport des règles métiers en phase de conception)</a:t>
            </a:r>
            <a:r>
              <a:rPr lang="fr-FR" sz="1600" dirty="0"/>
              <a:t>, par un </a:t>
            </a:r>
            <a:r>
              <a:rPr lang="fr-FR" sz="1600" b="1" dirty="0"/>
              <a:t>renforcement</a:t>
            </a:r>
            <a:r>
              <a:rPr lang="fr-FR" sz="1600" dirty="0"/>
              <a:t> des techniques et méthodes de </a:t>
            </a:r>
            <a:r>
              <a:rPr lang="fr-FR" sz="1600" b="1" dirty="0"/>
              <a:t>définition des processus d’industrialisation</a:t>
            </a:r>
            <a:r>
              <a:rPr lang="fr-FR" sz="1600" b="1" dirty="0" smtClean="0"/>
              <a:t>, </a:t>
            </a:r>
            <a:r>
              <a:rPr lang="fr-FR" sz="1600" dirty="0" smtClean="0"/>
              <a:t>des techniques de </a:t>
            </a:r>
            <a:r>
              <a:rPr lang="fr-FR" sz="1600" b="1" dirty="0" smtClean="0"/>
              <a:t>gestion et suivi des réalisations.</a:t>
            </a:r>
            <a:endParaRPr lang="fr-FR" sz="1600" b="1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 smtClean="0"/>
              <a:t>Augmenter </a:t>
            </a:r>
            <a:r>
              <a:rPr lang="fr-FR" sz="1600" dirty="0"/>
              <a:t>les compétences relatives à </a:t>
            </a:r>
            <a:r>
              <a:rPr lang="fr-FR" sz="1600" dirty="0" smtClean="0"/>
              <a:t>l’étude des pièces 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: </a:t>
            </a:r>
            <a:r>
              <a:rPr lang="fr-FR" sz="1600" b="1" dirty="0" smtClean="0">
                <a:solidFill>
                  <a:srgbClr val="FF0000"/>
                </a:solidFill>
              </a:rPr>
              <a:t>définition, moulage (fonderie), mise en forme (forge)</a:t>
            </a:r>
            <a:endParaRPr lang="fr-FR" sz="16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/>
              <a:t>Conforter l’utilisation </a:t>
            </a:r>
            <a:r>
              <a:rPr lang="fr-FR" sz="1600" b="1" dirty="0"/>
              <a:t>des simulations numériques </a:t>
            </a:r>
            <a:r>
              <a:rPr lang="fr-FR" sz="1600" b="1" dirty="0" smtClean="0"/>
              <a:t>et des expérimentations </a:t>
            </a:r>
            <a:r>
              <a:rPr lang="fr-FR" sz="1600" dirty="0" smtClean="0"/>
              <a:t>pour </a:t>
            </a:r>
            <a:r>
              <a:rPr lang="fr-FR" sz="1600" dirty="0"/>
              <a:t>consolider les </a:t>
            </a:r>
            <a:r>
              <a:rPr lang="fr-FR" sz="1600" dirty="0" smtClean="0"/>
              <a:t>acquis et </a:t>
            </a:r>
            <a:r>
              <a:rPr lang="fr-FR" sz="1600" dirty="0"/>
              <a:t>obtenir des résultats </a:t>
            </a:r>
            <a:r>
              <a:rPr lang="fr-FR" sz="1600" b="1" dirty="0"/>
              <a:t>permettant d’optimiser la conception et l’industrialisation des produits </a:t>
            </a:r>
            <a:r>
              <a:rPr lang="fr-FR" sz="1600" b="1" dirty="0">
                <a:solidFill>
                  <a:srgbClr val="FF0000"/>
                </a:solidFill>
              </a:rPr>
              <a:t>de </a:t>
            </a:r>
            <a:r>
              <a:rPr lang="fr-FR" sz="1600" b="1" dirty="0" smtClean="0">
                <a:solidFill>
                  <a:srgbClr val="FF0000"/>
                </a:solidFill>
              </a:rPr>
              <a:t>forge ou de fonderie.</a:t>
            </a:r>
            <a:endParaRPr lang="fr-FR" sz="1600" b="1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 smtClean="0"/>
              <a:t>Développer une culture scientifique et technique </a:t>
            </a:r>
            <a:r>
              <a:rPr lang="fr-FR" sz="1600" b="1" dirty="0" smtClean="0"/>
              <a:t>des procédés et techniques de fonderie. </a:t>
            </a:r>
            <a:r>
              <a:rPr lang="fr-FR" sz="1600" dirty="0" smtClean="0"/>
              <a:t>Renforcer l’usage </a:t>
            </a:r>
            <a:r>
              <a:rPr lang="fr-FR" sz="1600" b="1" dirty="0" smtClean="0"/>
              <a:t>de l’anglais.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 smtClean="0"/>
              <a:t> </a:t>
            </a:r>
            <a:r>
              <a:rPr lang="fr-FR" sz="1600" b="1" dirty="0" smtClean="0"/>
              <a:t>Donner</a:t>
            </a:r>
            <a:r>
              <a:rPr lang="fr-FR" sz="1600" dirty="0" smtClean="0"/>
              <a:t> </a:t>
            </a:r>
            <a:r>
              <a:rPr lang="fr-FR" sz="1600" b="1" dirty="0" smtClean="0"/>
              <a:t>du sens aux enseignements de sciences physique et de chimie </a:t>
            </a:r>
            <a:r>
              <a:rPr lang="fr-FR" sz="1600" dirty="0" smtClean="0"/>
              <a:t>(connaissances et méthodes </a:t>
            </a:r>
            <a:r>
              <a:rPr lang="fr-FR" sz="1600" dirty="0"/>
              <a:t>expérimentales) vis-à-vis des </a:t>
            </a:r>
            <a:r>
              <a:rPr lang="fr-FR" sz="1600" b="1" dirty="0"/>
              <a:t>essais et </a:t>
            </a:r>
            <a:r>
              <a:rPr lang="fr-FR" sz="1600" b="1" dirty="0" smtClean="0"/>
              <a:t>traitements  des pièces et des matériaux de fonderie.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 smtClean="0"/>
              <a:t>Elargir la conception des produits </a:t>
            </a:r>
            <a:r>
              <a:rPr lang="fr-FR" sz="1600" b="1" dirty="0" smtClean="0"/>
              <a:t>à la conception des  outillages </a:t>
            </a:r>
            <a:r>
              <a:rPr lang="fr-FR" sz="1600" b="1" dirty="0" smtClean="0">
                <a:solidFill>
                  <a:srgbClr val="FF0000"/>
                </a:solidFill>
              </a:rPr>
              <a:t>de forge ou de fonderie.</a:t>
            </a:r>
          </a:p>
        </p:txBody>
      </p:sp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832657" y="548680"/>
            <a:ext cx="722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Des objectifs communs au BTS FORGE </a:t>
            </a:r>
          </a:p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et au BTS FONDERIE,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réponse en écho à la demande de la profession , (cf. rapport d’opportunité présenté en CPC)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80312" y="94544"/>
            <a:ext cx="676359" cy="789085"/>
          </a:xfrm>
          <a:prstGeom prst="rect">
            <a:avLst/>
          </a:prstGeom>
        </p:spPr>
      </p:pic>
      <p:pic>
        <p:nvPicPr>
          <p:cNvPr id="7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6671" y="125986"/>
            <a:ext cx="101526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551" y="129515"/>
            <a:ext cx="112176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9244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2000" b="1" i="1" dirty="0" smtClean="0"/>
              <a:t>      </a:t>
            </a:r>
            <a:r>
              <a:rPr lang="fr-FR" sz="2000" b="1" i="1" dirty="0" smtClean="0">
                <a:solidFill>
                  <a:srgbClr val="FFFFFF"/>
                </a:solidFill>
              </a:rPr>
              <a:t>BTS FORGE  FONDERIE   – Compétences partagées</a:t>
            </a:r>
            <a:endParaRPr lang="fr-FR" sz="2000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8487535"/>
              </p:ext>
            </p:extLst>
          </p:nvPr>
        </p:nvGraphicFramePr>
        <p:xfrm>
          <a:off x="1187624" y="2097141"/>
          <a:ext cx="7657150" cy="370812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59281"/>
                <a:gridCol w="6497869"/>
              </a:tblGrid>
              <a:tr h="49047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Compétences transversales</a:t>
                      </a:r>
                      <a:endParaRPr lang="fr-FR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25626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S'intégrer dans un environnement professionnel,  assurer une veille technologique et capitaliser l’expérience.</a:t>
                      </a:r>
                    </a:p>
                  </a:txBody>
                  <a:tcPr marL="68580" marR="68580" marT="0" marB="0" anchor="ctr"/>
                </a:tc>
              </a:tr>
              <a:tr h="872136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C2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S’informe, se documenter, rechercher une information, en local ou à distance.</a:t>
                      </a:r>
                    </a:p>
                  </a:txBody>
                  <a:tcPr marL="68580" marR="68580" marT="0" marB="0" anchor="ctr"/>
                </a:tc>
              </a:tr>
              <a:tr h="922117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C3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Communiquer sous forme écrite et orale y compris en anglais.</a:t>
                      </a:r>
                    </a:p>
                  </a:txBody>
                  <a:tcPr marL="68580" marR="68580" marT="0" marB="0" anchor="ctr"/>
                </a:tc>
              </a:tr>
              <a:tr h="697774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C4</a:t>
                      </a:r>
                      <a:endParaRPr lang="fr-FR" sz="16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S’impliquer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coordonner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groupe projet et argumenter des choix techniques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600" kern="800" dirty="0" smtClean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1043608" y="47667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Des compétences partagées avec </a:t>
            </a:r>
          </a:p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les autres BTS de la filière mécanique 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498" y="57507"/>
            <a:ext cx="1121761" cy="707197"/>
          </a:xfrm>
          <a:prstGeom prst="rect">
            <a:avLst/>
          </a:prstGeom>
        </p:spPr>
      </p:pic>
      <p:pic>
        <p:nvPicPr>
          <p:cNvPr id="7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6671" y="38501"/>
            <a:ext cx="101526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0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9244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2000" b="1" i="1" dirty="0" smtClean="0"/>
              <a:t>      </a:t>
            </a:r>
            <a:r>
              <a:rPr lang="fr-FR" sz="2000" b="1" i="1" dirty="0" smtClean="0">
                <a:solidFill>
                  <a:srgbClr val="FFFFFF"/>
                </a:solidFill>
              </a:rPr>
              <a:t>BTS FONDERIE 2015 – Compétences métier</a:t>
            </a:r>
            <a:endParaRPr lang="fr-FR" sz="2000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4087321"/>
              </p:ext>
            </p:extLst>
          </p:nvPr>
        </p:nvGraphicFramePr>
        <p:xfrm>
          <a:off x="755576" y="398411"/>
          <a:ext cx="8208912" cy="569488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42817"/>
                <a:gridCol w="6966095"/>
              </a:tblGrid>
              <a:tr h="51677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BTS FONDERIE : 15</a:t>
                      </a:r>
                      <a:r>
                        <a:rPr lang="fr-FR" sz="1600" baseline="0" dirty="0" smtClean="0"/>
                        <a:t> c</a:t>
                      </a:r>
                      <a:r>
                        <a:rPr lang="fr-FR" sz="1600" dirty="0" smtClean="0"/>
                        <a:t>ompétences métier</a:t>
                      </a:r>
                      <a:endParaRPr lang="fr-FR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8156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Interpréter un dossier de conception préliminaire</a:t>
                      </a:r>
                    </a:p>
                  </a:txBody>
                  <a:tcPr marL="68580" marR="68580" marT="0" marB="0"/>
                </a:tc>
              </a:tr>
              <a:tr h="51383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Participer à un processus collaboratif de conception et de réalisation de 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pièces de fonderie </a:t>
                      </a:r>
                    </a:p>
                  </a:txBody>
                  <a:tcPr marL="68580" marR="68580" marT="0" marB="0"/>
                </a:tc>
              </a:tr>
              <a:tr h="27825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Recenser et spécifier des technologies et les moyens de réalisation </a:t>
                      </a: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Élaborer et/ou participer à l’élaboration d’un cahier des charges fonctionnel </a:t>
                      </a:r>
                    </a:p>
                  </a:txBody>
                  <a:tcPr marL="68580" marR="68580" marT="0" marB="0"/>
                </a:tc>
              </a:tr>
              <a:tr h="51383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Concevoir,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numériquement </a:t>
                      </a:r>
                      <a:r>
                        <a:rPr lang="fr-FR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prototyper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tout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partie 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outillages de fonderie </a:t>
                      </a:r>
                    </a:p>
                  </a:txBody>
                  <a:tcPr marL="68580" marR="68580" marT="0" marB="0"/>
                </a:tc>
              </a:tr>
              <a:tr h="26847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des processus de réalisation </a:t>
                      </a:r>
                    </a:p>
                  </a:txBody>
                  <a:tcPr marL="68580" marR="68580" marT="0" marB="0"/>
                </a:tc>
              </a:tr>
              <a:tr h="51383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et mettre en œuvre 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essais réels et/ou simulés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permettant de qualifier un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processus, un outillage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fonderie</a:t>
                      </a: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et organiser les environnements d’un secteur de production </a:t>
                      </a: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des procédures de surveillance du secteur de production </a:t>
                      </a:r>
                    </a:p>
                  </a:txBody>
                  <a:tcPr marL="68580" marR="68580" marT="0" marB="0"/>
                </a:tc>
              </a:tr>
              <a:tr h="51383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Proposer des améliorations technico-économiques et environnementales au processus de réalisation</a:t>
                      </a:r>
                    </a:p>
                  </a:txBody>
                  <a:tcPr marL="68580" marR="68580" marT="0" marB="0"/>
                </a:tc>
              </a:tr>
              <a:tr h="278255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Planifier une réalisation (besoins humains et matériels) </a:t>
                      </a: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Lancer et suivre une réalisation</a:t>
                      </a: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Qualifier des moyens de réalisation en mode production</a:t>
                      </a: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Participer à la mise au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point,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qualifier un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produit de fonderie</a:t>
                      </a: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Appliquer un plan qualité, un plan sécurité et de respect de l’environnement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6671" y="-27384"/>
            <a:ext cx="101526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17600" y="1773238"/>
            <a:ext cx="7772400" cy="131921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3200" dirty="0"/>
          </a:p>
        </p:txBody>
      </p:sp>
      <p:pic>
        <p:nvPicPr>
          <p:cNvPr id="2051" name="Image 3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Espace réservé du numéro de diapositive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14667A-05A4-45CC-8339-800A772283A8}" type="slidenum">
              <a:rPr lang="fr-FR" altLang="fr-FR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fr-FR" altLang="fr-FR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2063750" y="122238"/>
            <a:ext cx="61261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fr-FR" sz="2800" b="1" dirty="0">
                <a:solidFill>
                  <a:srgbClr val="002060"/>
                </a:solidFill>
              </a:rPr>
              <a:t>e dispositif de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fr-FR" sz="2800" b="1" dirty="0">
                <a:solidFill>
                  <a:srgbClr val="002060"/>
                </a:solidFill>
              </a:rPr>
              <a:t>ormation </a:t>
            </a:r>
          </a:p>
          <a:p>
            <a:pPr algn="ctr" eaLnBrk="1" hangingPunct="1">
              <a:defRPr/>
            </a:pPr>
            <a:r>
              <a:rPr lang="fr-FR" sz="3200" b="1" dirty="0" smtClean="0">
                <a:solidFill>
                  <a:srgbClr val="FF0000"/>
                </a:solidFill>
              </a:rPr>
              <a:t>Forge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  &amp; F</a:t>
            </a:r>
            <a:r>
              <a:rPr lang="fr-FR" sz="2800" b="1" dirty="0" smtClean="0">
                <a:solidFill>
                  <a:srgbClr val="002060"/>
                </a:solidFill>
              </a:rPr>
              <a:t>onderie </a:t>
            </a:r>
            <a:endParaRPr lang="fr-FR" sz="2800" b="1" dirty="0">
              <a:solidFill>
                <a:srgbClr val="002060"/>
              </a:solidFill>
            </a:endParaRPr>
          </a:p>
        </p:txBody>
      </p:sp>
      <p:pic>
        <p:nvPicPr>
          <p:cNvPr id="2054" name="Picture 2" descr="France_Régions(dép)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1376363"/>
            <a:ext cx="5326062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ZoneTexte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62663" y="148907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056" name="ZoneTexte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80288" y="27924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058" name="ZoneTexte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79988" y="60213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059" name="ZoneTexte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31025" y="4487863"/>
            <a:ext cx="828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060" name="ZoneTexte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46750" y="38862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61" name="ZoneTexte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31025" y="19383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5" name="ZoneTexte 4"/>
          <p:cNvSpPr txBox="1"/>
          <p:nvPr>
            <p:custDataLst>
              <p:tags r:id="rId12"/>
            </p:custDataLst>
          </p:nvPr>
        </p:nvSpPr>
        <p:spPr>
          <a:xfrm>
            <a:off x="250825" y="1719263"/>
            <a:ext cx="3122613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BTS FORGE</a:t>
            </a:r>
            <a:endParaRPr lang="fr-FR" sz="24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</a:rPr>
              <a:t>  </a:t>
            </a:r>
            <a:r>
              <a:rPr lang="fr-FR" sz="2000" b="1" dirty="0">
                <a:solidFill>
                  <a:srgbClr val="FF0000"/>
                </a:solidFill>
              </a:rPr>
              <a:t>Nogent S/Oise (60)</a:t>
            </a:r>
          </a:p>
          <a:p>
            <a:pPr eaLnBrk="1" hangingPunct="1">
              <a:defRPr/>
            </a:pPr>
            <a:endParaRPr lang="fr-FR" sz="2400" b="1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BTS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FONDERIE</a:t>
            </a:r>
          </a:p>
          <a:p>
            <a:pPr eaLnBrk="1" hangingPunct="1"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Armentières (59)</a:t>
            </a:r>
          </a:p>
          <a:p>
            <a:pPr eaLnBrk="1" hangingPunct="1"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 Nogent S/Oise (60)</a:t>
            </a:r>
          </a:p>
          <a:p>
            <a:pPr eaLnBrk="1" hangingPunct="1"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 Charleville ( 08)</a:t>
            </a:r>
          </a:p>
          <a:p>
            <a:pPr eaLnBrk="1" hangingPunct="1"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 Nancy (54)</a:t>
            </a:r>
          </a:p>
          <a:p>
            <a:pPr eaLnBrk="1" hangingPunct="1"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5 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Vierzon (18) </a:t>
            </a:r>
          </a:p>
          <a:p>
            <a:pPr eaLnBrk="1" hangingPunct="1"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 Lyon ( 69)</a:t>
            </a:r>
          </a:p>
          <a:p>
            <a:pPr eaLnBrk="1" hangingPunct="1"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Tarbes (65)</a:t>
            </a:r>
          </a:p>
          <a:p>
            <a:pPr eaLnBrk="1" hangingPunct="1">
              <a:defRPr/>
            </a:pPr>
            <a:endParaRPr lang="fr-FR" sz="2000" b="1" dirty="0">
              <a:solidFill>
                <a:srgbClr val="002060"/>
              </a:solidFill>
            </a:endParaRPr>
          </a:p>
          <a:p>
            <a:pPr marL="457200" indent="-457200" eaLnBrk="1" hangingPunct="1">
              <a:buFontTx/>
              <a:buAutoNum type="arabicPlain" startAt="12"/>
              <a:defRPr/>
            </a:pPr>
            <a:endParaRPr lang="fr-FR" sz="2000" b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fr-FR" sz="1400" dirty="0"/>
          </a:p>
        </p:txBody>
      </p:sp>
      <p:grpSp>
        <p:nvGrpSpPr>
          <p:cNvPr id="18" name="Grouper 17"/>
          <p:cNvGrpSpPr/>
          <p:nvPr/>
        </p:nvGrpSpPr>
        <p:grpSpPr>
          <a:xfrm>
            <a:off x="6117692" y="2303068"/>
            <a:ext cx="576000" cy="576000"/>
            <a:chOff x="5170750" y="2548069"/>
            <a:chExt cx="576000" cy="576000"/>
          </a:xfrm>
        </p:grpSpPr>
        <p:sp>
          <p:nvSpPr>
            <p:cNvPr id="19" name="Ellipse 18"/>
            <p:cNvSpPr/>
            <p:nvPr/>
          </p:nvSpPr>
          <p:spPr>
            <a:xfrm>
              <a:off x="5170750" y="2548069"/>
              <a:ext cx="576000" cy="57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280156" y="2606939"/>
              <a:ext cx="3571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 b="1" dirty="0" smtClean="0">
                  <a:solidFill>
                    <a:schemeClr val="bg1"/>
                  </a:solidFill>
                </a:rPr>
                <a:t>2</a:t>
              </a:r>
              <a:endParaRPr lang="fr-FR" altLang="fr-F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5993740" y="1458818"/>
            <a:ext cx="576000" cy="576000"/>
            <a:chOff x="5170750" y="2548069"/>
            <a:chExt cx="576000" cy="576000"/>
          </a:xfrm>
        </p:grpSpPr>
        <p:sp>
          <p:nvSpPr>
            <p:cNvPr id="22" name="Ellipse 21"/>
            <p:cNvSpPr/>
            <p:nvPr/>
          </p:nvSpPr>
          <p:spPr>
            <a:xfrm>
              <a:off x="5170750" y="2548069"/>
              <a:ext cx="576000" cy="57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80156" y="2606939"/>
              <a:ext cx="3571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 b="1" dirty="0" smtClean="0">
                  <a:solidFill>
                    <a:schemeClr val="bg1"/>
                  </a:solidFill>
                </a:rPr>
                <a:t>1</a:t>
              </a:r>
              <a:endParaRPr lang="fr-FR" altLang="fr-F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5578570" y="3798583"/>
            <a:ext cx="576000" cy="576000"/>
            <a:chOff x="5170750" y="2548069"/>
            <a:chExt cx="576000" cy="576000"/>
          </a:xfrm>
        </p:grpSpPr>
        <p:sp>
          <p:nvSpPr>
            <p:cNvPr id="25" name="Ellipse 24"/>
            <p:cNvSpPr/>
            <p:nvPr/>
          </p:nvSpPr>
          <p:spPr>
            <a:xfrm>
              <a:off x="5170750" y="2548069"/>
              <a:ext cx="576000" cy="57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280156" y="2606939"/>
              <a:ext cx="3571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 b="1" dirty="0" smtClean="0">
                  <a:solidFill>
                    <a:schemeClr val="bg1"/>
                  </a:solidFill>
                </a:rPr>
                <a:t>5</a:t>
              </a:r>
              <a:endParaRPr lang="fr-FR" altLang="fr-F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6784052" y="2001175"/>
            <a:ext cx="576000" cy="576000"/>
            <a:chOff x="5170750" y="2548069"/>
            <a:chExt cx="576000" cy="576000"/>
          </a:xfrm>
        </p:grpSpPr>
        <p:sp>
          <p:nvSpPr>
            <p:cNvPr id="28" name="Ellipse 27"/>
            <p:cNvSpPr/>
            <p:nvPr/>
          </p:nvSpPr>
          <p:spPr>
            <a:xfrm>
              <a:off x="5170750" y="2548069"/>
              <a:ext cx="576000" cy="57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280156" y="2606939"/>
              <a:ext cx="3571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 b="1" dirty="0" smtClean="0">
                  <a:solidFill>
                    <a:schemeClr val="bg1"/>
                  </a:solidFill>
                </a:rPr>
                <a:t>3</a:t>
              </a:r>
              <a:endParaRPr lang="fr-FR" altLang="fr-F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7300513" y="2744788"/>
            <a:ext cx="576000" cy="576000"/>
            <a:chOff x="5170750" y="2548069"/>
            <a:chExt cx="576000" cy="576000"/>
          </a:xfrm>
        </p:grpSpPr>
        <p:sp>
          <p:nvSpPr>
            <p:cNvPr id="31" name="Ellipse 30"/>
            <p:cNvSpPr/>
            <p:nvPr/>
          </p:nvSpPr>
          <p:spPr>
            <a:xfrm>
              <a:off x="5170750" y="2548069"/>
              <a:ext cx="576000" cy="57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80156" y="2606939"/>
              <a:ext cx="3571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 b="1" dirty="0" smtClean="0">
                  <a:solidFill>
                    <a:schemeClr val="bg1"/>
                  </a:solidFill>
                </a:rPr>
                <a:t>4</a:t>
              </a:r>
              <a:endParaRPr lang="fr-FR" altLang="fr-F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6778621" y="4463871"/>
            <a:ext cx="576000" cy="576000"/>
            <a:chOff x="5170750" y="2548069"/>
            <a:chExt cx="576000" cy="576000"/>
          </a:xfrm>
        </p:grpSpPr>
        <p:sp>
          <p:nvSpPr>
            <p:cNvPr id="34" name="Ellipse 33"/>
            <p:cNvSpPr/>
            <p:nvPr/>
          </p:nvSpPr>
          <p:spPr>
            <a:xfrm>
              <a:off x="5170750" y="2548069"/>
              <a:ext cx="576000" cy="57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280156" y="2606939"/>
              <a:ext cx="3571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 b="1" dirty="0" smtClean="0">
                  <a:solidFill>
                    <a:schemeClr val="bg1"/>
                  </a:solidFill>
                </a:rPr>
                <a:t>6</a:t>
              </a:r>
              <a:endParaRPr lang="fr-FR" altLang="fr-F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4656607" y="5958885"/>
            <a:ext cx="576000" cy="576000"/>
            <a:chOff x="5170750" y="2548069"/>
            <a:chExt cx="576000" cy="576000"/>
          </a:xfrm>
        </p:grpSpPr>
        <p:sp>
          <p:nvSpPr>
            <p:cNvPr id="37" name="Ellipse 36"/>
            <p:cNvSpPr/>
            <p:nvPr/>
          </p:nvSpPr>
          <p:spPr>
            <a:xfrm>
              <a:off x="5170750" y="2548069"/>
              <a:ext cx="576000" cy="57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0156" y="2606939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 b="1" dirty="0" smtClean="0">
                  <a:solidFill>
                    <a:schemeClr val="bg1"/>
                  </a:solidFill>
                </a:rPr>
                <a:t>7</a:t>
              </a:r>
              <a:endParaRPr lang="fr-FR" altLang="fr-F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5697338" y="2322680"/>
            <a:ext cx="576000" cy="576000"/>
            <a:chOff x="5170750" y="2548069"/>
            <a:chExt cx="576000" cy="576000"/>
          </a:xfrm>
        </p:grpSpPr>
        <p:sp>
          <p:nvSpPr>
            <p:cNvPr id="40" name="Ellipse 39"/>
            <p:cNvSpPr/>
            <p:nvPr/>
          </p:nvSpPr>
          <p:spPr>
            <a:xfrm>
              <a:off x="5170750" y="2548069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280156" y="2606939"/>
              <a:ext cx="3571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5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9244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2000" b="1" i="1" dirty="0" smtClean="0"/>
              <a:t>      </a:t>
            </a:r>
            <a:r>
              <a:rPr lang="fr-FR" sz="2000" b="1" i="1" dirty="0" smtClean="0">
                <a:solidFill>
                  <a:srgbClr val="FFFFFF"/>
                </a:solidFill>
              </a:rPr>
              <a:t>BTS FORGE 2015 – Compétences métier</a:t>
            </a:r>
            <a:endParaRPr lang="fr-FR" sz="2000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4665173"/>
              </p:ext>
            </p:extLst>
          </p:nvPr>
        </p:nvGraphicFramePr>
        <p:xfrm>
          <a:off x="576064" y="287992"/>
          <a:ext cx="8316416" cy="6089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863"/>
                <a:gridCol w="6971553"/>
              </a:tblGrid>
              <a:tr h="331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kern="800" dirty="0" smtClean="0">
                          <a:effectLst/>
                        </a:rPr>
                        <a:t>BTS FORGE: 16 compétences métier</a:t>
                      </a:r>
                      <a:endParaRPr lang="fr-FR" sz="12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7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C5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Élaborer et/ou participer à l’élaboration d’un cahier des charges 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177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C6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Interpréter un cahier des charges 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309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C7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Participer à un processus collaboratif de conception et de réalisation de composants </a:t>
                      </a:r>
                      <a:r>
                        <a:rPr lang="fr-FR" sz="1800" b="1" kern="0" dirty="0">
                          <a:effectLst/>
                        </a:rPr>
                        <a:t>forgés </a:t>
                      </a:r>
                      <a:endParaRPr lang="fr-FR" sz="1800" b="1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329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C8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Recenser et spécifier les technologies et les moyens de </a:t>
                      </a:r>
                      <a:r>
                        <a:rPr lang="fr-FR" sz="1800" kern="0" dirty="0" smtClean="0">
                          <a:effectLst/>
                        </a:rPr>
                        <a:t>réalisation</a:t>
                      </a:r>
                      <a:r>
                        <a:rPr lang="fr-FR" sz="1800" kern="0" dirty="0">
                          <a:effectLst/>
                        </a:rPr>
                        <a:t>	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177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C9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Concevoir et définir, à l'aide d'un logiciel de CAO</a:t>
                      </a:r>
                      <a:r>
                        <a:rPr lang="fr-FR" sz="1800" b="1" kern="0" dirty="0">
                          <a:effectLst/>
                        </a:rPr>
                        <a:t>,  le composant forgé </a:t>
                      </a:r>
                      <a:endParaRPr lang="fr-FR" sz="1800" b="1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15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C10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Définir des processus de réalisation à l’aide d’un logiciel de CAO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177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C11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Définir et mettre en œuvre des simulations permettant de valider un processus 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177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C12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Définir tout ou partie de </a:t>
                      </a:r>
                      <a:r>
                        <a:rPr lang="fr-FR" sz="1800" b="1" kern="0" dirty="0">
                          <a:effectLst/>
                        </a:rPr>
                        <a:t>l'outillage</a:t>
                      </a:r>
                      <a:r>
                        <a:rPr lang="fr-FR" sz="1800" kern="800" dirty="0">
                          <a:effectLst/>
                        </a:rPr>
                        <a:t> </a:t>
                      </a:r>
                      <a:r>
                        <a:rPr lang="fr-FR" sz="1800" kern="0" dirty="0">
                          <a:effectLst/>
                        </a:rPr>
                        <a:t>à l'aide d'un logiciel de CAO	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158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C13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Définir et mettre en œuvre </a:t>
                      </a:r>
                      <a:r>
                        <a:rPr lang="fr-FR" sz="1800" b="1" kern="0" dirty="0">
                          <a:effectLst/>
                        </a:rPr>
                        <a:t>des essais réels </a:t>
                      </a:r>
                      <a:r>
                        <a:rPr lang="fr-FR" sz="1800" kern="0" dirty="0">
                          <a:effectLst/>
                        </a:rPr>
                        <a:t>permettant de valider un processus 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1546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C14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Définir, organiser et planifier une réalisation 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1772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C15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Définir un plan de surveillance de la réalisation </a:t>
                      </a:r>
                      <a:r>
                        <a:rPr lang="fr-FR" sz="1800" b="1" kern="0" dirty="0">
                          <a:effectLst/>
                        </a:rPr>
                        <a:t>d’un produit </a:t>
                      </a:r>
                      <a:r>
                        <a:rPr lang="fr-FR" sz="1800" b="1" kern="0" dirty="0" smtClean="0">
                          <a:effectLst/>
                        </a:rPr>
                        <a:t>forgé</a:t>
                      </a:r>
                      <a:endParaRPr lang="fr-FR" sz="1800" b="1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3093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C16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Proposer des améliorations (techniques, économiques, environnementales) du processus de réalisation	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1772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C17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Qualifier les moyens de réalisation lors d'une production 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1772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C18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Industrialiser et suivre une production 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1772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C19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Animer une équipe 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  <a:tr h="1772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kern="0" dirty="0">
                          <a:effectLst/>
                        </a:rPr>
                        <a:t>C20</a:t>
                      </a:r>
                      <a:endParaRPr lang="fr-FR" sz="16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0" dirty="0">
                          <a:effectLst/>
                        </a:rPr>
                        <a:t>Appliquer un plan qualité, sécurité et de respect de l’environnement</a:t>
                      </a:r>
                      <a:endParaRPr lang="fr-FR" sz="18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37594" marR="37594" marT="0" marB="0"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595" y="908720"/>
            <a:ext cx="112176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/>
              <a:t>      </a:t>
            </a:r>
            <a:r>
              <a:rPr lang="fr-FR" sz="1600" b="1" i="1" dirty="0" smtClean="0">
                <a:solidFill>
                  <a:srgbClr val="FFFFFF"/>
                </a:solidFill>
              </a:rPr>
              <a:t>  – Relations activités/tâches/compétences</a:t>
            </a:r>
            <a:endParaRPr lang="fr-FR" sz="1600" i="1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3529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889196" y="241931"/>
            <a:ext cx="7787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A1 et A4 : La communication orale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A2 et A3 : la recherche d’information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un croisement « linéaire » entre tâches et compétences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Connecteur droit avec flèche 6"/>
          <p:cNvCxnSpPr/>
          <p:nvPr>
            <p:custDataLst>
              <p:tags r:id="rId4"/>
            </p:custDataLst>
          </p:nvPr>
        </p:nvCxnSpPr>
        <p:spPr>
          <a:xfrm>
            <a:off x="4067944" y="2204864"/>
            <a:ext cx="4320480" cy="295232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>
            <p:custDataLst>
              <p:tags r:id="rId5"/>
            </p:custDataLst>
          </p:nvPr>
        </p:nvSpPr>
        <p:spPr>
          <a:xfrm>
            <a:off x="2267744" y="1556792"/>
            <a:ext cx="1512168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>
            <p:custDataLst>
              <p:tags r:id="rId6"/>
            </p:custDataLst>
          </p:nvPr>
        </p:nvSpPr>
        <p:spPr>
          <a:xfrm>
            <a:off x="2051720" y="4761148"/>
            <a:ext cx="1512168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>
            <p:custDataLst>
              <p:tags r:id="rId7"/>
            </p:custDataLst>
          </p:nvPr>
        </p:nvSpPr>
        <p:spPr>
          <a:xfrm>
            <a:off x="2059652" y="3645024"/>
            <a:ext cx="1512168" cy="79208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>
            <p:custDataLst>
              <p:tags r:id="rId8"/>
            </p:custDataLst>
          </p:nvPr>
        </p:nvSpPr>
        <p:spPr>
          <a:xfrm>
            <a:off x="2420144" y="2501280"/>
            <a:ext cx="1512168" cy="79208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en arc 14"/>
          <p:cNvCxnSpPr>
            <a:stCxn id="8" idx="2"/>
            <a:endCxn id="10" idx="2"/>
          </p:cNvCxnSpPr>
          <p:nvPr>
            <p:custDataLst>
              <p:tags r:id="rId9"/>
            </p:custDataLst>
          </p:nvPr>
        </p:nvCxnSpPr>
        <p:spPr>
          <a:xfrm rot="10800000" flipV="1">
            <a:off x="2051720" y="1952836"/>
            <a:ext cx="216024" cy="3204356"/>
          </a:xfrm>
          <a:prstGeom prst="curvedConnector3">
            <a:avLst>
              <a:gd name="adj1" fmla="val 20582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>
            <a:stCxn id="12" idx="6"/>
            <a:endCxn id="11" idx="6"/>
          </p:cNvCxnSpPr>
          <p:nvPr>
            <p:custDataLst>
              <p:tags r:id="rId10"/>
            </p:custDataLst>
          </p:nvPr>
        </p:nvCxnSpPr>
        <p:spPr>
          <a:xfrm flipH="1">
            <a:off x="3571820" y="2897324"/>
            <a:ext cx="360492" cy="1143744"/>
          </a:xfrm>
          <a:prstGeom prst="curvedConnector3">
            <a:avLst>
              <a:gd name="adj1" fmla="val -63413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3"/>
          <a:srcRect r="42716"/>
          <a:stretch/>
        </p:blipFill>
        <p:spPr>
          <a:xfrm>
            <a:off x="7176997" y="0"/>
            <a:ext cx="991826" cy="908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734" y="-3729"/>
            <a:ext cx="1015266" cy="9121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FONDERIE  2015 – Savoirs associés professionnels</a:t>
            </a:r>
            <a:endParaRPr lang="fr-FR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2683654"/>
              </p:ext>
            </p:extLst>
          </p:nvPr>
        </p:nvGraphicFramePr>
        <p:xfrm>
          <a:off x="1187624" y="1628800"/>
          <a:ext cx="7272808" cy="4025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437"/>
                <a:gridCol w="5839371"/>
              </a:tblGrid>
              <a:tr h="2507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S1 INGENIERIE SYSTEME ET ANALYSE FONCTIONNELLE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S1.1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Ingénierie système, analyse fonc­tionnelle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S1.2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Organisation de l’entreprise indus­trielle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S1.3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Compétitivité des produits indus­triels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S1.4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Développement durable, éco conception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S2 CHAINE NUMERIQUE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S2.1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Concept de « chaîne numérique »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S2.2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Outils de simulation pour la conception </a:t>
                      </a:r>
                      <a:r>
                        <a:rPr lang="fr-FR" sz="1400" b="1" kern="0" dirty="0">
                          <a:effectLst/>
                        </a:rPr>
                        <a:t>de </a:t>
                      </a:r>
                      <a:r>
                        <a:rPr lang="fr-FR" sz="1400" b="1" kern="0" dirty="0" smtClean="0">
                          <a:effectLst/>
                        </a:rPr>
                        <a:t>produits de fonderie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S2.3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Outils de conception et repré­sentation numériques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63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S2.4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Représentations graphiques déri­vées des maquettes numériques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 smtClean="0">
                          <a:solidFill>
                            <a:schemeClr val="bg1"/>
                          </a:solidFill>
                          <a:effectLst/>
                          <a:sym typeface="Wingdings" pitchFamily="2" charset="2"/>
                        </a:rPr>
                        <a:t></a:t>
                      </a:r>
                      <a:r>
                        <a:rPr lang="fr-FR" sz="1400" kern="0" dirty="0" smtClean="0">
                          <a:solidFill>
                            <a:schemeClr val="bg1"/>
                          </a:solidFill>
                          <a:effectLst/>
                        </a:rPr>
                        <a:t>S2.5</a:t>
                      </a:r>
                      <a:endParaRPr lang="fr-FR" sz="1400" kern="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0" dirty="0">
                          <a:solidFill>
                            <a:schemeClr val="tx1"/>
                          </a:solidFill>
                          <a:effectLst/>
                        </a:rPr>
                        <a:t>Règles </a:t>
                      </a:r>
                      <a:r>
                        <a:rPr lang="fr-FR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et incidences du tracé </a:t>
                      </a:r>
                      <a:r>
                        <a:rPr lang="fr-FR" sz="1400" b="1" kern="0" dirty="0">
                          <a:solidFill>
                            <a:schemeClr val="tx1"/>
                          </a:solidFill>
                          <a:effectLst/>
                        </a:rPr>
                        <a:t>des pièces de fonderie</a:t>
                      </a:r>
                      <a:endParaRPr lang="fr-FR" sz="1400" b="1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S3 ETUDE DES COMPORTEMENTS MECANIQUES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S3.1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Modélisation des </a:t>
                      </a:r>
                      <a:r>
                        <a:rPr lang="fr-FR" sz="1400" kern="0" dirty="0" smtClean="0">
                          <a:effectLst/>
                        </a:rPr>
                        <a:t>mécanismes, grandeurs, unités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S3.2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Comportement mécanique des pièces et systèmes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S3.3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Résistance des matériaux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 smtClean="0">
                          <a:effectLst/>
                          <a:sym typeface="Wingdings" pitchFamily="2" charset="2"/>
                        </a:rPr>
                        <a:t></a:t>
                      </a:r>
                      <a:r>
                        <a:rPr lang="fr-FR" sz="1400" kern="0" dirty="0" smtClean="0">
                          <a:effectLst/>
                        </a:rPr>
                        <a:t>S3.4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0" dirty="0">
                          <a:effectLst/>
                        </a:rPr>
                        <a:t>Mécanique des fluides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899592" y="548680"/>
            <a:ext cx="722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Des savoirs partagés avec les autres BTS , amendés, complétés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our LE BTS FONDERIE :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734" y="-3729"/>
            <a:ext cx="1015266" cy="9121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2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5620623"/>
              </p:ext>
            </p:extLst>
          </p:nvPr>
        </p:nvGraphicFramePr>
        <p:xfrm>
          <a:off x="582277" y="1700808"/>
          <a:ext cx="7272808" cy="4025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437"/>
                <a:gridCol w="5839371"/>
              </a:tblGrid>
              <a:tr h="2507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S1 INGENIERIE SYSTEME ET ANALYSE FONCTIONNELLE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S1.1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Ingénierie système, analyse fonc­tionnelle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S1.2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Organisation de l’entreprise indus­trielle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S1.3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Compétitivité des produits indus­triels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S1.4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Développement durable, éco conception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S2 CHAINE NUMERIQUE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S2.1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Concept de « chaîne numérique »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S2.2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Outils de simulation pour la conception </a:t>
                      </a:r>
                      <a:r>
                        <a:rPr lang="fr-FR" sz="1400" b="1" kern="0" dirty="0">
                          <a:effectLst/>
                        </a:rPr>
                        <a:t>de </a:t>
                      </a:r>
                      <a:r>
                        <a:rPr lang="fr-FR" sz="1400" b="1" kern="0" dirty="0" smtClean="0">
                          <a:effectLst/>
                        </a:rPr>
                        <a:t>produits de fonderie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S2.3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Outils de conception et repré­sentation numériques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63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S2.4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Représentations graphiques déri­vées des maquettes numériques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 smtClean="0">
                          <a:solidFill>
                            <a:schemeClr val="bg1"/>
                          </a:solidFill>
                          <a:effectLst/>
                          <a:sym typeface="Wingdings" pitchFamily="2" charset="2"/>
                        </a:rPr>
                        <a:t></a:t>
                      </a:r>
                      <a:r>
                        <a:rPr lang="fr-FR" sz="1400" kern="0" dirty="0" smtClean="0">
                          <a:solidFill>
                            <a:schemeClr val="bg1"/>
                          </a:solidFill>
                          <a:effectLst/>
                        </a:rPr>
                        <a:t>S2.5</a:t>
                      </a:r>
                      <a:endParaRPr lang="fr-FR" sz="1400" kern="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0" dirty="0">
                          <a:solidFill>
                            <a:schemeClr val="tx1"/>
                          </a:solidFill>
                          <a:effectLst/>
                        </a:rPr>
                        <a:t>Règles </a:t>
                      </a:r>
                      <a:r>
                        <a:rPr lang="fr-FR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et incidences du tracé </a:t>
                      </a:r>
                      <a:r>
                        <a:rPr lang="fr-FR" sz="1400" b="1" kern="0" dirty="0">
                          <a:solidFill>
                            <a:schemeClr val="tx1"/>
                          </a:solidFill>
                          <a:effectLst/>
                        </a:rPr>
                        <a:t>des pièces de fonderie</a:t>
                      </a:r>
                      <a:endParaRPr lang="fr-FR" sz="1400" b="1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S3 ETUDE DES COMPORTEMENTS MECANIQUES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S3.1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Modélisation des </a:t>
                      </a:r>
                      <a:r>
                        <a:rPr lang="fr-FR" sz="1400" kern="0" dirty="0" smtClean="0">
                          <a:effectLst/>
                        </a:rPr>
                        <a:t>mécanismes, grandeurs, unités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S3.2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Comportement mécanique des pièces et systèmes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S3.3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Résistance des matériaux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 smtClean="0">
                          <a:effectLst/>
                          <a:sym typeface="Wingdings" pitchFamily="2" charset="2"/>
                        </a:rPr>
                        <a:t></a:t>
                      </a:r>
                      <a:r>
                        <a:rPr lang="fr-FR" sz="1400" kern="0" dirty="0" smtClean="0">
                          <a:effectLst/>
                        </a:rPr>
                        <a:t>S3.4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0" dirty="0">
                          <a:effectLst/>
                        </a:rPr>
                        <a:t>Mécanique des fluides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FORGE  2015 – Savoirs associés professionnels</a:t>
            </a:r>
            <a:endParaRPr lang="fr-FR" i="1" dirty="0" smtClean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899592" y="260648"/>
            <a:ext cx="530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Des savoirs partagés avec les autres BTS , amendés, complétés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17513"/>
              </p:ext>
            </p:extLst>
          </p:nvPr>
        </p:nvGraphicFramePr>
        <p:xfrm>
          <a:off x="1043608" y="4713367"/>
          <a:ext cx="7128792" cy="1523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052"/>
                <a:gridCol w="5723740"/>
              </a:tblGrid>
              <a:tr h="1906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S2 CHAINE NUMERIQUE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S2.1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  <a:latin typeface="+mn-lt"/>
                        </a:rPr>
                        <a:t>Concept de « chaîne numérique »</a:t>
                      </a:r>
                      <a:endParaRPr lang="fr-FR" sz="1400" kern="800" dirty="0">
                        <a:effectLst/>
                        <a:latin typeface="+mn-lt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S2.2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b="0" kern="800" dirty="0" smtClean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Simulation </a:t>
                      </a:r>
                      <a:r>
                        <a:rPr lang="fr-FR" sz="1400" b="0" kern="800" dirty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numérique </a:t>
                      </a:r>
                      <a:r>
                        <a:rPr lang="fr-FR" sz="1400" b="1" kern="800" dirty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du forgeage</a:t>
                      </a:r>
                      <a:endParaRPr lang="fr-FR" sz="1400" kern="800" dirty="0">
                        <a:effectLst/>
                        <a:latin typeface="+mn-lt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3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 smtClean="0">
                          <a:effectLst/>
                        </a:rPr>
                        <a:t>S2.3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b="0" kern="800" dirty="0" smtClean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Outils </a:t>
                      </a:r>
                      <a:r>
                        <a:rPr lang="fr-FR" sz="1400" b="0" kern="800" dirty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de conception et de représentation numérique</a:t>
                      </a:r>
                    </a:p>
                  </a:txBody>
                  <a:tcPr marL="68580" marR="6858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3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  <a:latin typeface="+mj-lt"/>
                          <a:ea typeface="Arial Unicode MS"/>
                          <a:cs typeface="Tahoma"/>
                        </a:rPr>
                        <a:t>S2.4</a:t>
                      </a:r>
                      <a:endParaRPr lang="fr-FR" sz="1400" kern="800" dirty="0">
                        <a:effectLst/>
                        <a:latin typeface="+mj-lt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0" dirty="0" smtClean="0">
                          <a:effectLst/>
                        </a:rPr>
                        <a:t>Représentations graphiques déri­vées des maquettes numériques</a:t>
                      </a:r>
                      <a:endParaRPr lang="fr-FR" sz="1400" kern="800" dirty="0" smtClean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 smtClean="0">
                          <a:effectLst/>
                        </a:rPr>
                        <a:t>S2.5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kern="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Règles et incidences du </a:t>
                      </a:r>
                      <a:r>
                        <a:rPr lang="fr-FR" sz="1400" b="1" kern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tracé des pièces de forge</a:t>
                      </a:r>
                      <a:endParaRPr lang="fr-FR" sz="1400" kern="800" dirty="0">
                        <a:effectLst/>
                        <a:latin typeface="+mn-lt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9" name="ZoneTexte 18"/>
          <p:cNvSpPr txBox="1"/>
          <p:nvPr>
            <p:custDataLst>
              <p:tags r:id="rId4"/>
            </p:custDataLst>
          </p:nvPr>
        </p:nvSpPr>
        <p:spPr>
          <a:xfrm>
            <a:off x="6804248" y="4941168"/>
            <a:ext cx="20317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Adaptation sur S2 en forge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124346"/>
              </p:ext>
            </p:extLst>
          </p:nvPr>
        </p:nvGraphicFramePr>
        <p:xfrm>
          <a:off x="1043608" y="1215611"/>
          <a:ext cx="7119434" cy="3149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207"/>
                <a:gridCol w="5716227"/>
              </a:tblGrid>
              <a:tr h="31300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  <a:latin typeface="Times New Roman"/>
                          <a:ea typeface="Arial Unicode MS"/>
                          <a:cs typeface="Tahoma"/>
                        </a:rPr>
                        <a:t>S3 MÉCANIQUE APPLIQUÉE À LA MATIÈRE, À LA PIÈCE FORGÉE, À L’OUTILLAGE ET A LA MACHINE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 smtClean="0">
                          <a:effectLst/>
                        </a:rPr>
                        <a:t>S3.1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800" dirty="0" smtClean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Grandeurs</a:t>
                      </a:r>
                      <a:r>
                        <a:rPr lang="fr-FR" sz="1400" b="1" kern="800" dirty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, unités, erreurs de mesure ou de calcul</a:t>
                      </a:r>
                      <a:endParaRPr lang="fr-FR" sz="1400" kern="800" dirty="0">
                        <a:effectLst/>
                        <a:latin typeface="+mn-lt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  <a:latin typeface="Times New Roman"/>
                          <a:ea typeface="Arial Unicode MS"/>
                          <a:cs typeface="Tahoma"/>
                        </a:rPr>
                        <a:t>S3.2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800" dirty="0" smtClean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Sollicitations </a:t>
                      </a:r>
                      <a:r>
                        <a:rPr lang="fr-FR" sz="1400" b="1" kern="800" dirty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et comportement mécaniques de la matière</a:t>
                      </a:r>
                      <a:endParaRPr lang="fr-FR" sz="1400" kern="800" dirty="0">
                        <a:effectLst/>
                        <a:latin typeface="+mn-lt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79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S3-2-1 Sollicitations simples</a:t>
                      </a: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79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S3-2-2 Déformation et vitesse de déformation</a:t>
                      </a: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79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S3-2-3 Comportement de la matière (Rhéologie)</a:t>
                      </a: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3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 smtClean="0">
                          <a:effectLst/>
                        </a:rPr>
                        <a:t>S3.3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800" dirty="0" smtClean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Actions </a:t>
                      </a:r>
                      <a:r>
                        <a:rPr lang="fr-FR" sz="1400" b="1" kern="800" dirty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de contact</a:t>
                      </a:r>
                      <a:endParaRPr lang="fr-FR" sz="1400" kern="800" dirty="0">
                        <a:effectLst/>
                        <a:latin typeface="+mn-lt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kern="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S3-4-1	Pressions de contact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S3-4-2	Modélisation du frottement au cours de la </a:t>
                      </a:r>
                      <a:r>
                        <a:rPr lang="fr-FR" sz="1400" kern="800" dirty="0" smtClean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déformation plastique (Tribologie) </a:t>
                      </a:r>
                      <a:endParaRPr lang="fr-FR" sz="1400" kern="800" dirty="0">
                        <a:effectLst/>
                        <a:latin typeface="+mn-lt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 smtClean="0">
                          <a:effectLst/>
                        </a:rPr>
                        <a:t>S3.4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800" dirty="0" smtClean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Cinématique</a:t>
                      </a:r>
                      <a:endParaRPr lang="fr-FR" sz="1400" kern="800" dirty="0">
                        <a:effectLst/>
                        <a:latin typeface="+mn-lt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 smtClean="0">
                          <a:effectLst/>
                        </a:rPr>
                        <a:t>S3.5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800" dirty="0" smtClean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Dynamique </a:t>
                      </a:r>
                      <a:r>
                        <a:rPr lang="fr-FR" sz="1400" b="1" kern="800" dirty="0">
                          <a:effectLst/>
                          <a:latin typeface="+mn-lt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des solides</a:t>
                      </a:r>
                      <a:endParaRPr lang="fr-FR" sz="1400" kern="800" dirty="0">
                        <a:effectLst/>
                        <a:latin typeface="+mn-lt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>
            <p:custDataLst>
              <p:tags r:id="rId5"/>
            </p:custDataLst>
          </p:nvPr>
        </p:nvSpPr>
        <p:spPr>
          <a:xfrm>
            <a:off x="6980301" y="2564904"/>
            <a:ext cx="20317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Adaptation sur S3 en forge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4088" y="164648"/>
            <a:ext cx="112176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FONDERIE 2015 – Savoirs associés professionnels</a:t>
            </a:r>
            <a:endParaRPr lang="fr-FR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0067210"/>
              </p:ext>
            </p:extLst>
          </p:nvPr>
        </p:nvGraphicFramePr>
        <p:xfrm>
          <a:off x="1403648" y="1196752"/>
          <a:ext cx="6984776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6668"/>
                <a:gridCol w="5608108"/>
              </a:tblGrid>
              <a:tr h="2094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S4 MATERIAUX ET TRAITEMENTS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S4.1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Caractéristiques des matériaux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S4.2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Elaboration  des matériaux de fonderie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S4.3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Structure des métaux et alliages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S4.4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Essais et traitement des matériaux et outillages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S5 ETUDE DES OUTILLAGES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S5.1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Conception des outillages 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S6 SPECIFICATIONS ET PROCESSUS DE CONTROLE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S6.1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Spécification des produits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S6.2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Instruments, outillages et proto­coles de contrôle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S6.3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Typologie des contrôles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S7 TECHNOLOGIE DES PROCEDES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S7.1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Prototypage rapide (outillages et pièces)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S7.2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Procédés de fonderie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S7.3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Machines et environnement </a:t>
                      </a:r>
                      <a:r>
                        <a:rPr lang="fr-FR" sz="1400" kern="0" dirty="0" smtClean="0">
                          <a:effectLst/>
                        </a:rPr>
                        <a:t>de </a:t>
                      </a:r>
                      <a:r>
                        <a:rPr lang="fr-FR" sz="1400" kern="0" dirty="0">
                          <a:effectLst/>
                        </a:rPr>
                        <a:t>production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S8 CONCEPTION DE PROCESSUS DE FONDERIE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S8.1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smtClean="0">
                          <a:effectLst/>
                        </a:rPr>
                        <a:t>Choix et stratégies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S8.2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Paramètres de production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S8.3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Simulation de fonderie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S8.4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Qualification des processus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S8.5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Méthodes d’expérimentation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S8.6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Estimation des coûts des proces­sus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899592" y="24193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Des savoirs caractéristiques et qui se spécialisent dans le champ professionnel de la FONDERIE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734" y="-3729"/>
            <a:ext cx="1015266" cy="9121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FORGE 2015 – Savoirs associés professionnels</a:t>
            </a:r>
            <a:endParaRPr lang="fr-FR" i="1" dirty="0" smtClean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899592" y="241931"/>
            <a:ext cx="617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Des savoirs caractéristiques et qui se spécialisent dans le champ professionnel de la FORGE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85890"/>
              </p:ext>
            </p:extLst>
          </p:nvPr>
        </p:nvGraphicFramePr>
        <p:xfrm>
          <a:off x="654197" y="888262"/>
          <a:ext cx="6408712" cy="1315085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541825"/>
                <a:gridCol w="5866887"/>
              </a:tblGrid>
              <a:tr h="24828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kern="800" cap="all" dirty="0">
                          <a:effectLst/>
                        </a:rPr>
                        <a:t>s5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kern="800" cap="all" dirty="0">
                          <a:effectLst/>
                        </a:rPr>
                        <a:t>CHOIX DES MACHINES, ET ETUDE DES OUTILLAGES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S5.1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Energétique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S5.2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Mécanique des chocs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S5.3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Calcul d’engin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S5.4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Conception des outillages 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S5.5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Hyperstaticité et mobilité des mécanismes appliqués aux outillages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44943"/>
              </p:ext>
            </p:extLst>
          </p:nvPr>
        </p:nvGraphicFramePr>
        <p:xfrm>
          <a:off x="654197" y="2238057"/>
          <a:ext cx="6424316" cy="88836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49030"/>
                <a:gridCol w="5875286"/>
              </a:tblGrid>
              <a:tr h="24828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kern="800" cap="all" dirty="0">
                          <a:effectLst/>
                        </a:rPr>
                        <a:t>S6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kern="800" cap="all" dirty="0">
                          <a:effectLst/>
                        </a:rPr>
                        <a:t>SPÉCIFICATION ET PROCESSUS DE CONTRÔLE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S6.1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Spécifications des produits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S6.2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Instruments, outillages et protocoles de contrôle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S6.3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Typologie des contrôles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732748"/>
              </p:ext>
            </p:extLst>
          </p:nvPr>
        </p:nvGraphicFramePr>
        <p:xfrm>
          <a:off x="652054" y="3161132"/>
          <a:ext cx="6410856" cy="15284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48221"/>
                <a:gridCol w="5862635"/>
              </a:tblGrid>
              <a:tr h="24828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kern="800" cap="all" dirty="0">
                          <a:effectLst/>
                        </a:rPr>
                        <a:t>S7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kern="800" cap="all" dirty="0">
                          <a:effectLst/>
                        </a:rPr>
                        <a:t>TECHNOLOGIE DES </a:t>
                      </a:r>
                      <a:r>
                        <a:rPr lang="fr-FR" sz="1400" kern="800" cap="all" dirty="0" smtClean="0">
                          <a:effectLst/>
                        </a:rPr>
                        <a:t>PROCÉDÉS  </a:t>
                      </a:r>
                      <a:r>
                        <a:rPr lang="fr-FR" sz="1400" kern="800" cap="all" dirty="0">
                          <a:effectLst/>
                        </a:rPr>
                        <a:t>DE FORGE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S7.1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Forge libre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S7.2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Estampage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6065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S7.3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Laminage d'ébauches 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S7.4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Forgeage sur presses horizontales 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1112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S7.5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Extrusion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143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S7.6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Frappe à froid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44491"/>
              </p:ext>
            </p:extLst>
          </p:nvPr>
        </p:nvGraphicFramePr>
        <p:xfrm>
          <a:off x="4139952" y="3553142"/>
          <a:ext cx="4791646" cy="2357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44237"/>
                <a:gridCol w="4147409"/>
              </a:tblGrid>
              <a:tr h="4977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kern="800" cap="all" dirty="0">
                          <a:effectLst/>
                        </a:rPr>
                        <a:t>s8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kern="800" cap="all" dirty="0">
                          <a:effectLst/>
                        </a:rPr>
                        <a:t>CONCEPTION DES PROCESSUS DE FORGE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184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S8.1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Déformation plastique dans l'étude des processus 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184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S8.2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Chauffage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S8.3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Débit des lopins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6827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S8.4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Adaptation des pièces aux procédés 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S8.5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Opérations de forge libre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S8.6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Opérations d'estampage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6065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S8.7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Ebauches laminées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S8.8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Opérations sur presses horizontales 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944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S8.9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Opération d'extrusion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S8.10</a:t>
                      </a:r>
                      <a:endParaRPr lang="fr-FR" sz="1400" kern="8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Parachèvement</a:t>
                      </a:r>
                      <a:endParaRPr lang="fr-FR" sz="1400" kern="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84213" y="2798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r="42716"/>
          <a:stretch/>
        </p:blipFill>
        <p:spPr>
          <a:xfrm>
            <a:off x="8151905" y="0"/>
            <a:ext cx="991826" cy="908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13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FORGE &amp; FONDERIE  – </a:t>
            </a:r>
            <a:r>
              <a:rPr lang="fr-FR" sz="1600" b="1" i="1" dirty="0" smtClean="0">
                <a:solidFill>
                  <a:srgbClr val="FFFFFF"/>
                </a:solidFill>
              </a:rPr>
              <a:t>Savoirs associés professionnels</a:t>
            </a:r>
            <a:endParaRPr lang="fr-FR" sz="1600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1971547"/>
              </p:ext>
            </p:extLst>
          </p:nvPr>
        </p:nvGraphicFramePr>
        <p:xfrm>
          <a:off x="1619672" y="2132855"/>
          <a:ext cx="6984776" cy="2360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6667"/>
                <a:gridCol w="5608109"/>
              </a:tblGrid>
              <a:tr h="2640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S9 GESTION DE PRODUCTION ET QUALITE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S9.1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Planification – Ordonnancement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S9.2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Suivi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06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S9.3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Organisation de la production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69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S9.4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Qualité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160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S10 SECURITE ERGONOMIE ET ENVIRONNEMENT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S10.1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Sécurité au travail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S10.2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Ergonomie des postes de travail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S10.3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0" dirty="0">
                          <a:effectLst/>
                        </a:rPr>
                        <a:t>Environnement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899592" y="548680"/>
            <a:ext cx="5306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Des savoirs communs aux BTS et qui se spécialisent dans le contexte des entreprise et industries de la fonderie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r="42716"/>
          <a:stretch/>
        </p:blipFill>
        <p:spPr>
          <a:xfrm>
            <a:off x="7128775" y="44624"/>
            <a:ext cx="991826" cy="908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9811" y="26296"/>
            <a:ext cx="1015266" cy="9121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/>
              <a:t>      </a:t>
            </a:r>
            <a:r>
              <a:rPr lang="fr-FR" sz="1600" b="1" i="1" dirty="0" smtClean="0">
                <a:solidFill>
                  <a:srgbClr val="FFFFFF"/>
                </a:solidFill>
              </a:rPr>
              <a:t>BTS FONDERIE 2015 – Relations  Compétences / Épreuves</a:t>
            </a:r>
            <a:endParaRPr lang="fr-FR" sz="1600" i="1" dirty="0" smtClean="0">
              <a:solidFill>
                <a:srgbClr val="FFFFFF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1" y="1331787"/>
            <a:ext cx="8593158" cy="432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856180" y="131458"/>
            <a:ext cx="717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Une répartition des épreuves qui prend en compte l’organisation des épreuves en BTS CPI et CRPR (U4 et U61) et qui certifie des compétences « métier », U5, U62, U63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734" y="-3729"/>
            <a:ext cx="1015266" cy="9121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/>
              <a:t>      </a:t>
            </a:r>
            <a:r>
              <a:rPr lang="fr-FR" sz="1600" b="1" i="1" dirty="0" smtClean="0">
                <a:solidFill>
                  <a:srgbClr val="FFFFFF"/>
                </a:solidFill>
              </a:rPr>
              <a:t>BTS FORGE 2015 – Relations  Compétences / Épreuves</a:t>
            </a:r>
            <a:endParaRPr lang="fr-FR" sz="1600" i="1" dirty="0" smtClean="0">
              <a:solidFill>
                <a:srgbClr val="FFFFFF"/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536105" y="188640"/>
            <a:ext cx="6882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Une répartition des épreuves qui prend en compte l’organisation des épreuves en BTS CPI et CRPR (U4 et U61) et qui certifie des compétences « métier », U5, U62, U63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34979"/>
              </p:ext>
            </p:extLst>
          </p:nvPr>
        </p:nvGraphicFramePr>
        <p:xfrm>
          <a:off x="539552" y="1628800"/>
          <a:ext cx="8460428" cy="4536504"/>
        </p:xfrm>
        <a:graphic>
          <a:graphicData uri="http://schemas.openxmlformats.org/drawingml/2006/table">
            <a:tbl>
              <a:tblPr/>
              <a:tblGrid>
                <a:gridCol w="1362675"/>
                <a:gridCol w="462124"/>
                <a:gridCol w="453238"/>
                <a:gridCol w="450275"/>
                <a:gridCol w="453238"/>
                <a:gridCol w="319932"/>
                <a:gridCol w="319932"/>
                <a:gridCol w="319932"/>
                <a:gridCol w="319932"/>
                <a:gridCol w="319932"/>
                <a:gridCol w="319932"/>
                <a:gridCol w="319932"/>
                <a:gridCol w="319932"/>
                <a:gridCol w="319932"/>
                <a:gridCol w="319932"/>
                <a:gridCol w="319932"/>
                <a:gridCol w="319932"/>
                <a:gridCol w="319932"/>
                <a:gridCol w="239949"/>
                <a:gridCol w="239949"/>
                <a:gridCol w="319932"/>
                <a:gridCol w="319932"/>
              </a:tblGrid>
              <a:tr h="189140"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transversales</a:t>
                      </a:r>
                      <a:endParaRPr lang="fr-FR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Compétences spécifiques</a:t>
                      </a:r>
                      <a:endParaRPr lang="fr-FR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9321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C9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C13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C14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C15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C17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C19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908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S'intégrer dans un environnement professionnel, assurer une veille technologique et capitaliser l’expérience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Rechercher une information dans une documentation technique, en local ou à distance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Formuler et transmettre des informations, Communiquer sous forme écrite et sous forme orale y compris en anglais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S’impliquer dans un groupe projet et argumenter des choi2 techniques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Élaborer et/ou participer à l’élaboration d’un cahier des charges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Interpréter un cahier des charges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Participer à un processus collaboratif de conception et de réalisation de composants forgés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Recenser et spécifier les technologies et les moyens de réalisation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Concevoir et définir, à l'aide d'un logiciel de CAO,  le composant forgé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Définir des processus de réalisation à l’aide d’un logiciel de CAO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Définir et mettre en œuvre des simulations permettant de valider un processus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Définir tout ou partie de l'outillage à l'aide d'un logiciel de CAO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Définir et mettre en œuvre des essais réels permettant de valider un processus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Définir, organiser et planifier une réalisation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Définir un plan de surveillance de la réalisation d’un produit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Proposer des améliorations (techniques, économiques, environnementales) du processus de réalisation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Qualifier les moyens de réalisation lors d'une production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Industrialiser et suivre une production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Animer une équipe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Appliquer un plan qualité, sécurité et de respect de l’environnement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Etude des processus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Ep. écrite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U4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U4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Projet industriel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 parties)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Pratique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U5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U5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U5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U5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U5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U5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U5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Projet collaboratif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U61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U61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Etude d'outillage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U62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U62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U62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U62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Gestion de suivi de réalisation en entreprise</a:t>
                      </a:r>
                    </a:p>
                  </a:txBody>
                  <a:tcPr marL="8614" marR="8614" marT="86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U63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U63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U63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U63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U63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4" marR="8614" marT="86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r="42716"/>
          <a:stretch/>
        </p:blipFill>
        <p:spPr>
          <a:xfrm>
            <a:off x="8138257" y="0"/>
            <a:ext cx="991826" cy="908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62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6166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b="1" i="1" dirty="0" smtClean="0"/>
              <a:t>      </a:t>
            </a:r>
            <a:r>
              <a:rPr lang="fr-FR" b="1" i="1" dirty="0" smtClean="0">
                <a:solidFill>
                  <a:srgbClr val="FFFFFF"/>
                </a:solidFill>
              </a:rPr>
              <a:t>BTS FORGE FONDERIE  – Organisation des épreuves</a:t>
            </a:r>
            <a:endParaRPr lang="fr-FR" b="1" i="1" dirty="0">
              <a:solidFill>
                <a:srgbClr val="FFFFFF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899592" y="548680"/>
            <a:ext cx="530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Une certification des compétences au travers d’épreuves qui évoluent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259632" y="1484784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b="1" dirty="0" smtClean="0"/>
              <a:t>U61 : Un </a:t>
            </a:r>
            <a:r>
              <a:rPr lang="fr-FR" b="1" dirty="0"/>
              <a:t>projet collaboratif </a:t>
            </a:r>
            <a:r>
              <a:rPr lang="fr-FR" dirty="0"/>
              <a:t>d’optimisation de </a:t>
            </a:r>
            <a:r>
              <a:rPr lang="fr-FR" dirty="0" smtClean="0"/>
              <a:t>produits et/ou </a:t>
            </a:r>
            <a:r>
              <a:rPr lang="fr-FR" b="1" dirty="0" smtClean="0">
                <a:solidFill>
                  <a:srgbClr val="FF0000"/>
                </a:solidFill>
              </a:rPr>
              <a:t>pièces de forge ou de fonderie</a:t>
            </a:r>
            <a:r>
              <a:rPr lang="fr-FR" dirty="0" smtClean="0"/>
              <a:t>, </a:t>
            </a:r>
            <a:r>
              <a:rPr lang="fr-FR" dirty="0"/>
              <a:t>pour apprendre à collaborer efficacement entre spécialistes de conception et de procédés (forge et/ou fonderie et/ou réalisation).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b="1" dirty="0" smtClean="0"/>
              <a:t>U5 : Un projet d’industrialisation </a:t>
            </a:r>
            <a:r>
              <a:rPr lang="fr-FR" dirty="0" smtClean="0"/>
              <a:t>qui peut prendre appui sur le support et les produits définis lors du projet collaboratif, qui intègre les essais des matériaux, des outillages </a:t>
            </a:r>
            <a:r>
              <a:rPr lang="fr-FR" dirty="0" smtClean="0">
                <a:solidFill>
                  <a:srgbClr val="FF0000"/>
                </a:solidFill>
              </a:rPr>
              <a:t>(et des sables en fonderie).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b="1" dirty="0" smtClean="0"/>
              <a:t>U62 : Une étude de moulage </a:t>
            </a:r>
            <a:r>
              <a:rPr lang="fr-FR" b="1" dirty="0" smtClean="0">
                <a:solidFill>
                  <a:srgbClr val="FF0000"/>
                </a:solidFill>
              </a:rPr>
              <a:t>pour le BTS FONDERIE</a:t>
            </a:r>
            <a:r>
              <a:rPr lang="fr-FR" dirty="0" smtClean="0"/>
              <a:t>, </a:t>
            </a:r>
            <a:r>
              <a:rPr lang="fr-FR" b="1" dirty="0" smtClean="0"/>
              <a:t>une étude d’outillage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pour le BTS FORGE</a:t>
            </a:r>
            <a:r>
              <a:rPr lang="fr-FR" dirty="0" smtClean="0"/>
              <a:t> pour valider les compétences « cœur de métier »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b="1" dirty="0" smtClean="0"/>
              <a:t>U63 : un stage industriel </a:t>
            </a:r>
            <a:r>
              <a:rPr lang="fr-FR" dirty="0" smtClean="0"/>
              <a:t>qui met l’accent sur le suivi de chantiers de moulage, sur les questions de mise en œuvre des règles et condition de travail (qualité, sécurité, hygiène, respect de l’environnement).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r="42716"/>
          <a:stretch/>
        </p:blipFill>
        <p:spPr>
          <a:xfrm>
            <a:off x="7176997" y="0"/>
            <a:ext cx="991826" cy="908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734" y="-3729"/>
            <a:ext cx="1015266" cy="9121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385"/>
            <a:ext cx="1635189" cy="149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3</a:t>
            </a:fld>
            <a:endParaRPr lang="fr-FR"/>
          </a:p>
        </p:txBody>
      </p:sp>
      <p:pic>
        <p:nvPicPr>
          <p:cNvPr id="1028" name="Picture 4" descr="http://www.ctif.com/fichiers/2013/10/ctif_hp_simuler-630x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435"/>
            <a:ext cx="3358760" cy="16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fonderie et simulation du moulag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905935" cy="18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fonderie et simulation du moulag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3689"/>
            <a:ext cx="3584568" cy="19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3"/>
            <a:ext cx="2380758" cy="353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4933"/>
            <a:ext cx="1352320" cy="198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photo-0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4933"/>
            <a:ext cx="1332909" cy="16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732240" y="1716975"/>
            <a:ext cx="24801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 PARTICIPER 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REPONSE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 CLIENT</a:t>
            </a:r>
          </a:p>
          <a:p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 CONCEVOIR 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MOYENS 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PRODUCTION</a:t>
            </a:r>
          </a:p>
          <a:p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A3 INDUSTRIALISER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PRODUCTION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380312" y="94544"/>
            <a:ext cx="676359" cy="789085"/>
          </a:xfrm>
          <a:prstGeom prst="rect">
            <a:avLst/>
          </a:prstGeom>
        </p:spPr>
      </p:pic>
      <p:pic>
        <p:nvPicPr>
          <p:cNvPr id="12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6671" y="125986"/>
            <a:ext cx="101526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>
            <p:custDataLst>
              <p:tags r:id="rId1"/>
            </p:custDataLst>
          </p:nvPr>
        </p:nvSpPr>
        <p:spPr>
          <a:xfrm>
            <a:off x="3985957" y="1634024"/>
            <a:ext cx="4202119" cy="47021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/>
              <a:t>  </a:t>
            </a:r>
            <a:r>
              <a:rPr lang="fr-FR" sz="1600" b="1" i="1" dirty="0" smtClean="0">
                <a:solidFill>
                  <a:srgbClr val="FFFFFF"/>
                </a:solidFill>
              </a:rPr>
              <a:t>BTS FORGE &amp; FONDERIE 2015 – Epreuve U61 – Projet collaboratif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878257" y="648479"/>
            <a:ext cx="190514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/>
              <a:t>OBJECTIF</a:t>
            </a:r>
            <a:endParaRPr lang="fr-FR" sz="1400" b="1" dirty="0"/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878257" y="1634024"/>
            <a:ext cx="190514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/>
              <a:t>ORGANISATION</a:t>
            </a:r>
            <a:endParaRPr lang="fr-FR" sz="1400" b="1" dirty="0"/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2918513" y="499869"/>
            <a:ext cx="5742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Collaborer avec un spécialiste de la conception, de la réalisation unitaire ou de série pour optimiser </a:t>
            </a:r>
            <a:r>
              <a:rPr lang="fr-FR" sz="1400" b="1" dirty="0" smtClean="0"/>
              <a:t>la conception d’une pièce de fonderie ou de forge</a:t>
            </a:r>
            <a:endParaRPr lang="fr-FR" sz="1400" b="1" dirty="0"/>
          </a:p>
        </p:txBody>
      </p:sp>
      <p:sp>
        <p:nvSpPr>
          <p:cNvPr id="8" name="Ellipse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335142" y="2580038"/>
            <a:ext cx="1537398" cy="1511999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Pièce à optimiser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3985957" y="2099780"/>
            <a:ext cx="420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Mécanisme, pièce</a:t>
            </a:r>
            <a:endParaRPr lang="fr-FR" sz="1400" dirty="0"/>
          </a:p>
        </p:txBody>
      </p:sp>
      <p:sp>
        <p:nvSpPr>
          <p:cNvPr id="11" name="ZoneTexte 10"/>
          <p:cNvSpPr txBox="1"/>
          <p:nvPr>
            <p:custDataLst>
              <p:tags r:id="rId8"/>
            </p:custDataLst>
          </p:nvPr>
        </p:nvSpPr>
        <p:spPr>
          <a:xfrm>
            <a:off x="3985957" y="1731164"/>
            <a:ext cx="420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Projet industriel réel ou adapté</a:t>
            </a:r>
            <a:endParaRPr lang="fr-FR" sz="1600" b="1" dirty="0"/>
          </a:p>
        </p:txBody>
      </p:sp>
      <p:sp>
        <p:nvSpPr>
          <p:cNvPr id="12" name="Ellipse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3310380" y="3498722"/>
            <a:ext cx="3059999" cy="1696625"/>
          </a:xfrm>
          <a:prstGeom prst="ellipse">
            <a:avLst/>
          </a:prstGeom>
          <a:solidFill>
            <a:schemeClr val="accent5">
              <a:alpha val="47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Groupe BTS CPI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e</a:t>
            </a:r>
            <a:r>
              <a:rPr lang="fr-FR" sz="1400" b="1" dirty="0" smtClean="0">
                <a:solidFill>
                  <a:schemeClr val="tx1"/>
                </a:solidFill>
              </a:rPr>
              <a:t>t/ou BTS CRPR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5779822" y="3498722"/>
            <a:ext cx="3059999" cy="1696625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Groupe BTS FONDERIE et/ou FORGE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(ou industriel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o</a:t>
            </a:r>
            <a:r>
              <a:rPr lang="fr-FR" sz="1400" dirty="0" smtClean="0">
                <a:solidFill>
                  <a:schemeClr val="bg1"/>
                </a:solidFill>
              </a:rPr>
              <a:t>u enseignant)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5" name="Ellipse 14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5335141" y="4439347"/>
            <a:ext cx="1610608" cy="1583999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Pièce optimisée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>
            <p:custDataLst>
              <p:tags r:id="rId12"/>
            </p:custDataLst>
          </p:nvPr>
        </p:nvSpPr>
        <p:spPr>
          <a:xfrm>
            <a:off x="878257" y="2210706"/>
            <a:ext cx="1905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Coef</a:t>
            </a:r>
            <a:r>
              <a:rPr lang="fr-FR" sz="1400" dirty="0" smtClean="0"/>
              <a:t>: 3</a:t>
            </a:r>
          </a:p>
          <a:p>
            <a:r>
              <a:rPr lang="fr-FR" sz="1400" b="1" dirty="0" smtClean="0"/>
              <a:t>Durée</a:t>
            </a:r>
            <a:r>
              <a:rPr lang="fr-FR" sz="1400" dirty="0" smtClean="0"/>
              <a:t>: 20 heures</a:t>
            </a:r>
            <a:endParaRPr lang="fr-FR" sz="1400" dirty="0"/>
          </a:p>
          <a:p>
            <a:r>
              <a:rPr lang="fr-FR" sz="1400" b="1" dirty="0" smtClean="0"/>
              <a:t>Evaluation</a:t>
            </a:r>
            <a:r>
              <a:rPr lang="fr-FR" sz="14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CCF (20min)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Epreuve orale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Présentation collective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Soutenance individuelle</a:t>
            </a:r>
            <a:endParaRPr lang="fr-FR" sz="1400" dirty="0"/>
          </a:p>
        </p:txBody>
      </p:sp>
      <p:sp>
        <p:nvSpPr>
          <p:cNvPr id="19" name="Flèche vers le bas 18"/>
          <p:cNvSpPr/>
          <p:nvPr>
            <p:custDataLst>
              <p:tags r:id="rId13"/>
            </p:custDataLst>
          </p:nvPr>
        </p:nvSpPr>
        <p:spPr>
          <a:xfrm>
            <a:off x="5779822" y="3931402"/>
            <a:ext cx="590557" cy="8275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9521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9244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2000" b="1" i="1" dirty="0" smtClean="0"/>
              <a:t>      </a:t>
            </a:r>
            <a:r>
              <a:rPr lang="fr-FR" sz="2000" b="1" i="1" dirty="0" smtClean="0">
                <a:solidFill>
                  <a:srgbClr val="FFFFFF"/>
                </a:solidFill>
              </a:rPr>
              <a:t>BTS FONDERIE – Epreuve U61 – Projet collaboratif</a:t>
            </a:r>
            <a:endParaRPr lang="fr-FR" sz="2000" b="1" i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783675" y="279147"/>
            <a:ext cx="785026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RECONCEPTION D’UNE PIÈCE MÉCANO SOUDÉE</a:t>
            </a:r>
            <a:endParaRPr lang="fr-FR" b="1" dirty="0"/>
          </a:p>
        </p:txBody>
      </p:sp>
      <p:pic>
        <p:nvPicPr>
          <p:cNvPr id="2" name="Image 1" descr="Solution mécano soudée.tif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20" y="918312"/>
            <a:ext cx="3352607" cy="1843008"/>
          </a:xfrm>
          <a:prstGeom prst="rect">
            <a:avLst/>
          </a:prstGeom>
        </p:spPr>
      </p:pic>
      <p:sp>
        <p:nvSpPr>
          <p:cNvPr id="7" name="Ellipse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051947" y="1310102"/>
            <a:ext cx="1727705" cy="1511999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Pièce à optimiser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0" name="Image 9" descr="Pièce fonderie 3.tif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44" y="2761319"/>
            <a:ext cx="2960932" cy="3923235"/>
          </a:xfrm>
          <a:prstGeom prst="rect">
            <a:avLst/>
          </a:prstGeom>
        </p:spPr>
      </p:pic>
      <p:pic>
        <p:nvPicPr>
          <p:cNvPr id="3" name="Image 2" descr="Pièce filaire 2.tif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01" y="2268192"/>
            <a:ext cx="2463047" cy="1364569"/>
          </a:xfrm>
          <a:prstGeom prst="rect">
            <a:avLst/>
          </a:prstGeom>
        </p:spPr>
      </p:pic>
      <p:sp>
        <p:nvSpPr>
          <p:cNvPr id="13" name="Ellipse 12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524440" y="5100555"/>
            <a:ext cx="1847759" cy="1583999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Pièce optimisée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>
            <p:custDataLst>
              <p:tags r:id="rId8"/>
            </p:custDataLst>
          </p:nvPr>
        </p:nvSpPr>
        <p:spPr>
          <a:xfrm>
            <a:off x="5864816" y="918312"/>
            <a:ext cx="2688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Pièce mécano soudée extraite d’un projet industriel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>
            <p:custDataLst>
              <p:tags r:id="rId9"/>
            </p:custDataLst>
          </p:nvPr>
        </p:nvSpPr>
        <p:spPr>
          <a:xfrm>
            <a:off x="2038299" y="2769396"/>
            <a:ext cx="26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Analyse fonctionnelle et topologique de la pièce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>
            <p:custDataLst>
              <p:tags r:id="rId10"/>
            </p:custDataLst>
          </p:nvPr>
        </p:nvSpPr>
        <p:spPr>
          <a:xfrm>
            <a:off x="3040118" y="3651334"/>
            <a:ext cx="2798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Conception des formes et dimensions de la pièce obtenue en fonderie</a:t>
            </a:r>
          </a:p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Simulation et vérification de ses performances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Forme libre 17"/>
          <p:cNvSpPr/>
          <p:nvPr>
            <p:custDataLst>
              <p:tags r:id="rId11"/>
            </p:custDataLst>
          </p:nvPr>
        </p:nvSpPr>
        <p:spPr>
          <a:xfrm>
            <a:off x="1242496" y="2796564"/>
            <a:ext cx="3310925" cy="3326985"/>
          </a:xfrm>
          <a:custGeom>
            <a:avLst/>
            <a:gdLst>
              <a:gd name="connsiteX0" fmla="*/ 392319 w 3351367"/>
              <a:gd name="connsiteY0" fmla="*/ 0 h 3446345"/>
              <a:gd name="connsiteX1" fmla="*/ 41017 w 3351367"/>
              <a:gd name="connsiteY1" fmla="*/ 513379 h 3446345"/>
              <a:gd name="connsiteX2" fmla="*/ 108575 w 3351367"/>
              <a:gd name="connsiteY2" fmla="*/ 1837357 h 3446345"/>
              <a:gd name="connsiteX3" fmla="*/ 946296 w 3351367"/>
              <a:gd name="connsiteY3" fmla="*/ 3120804 h 3446345"/>
              <a:gd name="connsiteX4" fmla="*/ 2513646 w 3351367"/>
              <a:gd name="connsiteY4" fmla="*/ 3445043 h 3446345"/>
              <a:gd name="connsiteX5" fmla="*/ 3351367 w 3351367"/>
              <a:gd name="connsiteY5" fmla="*/ 3242394 h 3446345"/>
              <a:gd name="connsiteX0" fmla="*/ 300486 w 3259534"/>
              <a:gd name="connsiteY0" fmla="*/ 0 h 3446345"/>
              <a:gd name="connsiteX1" fmla="*/ 16742 w 3259534"/>
              <a:gd name="connsiteY1" fmla="*/ 1837357 h 3446345"/>
              <a:gd name="connsiteX2" fmla="*/ 854463 w 3259534"/>
              <a:gd name="connsiteY2" fmla="*/ 3120804 h 3446345"/>
              <a:gd name="connsiteX3" fmla="*/ 2421813 w 3259534"/>
              <a:gd name="connsiteY3" fmla="*/ 3445043 h 3446345"/>
              <a:gd name="connsiteX4" fmla="*/ 3259534 w 3259534"/>
              <a:gd name="connsiteY4" fmla="*/ 3242394 h 3446345"/>
              <a:gd name="connsiteX0" fmla="*/ 330626 w 3289674"/>
              <a:gd name="connsiteY0" fmla="*/ 0 h 3446345"/>
              <a:gd name="connsiteX1" fmla="*/ 46882 w 3289674"/>
              <a:gd name="connsiteY1" fmla="*/ 1837357 h 3446345"/>
              <a:gd name="connsiteX2" fmla="*/ 884603 w 3289674"/>
              <a:gd name="connsiteY2" fmla="*/ 3120804 h 3446345"/>
              <a:gd name="connsiteX3" fmla="*/ 2451953 w 3289674"/>
              <a:gd name="connsiteY3" fmla="*/ 3445043 h 3446345"/>
              <a:gd name="connsiteX4" fmla="*/ 3289674 w 3289674"/>
              <a:gd name="connsiteY4" fmla="*/ 3242394 h 3446345"/>
              <a:gd name="connsiteX0" fmla="*/ 330626 w 3289674"/>
              <a:gd name="connsiteY0" fmla="*/ 0 h 3260030"/>
              <a:gd name="connsiteX1" fmla="*/ 46882 w 3289674"/>
              <a:gd name="connsiteY1" fmla="*/ 1837357 h 3260030"/>
              <a:gd name="connsiteX2" fmla="*/ 884603 w 3289674"/>
              <a:gd name="connsiteY2" fmla="*/ 3120804 h 3260030"/>
              <a:gd name="connsiteX3" fmla="*/ 3289674 w 3289674"/>
              <a:gd name="connsiteY3" fmla="*/ 3242394 h 3260030"/>
              <a:gd name="connsiteX0" fmla="*/ 330626 w 3289674"/>
              <a:gd name="connsiteY0" fmla="*/ 0 h 3331973"/>
              <a:gd name="connsiteX1" fmla="*/ 46882 w 3289674"/>
              <a:gd name="connsiteY1" fmla="*/ 1837357 h 3331973"/>
              <a:gd name="connsiteX2" fmla="*/ 884603 w 3289674"/>
              <a:gd name="connsiteY2" fmla="*/ 3120804 h 3331973"/>
              <a:gd name="connsiteX3" fmla="*/ 3289674 w 3289674"/>
              <a:gd name="connsiteY3" fmla="*/ 3242394 h 3331973"/>
              <a:gd name="connsiteX0" fmla="*/ 351877 w 3310925"/>
              <a:gd name="connsiteY0" fmla="*/ 0 h 3326985"/>
              <a:gd name="connsiteX1" fmla="*/ 41110 w 3310925"/>
              <a:gd name="connsiteY1" fmla="*/ 1945437 h 3326985"/>
              <a:gd name="connsiteX2" fmla="*/ 905854 w 3310925"/>
              <a:gd name="connsiteY2" fmla="*/ 3120804 h 3326985"/>
              <a:gd name="connsiteX3" fmla="*/ 3310925 w 3310925"/>
              <a:gd name="connsiteY3" fmla="*/ 3242394 h 33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925" h="3326985">
                <a:moveTo>
                  <a:pt x="351877" y="0"/>
                </a:moveTo>
                <a:cubicBezTo>
                  <a:pt x="-4492" y="950201"/>
                  <a:pt x="-51220" y="1425303"/>
                  <a:pt x="41110" y="1945437"/>
                </a:cubicBezTo>
                <a:cubicBezTo>
                  <a:pt x="133440" y="2465571"/>
                  <a:pt x="360885" y="2904645"/>
                  <a:pt x="905854" y="3120804"/>
                </a:cubicBezTo>
                <a:cubicBezTo>
                  <a:pt x="1450823" y="3336964"/>
                  <a:pt x="2201846" y="3392693"/>
                  <a:pt x="3310925" y="3242394"/>
                </a:cubicBezTo>
              </a:path>
            </a:pathLst>
          </a:custGeom>
          <a:ln w="76200" cmpd="sng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702603" y="4030704"/>
            <a:ext cx="2342705" cy="2303996"/>
          </a:xfrm>
          <a:prstGeom prst="ellipse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Travail collaboratif de conception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>
            <p:custDataLst>
              <p:tags r:id="rId13"/>
            </p:custDataLst>
          </p:nvPr>
        </p:nvSpPr>
        <p:spPr>
          <a:xfrm>
            <a:off x="492443" y="6561055"/>
            <a:ext cx="4574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Magazine Fonderie de Mai 2015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8964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ièce fonderie 3.tif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82" y="810232"/>
            <a:ext cx="2169617" cy="2874742"/>
          </a:xfrm>
          <a:prstGeom prst="rect">
            <a:avLst/>
          </a:prstGeom>
        </p:spPr>
      </p:pic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/>
              <a:t>      </a:t>
            </a:r>
            <a:r>
              <a:rPr lang="fr-FR" sz="1600" b="1" i="1" dirty="0" smtClean="0">
                <a:solidFill>
                  <a:srgbClr val="FFFFFF"/>
                </a:solidFill>
              </a:rPr>
              <a:t>BTS FONDERIE 2015 – Epreuve U5 – Projet  Industriel 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783675" y="116632"/>
            <a:ext cx="785026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EXEMPLE D’UN PROJET DE CONCEPTION DETAILLEE et D’INDUSTRIALISATION D’UNE PIÈCE DE FONDERIE</a:t>
            </a:r>
            <a:endParaRPr lang="fr-FR" b="1" dirty="0"/>
          </a:p>
        </p:txBody>
      </p:sp>
      <p:sp>
        <p:nvSpPr>
          <p:cNvPr id="7" name="Ellipse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051948" y="1310102"/>
            <a:ext cx="1537398" cy="1511999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Pièce à valider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>
            <p:custDataLst>
              <p:tags r:id="rId5"/>
            </p:custDataLst>
          </p:nvPr>
        </p:nvSpPr>
        <p:spPr>
          <a:xfrm>
            <a:off x="4601472" y="837252"/>
            <a:ext cx="429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Définition et simulation d’une pièce de fonderie d’un projet industriel de conception détaillée</a:t>
            </a:r>
            <a:endParaRPr lang="fr-F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Forme libre 17"/>
          <p:cNvSpPr/>
          <p:nvPr>
            <p:custDataLst>
              <p:tags r:id="rId6"/>
            </p:custDataLst>
          </p:nvPr>
        </p:nvSpPr>
        <p:spPr>
          <a:xfrm>
            <a:off x="1242496" y="2796564"/>
            <a:ext cx="2257018" cy="3305082"/>
          </a:xfrm>
          <a:custGeom>
            <a:avLst/>
            <a:gdLst>
              <a:gd name="connsiteX0" fmla="*/ 392319 w 3351367"/>
              <a:gd name="connsiteY0" fmla="*/ 0 h 3446345"/>
              <a:gd name="connsiteX1" fmla="*/ 41017 w 3351367"/>
              <a:gd name="connsiteY1" fmla="*/ 513379 h 3446345"/>
              <a:gd name="connsiteX2" fmla="*/ 108575 w 3351367"/>
              <a:gd name="connsiteY2" fmla="*/ 1837357 h 3446345"/>
              <a:gd name="connsiteX3" fmla="*/ 946296 w 3351367"/>
              <a:gd name="connsiteY3" fmla="*/ 3120804 h 3446345"/>
              <a:gd name="connsiteX4" fmla="*/ 2513646 w 3351367"/>
              <a:gd name="connsiteY4" fmla="*/ 3445043 h 3446345"/>
              <a:gd name="connsiteX5" fmla="*/ 3351367 w 3351367"/>
              <a:gd name="connsiteY5" fmla="*/ 3242394 h 3446345"/>
              <a:gd name="connsiteX0" fmla="*/ 300486 w 3259534"/>
              <a:gd name="connsiteY0" fmla="*/ 0 h 3446345"/>
              <a:gd name="connsiteX1" fmla="*/ 16742 w 3259534"/>
              <a:gd name="connsiteY1" fmla="*/ 1837357 h 3446345"/>
              <a:gd name="connsiteX2" fmla="*/ 854463 w 3259534"/>
              <a:gd name="connsiteY2" fmla="*/ 3120804 h 3446345"/>
              <a:gd name="connsiteX3" fmla="*/ 2421813 w 3259534"/>
              <a:gd name="connsiteY3" fmla="*/ 3445043 h 3446345"/>
              <a:gd name="connsiteX4" fmla="*/ 3259534 w 3259534"/>
              <a:gd name="connsiteY4" fmla="*/ 3242394 h 3446345"/>
              <a:gd name="connsiteX0" fmla="*/ 330626 w 3289674"/>
              <a:gd name="connsiteY0" fmla="*/ 0 h 3446345"/>
              <a:gd name="connsiteX1" fmla="*/ 46882 w 3289674"/>
              <a:gd name="connsiteY1" fmla="*/ 1837357 h 3446345"/>
              <a:gd name="connsiteX2" fmla="*/ 884603 w 3289674"/>
              <a:gd name="connsiteY2" fmla="*/ 3120804 h 3446345"/>
              <a:gd name="connsiteX3" fmla="*/ 2451953 w 3289674"/>
              <a:gd name="connsiteY3" fmla="*/ 3445043 h 3446345"/>
              <a:gd name="connsiteX4" fmla="*/ 3289674 w 3289674"/>
              <a:gd name="connsiteY4" fmla="*/ 3242394 h 3446345"/>
              <a:gd name="connsiteX0" fmla="*/ 330626 w 3289674"/>
              <a:gd name="connsiteY0" fmla="*/ 0 h 3260030"/>
              <a:gd name="connsiteX1" fmla="*/ 46882 w 3289674"/>
              <a:gd name="connsiteY1" fmla="*/ 1837357 h 3260030"/>
              <a:gd name="connsiteX2" fmla="*/ 884603 w 3289674"/>
              <a:gd name="connsiteY2" fmla="*/ 3120804 h 3260030"/>
              <a:gd name="connsiteX3" fmla="*/ 3289674 w 3289674"/>
              <a:gd name="connsiteY3" fmla="*/ 3242394 h 3260030"/>
              <a:gd name="connsiteX0" fmla="*/ 330626 w 3289674"/>
              <a:gd name="connsiteY0" fmla="*/ 0 h 3331973"/>
              <a:gd name="connsiteX1" fmla="*/ 46882 w 3289674"/>
              <a:gd name="connsiteY1" fmla="*/ 1837357 h 3331973"/>
              <a:gd name="connsiteX2" fmla="*/ 884603 w 3289674"/>
              <a:gd name="connsiteY2" fmla="*/ 3120804 h 3331973"/>
              <a:gd name="connsiteX3" fmla="*/ 3289674 w 3289674"/>
              <a:gd name="connsiteY3" fmla="*/ 3242394 h 3331973"/>
              <a:gd name="connsiteX0" fmla="*/ 351877 w 3310925"/>
              <a:gd name="connsiteY0" fmla="*/ 0 h 3326985"/>
              <a:gd name="connsiteX1" fmla="*/ 41110 w 3310925"/>
              <a:gd name="connsiteY1" fmla="*/ 1945437 h 3326985"/>
              <a:gd name="connsiteX2" fmla="*/ 905854 w 3310925"/>
              <a:gd name="connsiteY2" fmla="*/ 3120804 h 3326985"/>
              <a:gd name="connsiteX3" fmla="*/ 3310925 w 3310925"/>
              <a:gd name="connsiteY3" fmla="*/ 3242394 h 3326985"/>
              <a:gd name="connsiteX0" fmla="*/ 351877 w 2257018"/>
              <a:gd name="connsiteY0" fmla="*/ 0 h 3346933"/>
              <a:gd name="connsiteX1" fmla="*/ 41110 w 2257018"/>
              <a:gd name="connsiteY1" fmla="*/ 1945437 h 3346933"/>
              <a:gd name="connsiteX2" fmla="*/ 905854 w 2257018"/>
              <a:gd name="connsiteY2" fmla="*/ 3120804 h 3346933"/>
              <a:gd name="connsiteX3" fmla="*/ 2257018 w 2257018"/>
              <a:gd name="connsiteY3" fmla="*/ 3269414 h 3346933"/>
              <a:gd name="connsiteX0" fmla="*/ 351877 w 2257018"/>
              <a:gd name="connsiteY0" fmla="*/ 0 h 3305082"/>
              <a:gd name="connsiteX1" fmla="*/ 41110 w 2257018"/>
              <a:gd name="connsiteY1" fmla="*/ 1945437 h 3305082"/>
              <a:gd name="connsiteX2" fmla="*/ 905854 w 2257018"/>
              <a:gd name="connsiteY2" fmla="*/ 3120804 h 3305082"/>
              <a:gd name="connsiteX3" fmla="*/ 2257018 w 2257018"/>
              <a:gd name="connsiteY3" fmla="*/ 3269414 h 33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018" h="3305082">
                <a:moveTo>
                  <a:pt x="351877" y="0"/>
                </a:moveTo>
                <a:cubicBezTo>
                  <a:pt x="-4492" y="950201"/>
                  <a:pt x="-51220" y="1425303"/>
                  <a:pt x="41110" y="1945437"/>
                </a:cubicBezTo>
                <a:cubicBezTo>
                  <a:pt x="133440" y="2465571"/>
                  <a:pt x="536536" y="2900141"/>
                  <a:pt x="905854" y="3120804"/>
                </a:cubicBezTo>
                <a:cubicBezTo>
                  <a:pt x="1275172" y="3341467"/>
                  <a:pt x="1661381" y="3325143"/>
                  <a:pt x="2257018" y="3269414"/>
                </a:cubicBezTo>
              </a:path>
            </a:pathLst>
          </a:custGeom>
          <a:ln w="76200" cmpd="sng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702603" y="4030704"/>
            <a:ext cx="2342705" cy="2303996"/>
          </a:xfrm>
          <a:prstGeom prst="ellipse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Prototypage d’une pièce vraie </a:t>
            </a:r>
            <a:r>
              <a:rPr lang="fr-FR" sz="1600" b="1" smtClean="0">
                <a:solidFill>
                  <a:schemeClr val="tx1"/>
                </a:solidFill>
              </a:rPr>
              <a:t>matière  </a:t>
            </a:r>
            <a:r>
              <a:rPr lang="fr-FR" sz="1600" b="1" dirty="0" smtClean="0">
                <a:solidFill>
                  <a:schemeClr val="tx1"/>
                </a:solidFill>
              </a:rPr>
              <a:t>vrai procédé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8" name="Image 7" descr="Remplissage 4.tif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74" y="1512713"/>
            <a:ext cx="1626673" cy="1316603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9" name="Image 8" descr="Prototypage 6.tiff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7177"/>
          <a:stretch/>
        </p:blipFill>
        <p:spPr>
          <a:xfrm>
            <a:off x="6160253" y="2316937"/>
            <a:ext cx="2859838" cy="1948908"/>
          </a:xfrm>
          <a:prstGeom prst="rect">
            <a:avLst/>
          </a:prstGeom>
        </p:spPr>
      </p:pic>
      <p:pic>
        <p:nvPicPr>
          <p:cNvPr id="19" name="Image 18" descr="Moule proto 6.tif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40" y="3293730"/>
            <a:ext cx="2184400" cy="294640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1" name="Image 10" descr="Pièce finie 8.tif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53" y="4928469"/>
            <a:ext cx="2739906" cy="1632586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13" name="Ellipse 12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3456256" y="5100555"/>
            <a:ext cx="1610608" cy="1583999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Pièce et procédé validée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>
            <p:custDataLst>
              <p:tags r:id="rId13"/>
            </p:custDataLst>
          </p:nvPr>
        </p:nvSpPr>
        <p:spPr>
          <a:xfrm>
            <a:off x="6160254" y="1635983"/>
            <a:ext cx="285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Impression 3D du moule sur machine PROMETAL</a:t>
            </a:r>
            <a:endParaRPr lang="fr-F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>
            <p:custDataLst>
              <p:tags r:id="rId14"/>
            </p:custDataLst>
          </p:nvPr>
        </p:nvSpPr>
        <p:spPr>
          <a:xfrm>
            <a:off x="7014848" y="4295784"/>
            <a:ext cx="188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Moule sable et pièce proto</a:t>
            </a:r>
            <a:endParaRPr lang="fr-F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ZoneTexte 21"/>
          <p:cNvSpPr txBox="1"/>
          <p:nvPr>
            <p:custDataLst>
              <p:tags r:id="rId15"/>
            </p:custDataLst>
          </p:nvPr>
        </p:nvSpPr>
        <p:spPr>
          <a:xfrm>
            <a:off x="492443" y="6561055"/>
            <a:ext cx="4574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Magazine Fonderie de Mai 2015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20205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6123" y="3877204"/>
            <a:ext cx="3111817" cy="2009715"/>
          </a:xfrm>
          <a:prstGeom prst="rect">
            <a:avLst/>
          </a:prstGeom>
        </p:spPr>
      </p:pic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9244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2000" b="1" i="1" dirty="0" smtClean="0"/>
              <a:t>      </a:t>
            </a:r>
            <a:r>
              <a:rPr lang="fr-FR" sz="2000" b="1" i="1" dirty="0" smtClean="0">
                <a:solidFill>
                  <a:srgbClr val="FFFFFF"/>
                </a:solidFill>
              </a:rPr>
              <a:t>BTS FORGE – Epreuve U61 – Projet collaboratif</a:t>
            </a:r>
            <a:endParaRPr lang="fr-FR" sz="2000" b="1" i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783675" y="279147"/>
            <a:ext cx="785026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RECONCEPTION D’UNE PIÈCE USINÉE</a:t>
            </a:r>
            <a:endParaRPr lang="fr-FR" b="1" dirty="0"/>
          </a:p>
        </p:txBody>
      </p:sp>
      <p:sp>
        <p:nvSpPr>
          <p:cNvPr id="7" name="Ellipse 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051947" y="1310102"/>
            <a:ext cx="1727705" cy="1511999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Pièce à optimiser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524440" y="5100555"/>
            <a:ext cx="1847759" cy="1583999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Pièce optimisée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>
            <p:custDataLst>
              <p:tags r:id="rId5"/>
            </p:custDataLst>
          </p:nvPr>
        </p:nvSpPr>
        <p:spPr>
          <a:xfrm>
            <a:off x="2549064" y="914462"/>
            <a:ext cx="268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Pièce usinée extraite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>
            <p:custDataLst>
              <p:tags r:id="rId6"/>
            </p:custDataLst>
          </p:nvPr>
        </p:nvSpPr>
        <p:spPr>
          <a:xfrm>
            <a:off x="2038299" y="2769396"/>
            <a:ext cx="26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Analyse fonctionnelle et topologique de la pièce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>
            <p:custDataLst>
              <p:tags r:id="rId7"/>
            </p:custDataLst>
          </p:nvPr>
        </p:nvSpPr>
        <p:spPr>
          <a:xfrm>
            <a:off x="2256953" y="3605045"/>
            <a:ext cx="27987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Etude des causes de rupture 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Forme libre 17"/>
          <p:cNvSpPr/>
          <p:nvPr>
            <p:custDataLst>
              <p:tags r:id="rId8"/>
            </p:custDataLst>
          </p:nvPr>
        </p:nvSpPr>
        <p:spPr>
          <a:xfrm>
            <a:off x="1242496" y="2796564"/>
            <a:ext cx="3310925" cy="3326985"/>
          </a:xfrm>
          <a:custGeom>
            <a:avLst/>
            <a:gdLst>
              <a:gd name="connsiteX0" fmla="*/ 392319 w 3351367"/>
              <a:gd name="connsiteY0" fmla="*/ 0 h 3446345"/>
              <a:gd name="connsiteX1" fmla="*/ 41017 w 3351367"/>
              <a:gd name="connsiteY1" fmla="*/ 513379 h 3446345"/>
              <a:gd name="connsiteX2" fmla="*/ 108575 w 3351367"/>
              <a:gd name="connsiteY2" fmla="*/ 1837357 h 3446345"/>
              <a:gd name="connsiteX3" fmla="*/ 946296 w 3351367"/>
              <a:gd name="connsiteY3" fmla="*/ 3120804 h 3446345"/>
              <a:gd name="connsiteX4" fmla="*/ 2513646 w 3351367"/>
              <a:gd name="connsiteY4" fmla="*/ 3445043 h 3446345"/>
              <a:gd name="connsiteX5" fmla="*/ 3351367 w 3351367"/>
              <a:gd name="connsiteY5" fmla="*/ 3242394 h 3446345"/>
              <a:gd name="connsiteX0" fmla="*/ 300486 w 3259534"/>
              <a:gd name="connsiteY0" fmla="*/ 0 h 3446345"/>
              <a:gd name="connsiteX1" fmla="*/ 16742 w 3259534"/>
              <a:gd name="connsiteY1" fmla="*/ 1837357 h 3446345"/>
              <a:gd name="connsiteX2" fmla="*/ 854463 w 3259534"/>
              <a:gd name="connsiteY2" fmla="*/ 3120804 h 3446345"/>
              <a:gd name="connsiteX3" fmla="*/ 2421813 w 3259534"/>
              <a:gd name="connsiteY3" fmla="*/ 3445043 h 3446345"/>
              <a:gd name="connsiteX4" fmla="*/ 3259534 w 3259534"/>
              <a:gd name="connsiteY4" fmla="*/ 3242394 h 3446345"/>
              <a:gd name="connsiteX0" fmla="*/ 330626 w 3289674"/>
              <a:gd name="connsiteY0" fmla="*/ 0 h 3446345"/>
              <a:gd name="connsiteX1" fmla="*/ 46882 w 3289674"/>
              <a:gd name="connsiteY1" fmla="*/ 1837357 h 3446345"/>
              <a:gd name="connsiteX2" fmla="*/ 884603 w 3289674"/>
              <a:gd name="connsiteY2" fmla="*/ 3120804 h 3446345"/>
              <a:gd name="connsiteX3" fmla="*/ 2451953 w 3289674"/>
              <a:gd name="connsiteY3" fmla="*/ 3445043 h 3446345"/>
              <a:gd name="connsiteX4" fmla="*/ 3289674 w 3289674"/>
              <a:gd name="connsiteY4" fmla="*/ 3242394 h 3446345"/>
              <a:gd name="connsiteX0" fmla="*/ 330626 w 3289674"/>
              <a:gd name="connsiteY0" fmla="*/ 0 h 3260030"/>
              <a:gd name="connsiteX1" fmla="*/ 46882 w 3289674"/>
              <a:gd name="connsiteY1" fmla="*/ 1837357 h 3260030"/>
              <a:gd name="connsiteX2" fmla="*/ 884603 w 3289674"/>
              <a:gd name="connsiteY2" fmla="*/ 3120804 h 3260030"/>
              <a:gd name="connsiteX3" fmla="*/ 3289674 w 3289674"/>
              <a:gd name="connsiteY3" fmla="*/ 3242394 h 3260030"/>
              <a:gd name="connsiteX0" fmla="*/ 330626 w 3289674"/>
              <a:gd name="connsiteY0" fmla="*/ 0 h 3331973"/>
              <a:gd name="connsiteX1" fmla="*/ 46882 w 3289674"/>
              <a:gd name="connsiteY1" fmla="*/ 1837357 h 3331973"/>
              <a:gd name="connsiteX2" fmla="*/ 884603 w 3289674"/>
              <a:gd name="connsiteY2" fmla="*/ 3120804 h 3331973"/>
              <a:gd name="connsiteX3" fmla="*/ 3289674 w 3289674"/>
              <a:gd name="connsiteY3" fmla="*/ 3242394 h 3331973"/>
              <a:gd name="connsiteX0" fmla="*/ 351877 w 3310925"/>
              <a:gd name="connsiteY0" fmla="*/ 0 h 3326985"/>
              <a:gd name="connsiteX1" fmla="*/ 41110 w 3310925"/>
              <a:gd name="connsiteY1" fmla="*/ 1945437 h 3326985"/>
              <a:gd name="connsiteX2" fmla="*/ 905854 w 3310925"/>
              <a:gd name="connsiteY2" fmla="*/ 3120804 h 3326985"/>
              <a:gd name="connsiteX3" fmla="*/ 3310925 w 3310925"/>
              <a:gd name="connsiteY3" fmla="*/ 3242394 h 33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925" h="3326985">
                <a:moveTo>
                  <a:pt x="351877" y="0"/>
                </a:moveTo>
                <a:cubicBezTo>
                  <a:pt x="-4492" y="950201"/>
                  <a:pt x="-51220" y="1425303"/>
                  <a:pt x="41110" y="1945437"/>
                </a:cubicBezTo>
                <a:cubicBezTo>
                  <a:pt x="133440" y="2465571"/>
                  <a:pt x="360885" y="2904645"/>
                  <a:pt x="905854" y="3120804"/>
                </a:cubicBezTo>
                <a:cubicBezTo>
                  <a:pt x="1450823" y="3336964"/>
                  <a:pt x="2201846" y="3392693"/>
                  <a:pt x="3310925" y="3242394"/>
                </a:cubicBezTo>
              </a:path>
            </a:pathLst>
          </a:custGeom>
          <a:ln w="76200" cmpd="sng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702603" y="4030704"/>
            <a:ext cx="2342705" cy="2303996"/>
          </a:xfrm>
          <a:prstGeom prst="ellipse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Travail collaboratif de conception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>
            <p:custDataLst>
              <p:tags r:id="rId10"/>
            </p:custDataLst>
          </p:nvPr>
        </p:nvSpPr>
        <p:spPr>
          <a:xfrm>
            <a:off x="492443" y="6561055"/>
            <a:ext cx="4574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Magazine Fonderie de Mai 2015</a:t>
            </a:r>
            <a:endParaRPr lang="fr-FR" sz="120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5009" y="1328736"/>
            <a:ext cx="2715873" cy="13948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4"/>
          <a:srcRect b="18289"/>
          <a:stretch/>
        </p:blipFill>
        <p:spPr>
          <a:xfrm>
            <a:off x="6372199" y="4803780"/>
            <a:ext cx="2664297" cy="13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2535" y="1455630"/>
            <a:ext cx="2417624" cy="177109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0749" y="1382461"/>
            <a:ext cx="4148763" cy="2099150"/>
          </a:xfrm>
          <a:prstGeom prst="rect">
            <a:avLst/>
          </a:prstGeom>
        </p:spPr>
      </p:pic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 flipH="1">
            <a:off x="0" y="0"/>
            <a:ext cx="4308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fr-FR" sz="1600" b="1" i="1" dirty="0" smtClean="0"/>
              <a:t>      </a:t>
            </a:r>
            <a:r>
              <a:rPr lang="fr-FR" sz="1600" b="1" i="1" dirty="0" smtClean="0">
                <a:solidFill>
                  <a:srgbClr val="FFFFFF"/>
                </a:solidFill>
              </a:rPr>
              <a:t>BTS FORGE 2015 – Epreuve U5 – Projet  Industriel 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783675" y="116632"/>
            <a:ext cx="785026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EXEMPLE D’UN PROJET DE CONCEPTION DETAILLEE et D’INDUSTRIALISATION D’UNE PIÈCE DE FONDERIE</a:t>
            </a:r>
            <a:endParaRPr lang="fr-FR" b="1" dirty="0"/>
          </a:p>
        </p:txBody>
      </p:sp>
      <p:sp>
        <p:nvSpPr>
          <p:cNvPr id="7" name="Ellipse 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86390" y="989318"/>
            <a:ext cx="1537398" cy="1511999"/>
          </a:xfrm>
          <a:prstGeom prst="ellipse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Pièce à valider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>
            <p:custDataLst>
              <p:tags r:id="rId4"/>
            </p:custDataLst>
          </p:nvPr>
        </p:nvSpPr>
        <p:spPr>
          <a:xfrm>
            <a:off x="4601472" y="837252"/>
            <a:ext cx="429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Définition et simulation d’une pièce de forge d’un projet industriel de conception détaillée</a:t>
            </a:r>
            <a:endParaRPr lang="fr-F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Forme libre 17"/>
          <p:cNvSpPr/>
          <p:nvPr>
            <p:custDataLst>
              <p:tags r:id="rId5"/>
            </p:custDataLst>
          </p:nvPr>
        </p:nvSpPr>
        <p:spPr>
          <a:xfrm>
            <a:off x="974500" y="2657262"/>
            <a:ext cx="2257018" cy="3305082"/>
          </a:xfrm>
          <a:custGeom>
            <a:avLst/>
            <a:gdLst>
              <a:gd name="connsiteX0" fmla="*/ 392319 w 3351367"/>
              <a:gd name="connsiteY0" fmla="*/ 0 h 3446345"/>
              <a:gd name="connsiteX1" fmla="*/ 41017 w 3351367"/>
              <a:gd name="connsiteY1" fmla="*/ 513379 h 3446345"/>
              <a:gd name="connsiteX2" fmla="*/ 108575 w 3351367"/>
              <a:gd name="connsiteY2" fmla="*/ 1837357 h 3446345"/>
              <a:gd name="connsiteX3" fmla="*/ 946296 w 3351367"/>
              <a:gd name="connsiteY3" fmla="*/ 3120804 h 3446345"/>
              <a:gd name="connsiteX4" fmla="*/ 2513646 w 3351367"/>
              <a:gd name="connsiteY4" fmla="*/ 3445043 h 3446345"/>
              <a:gd name="connsiteX5" fmla="*/ 3351367 w 3351367"/>
              <a:gd name="connsiteY5" fmla="*/ 3242394 h 3446345"/>
              <a:gd name="connsiteX0" fmla="*/ 300486 w 3259534"/>
              <a:gd name="connsiteY0" fmla="*/ 0 h 3446345"/>
              <a:gd name="connsiteX1" fmla="*/ 16742 w 3259534"/>
              <a:gd name="connsiteY1" fmla="*/ 1837357 h 3446345"/>
              <a:gd name="connsiteX2" fmla="*/ 854463 w 3259534"/>
              <a:gd name="connsiteY2" fmla="*/ 3120804 h 3446345"/>
              <a:gd name="connsiteX3" fmla="*/ 2421813 w 3259534"/>
              <a:gd name="connsiteY3" fmla="*/ 3445043 h 3446345"/>
              <a:gd name="connsiteX4" fmla="*/ 3259534 w 3259534"/>
              <a:gd name="connsiteY4" fmla="*/ 3242394 h 3446345"/>
              <a:gd name="connsiteX0" fmla="*/ 330626 w 3289674"/>
              <a:gd name="connsiteY0" fmla="*/ 0 h 3446345"/>
              <a:gd name="connsiteX1" fmla="*/ 46882 w 3289674"/>
              <a:gd name="connsiteY1" fmla="*/ 1837357 h 3446345"/>
              <a:gd name="connsiteX2" fmla="*/ 884603 w 3289674"/>
              <a:gd name="connsiteY2" fmla="*/ 3120804 h 3446345"/>
              <a:gd name="connsiteX3" fmla="*/ 2451953 w 3289674"/>
              <a:gd name="connsiteY3" fmla="*/ 3445043 h 3446345"/>
              <a:gd name="connsiteX4" fmla="*/ 3289674 w 3289674"/>
              <a:gd name="connsiteY4" fmla="*/ 3242394 h 3446345"/>
              <a:gd name="connsiteX0" fmla="*/ 330626 w 3289674"/>
              <a:gd name="connsiteY0" fmla="*/ 0 h 3260030"/>
              <a:gd name="connsiteX1" fmla="*/ 46882 w 3289674"/>
              <a:gd name="connsiteY1" fmla="*/ 1837357 h 3260030"/>
              <a:gd name="connsiteX2" fmla="*/ 884603 w 3289674"/>
              <a:gd name="connsiteY2" fmla="*/ 3120804 h 3260030"/>
              <a:gd name="connsiteX3" fmla="*/ 3289674 w 3289674"/>
              <a:gd name="connsiteY3" fmla="*/ 3242394 h 3260030"/>
              <a:gd name="connsiteX0" fmla="*/ 330626 w 3289674"/>
              <a:gd name="connsiteY0" fmla="*/ 0 h 3331973"/>
              <a:gd name="connsiteX1" fmla="*/ 46882 w 3289674"/>
              <a:gd name="connsiteY1" fmla="*/ 1837357 h 3331973"/>
              <a:gd name="connsiteX2" fmla="*/ 884603 w 3289674"/>
              <a:gd name="connsiteY2" fmla="*/ 3120804 h 3331973"/>
              <a:gd name="connsiteX3" fmla="*/ 3289674 w 3289674"/>
              <a:gd name="connsiteY3" fmla="*/ 3242394 h 3331973"/>
              <a:gd name="connsiteX0" fmla="*/ 351877 w 3310925"/>
              <a:gd name="connsiteY0" fmla="*/ 0 h 3326985"/>
              <a:gd name="connsiteX1" fmla="*/ 41110 w 3310925"/>
              <a:gd name="connsiteY1" fmla="*/ 1945437 h 3326985"/>
              <a:gd name="connsiteX2" fmla="*/ 905854 w 3310925"/>
              <a:gd name="connsiteY2" fmla="*/ 3120804 h 3326985"/>
              <a:gd name="connsiteX3" fmla="*/ 3310925 w 3310925"/>
              <a:gd name="connsiteY3" fmla="*/ 3242394 h 3326985"/>
              <a:gd name="connsiteX0" fmla="*/ 351877 w 2257018"/>
              <a:gd name="connsiteY0" fmla="*/ 0 h 3346933"/>
              <a:gd name="connsiteX1" fmla="*/ 41110 w 2257018"/>
              <a:gd name="connsiteY1" fmla="*/ 1945437 h 3346933"/>
              <a:gd name="connsiteX2" fmla="*/ 905854 w 2257018"/>
              <a:gd name="connsiteY2" fmla="*/ 3120804 h 3346933"/>
              <a:gd name="connsiteX3" fmla="*/ 2257018 w 2257018"/>
              <a:gd name="connsiteY3" fmla="*/ 3269414 h 3346933"/>
              <a:gd name="connsiteX0" fmla="*/ 351877 w 2257018"/>
              <a:gd name="connsiteY0" fmla="*/ 0 h 3305082"/>
              <a:gd name="connsiteX1" fmla="*/ 41110 w 2257018"/>
              <a:gd name="connsiteY1" fmla="*/ 1945437 h 3305082"/>
              <a:gd name="connsiteX2" fmla="*/ 905854 w 2257018"/>
              <a:gd name="connsiteY2" fmla="*/ 3120804 h 3305082"/>
              <a:gd name="connsiteX3" fmla="*/ 2257018 w 2257018"/>
              <a:gd name="connsiteY3" fmla="*/ 3269414 h 33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018" h="3305082">
                <a:moveTo>
                  <a:pt x="351877" y="0"/>
                </a:moveTo>
                <a:cubicBezTo>
                  <a:pt x="-4492" y="950201"/>
                  <a:pt x="-51220" y="1425303"/>
                  <a:pt x="41110" y="1945437"/>
                </a:cubicBezTo>
                <a:cubicBezTo>
                  <a:pt x="133440" y="2465571"/>
                  <a:pt x="536536" y="2900141"/>
                  <a:pt x="905854" y="3120804"/>
                </a:cubicBezTo>
                <a:cubicBezTo>
                  <a:pt x="1275172" y="3341467"/>
                  <a:pt x="1661381" y="3325143"/>
                  <a:pt x="2257018" y="3269414"/>
                </a:cubicBezTo>
              </a:path>
            </a:pathLst>
          </a:custGeom>
          <a:ln w="76200" cmpd="sng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02604" y="4583294"/>
            <a:ext cx="1780830" cy="1751405"/>
          </a:xfrm>
          <a:prstGeom prst="ellipse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Etude et réalisation de l’outillage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174010" y="5116657"/>
            <a:ext cx="1610608" cy="1583999"/>
          </a:xfrm>
          <a:prstGeom prst="ellipse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Pièce et procédé validée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>
            <p:custDataLst>
              <p:tags r:id="rId8"/>
            </p:custDataLst>
          </p:nvPr>
        </p:nvSpPr>
        <p:spPr>
          <a:xfrm>
            <a:off x="-2040814" y="2534954"/>
            <a:ext cx="188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accent1">
                    <a:lumMod val="75000"/>
                  </a:schemeClr>
                </a:solidFill>
              </a:rPr>
              <a:t>Moule sable et pièce proto</a:t>
            </a:r>
            <a:endParaRPr lang="fr-F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ZoneTexte 21"/>
          <p:cNvSpPr txBox="1"/>
          <p:nvPr>
            <p:custDataLst>
              <p:tags r:id="rId9"/>
            </p:custDataLst>
          </p:nvPr>
        </p:nvSpPr>
        <p:spPr>
          <a:xfrm>
            <a:off x="492443" y="6561055"/>
            <a:ext cx="4574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Magazine Fonderie de Mai 2015</a:t>
            </a:r>
            <a:endParaRPr lang="fr-FR" sz="1200" i="1" dirty="0"/>
          </a:p>
        </p:txBody>
      </p:sp>
      <p:sp>
        <p:nvSpPr>
          <p:cNvPr id="23" name="ZoneTexte 22"/>
          <p:cNvSpPr txBox="1"/>
          <p:nvPr>
            <p:custDataLst>
              <p:tags r:id="rId10"/>
            </p:custDataLst>
          </p:nvPr>
        </p:nvSpPr>
        <p:spPr>
          <a:xfrm>
            <a:off x="1039942" y="3061254"/>
            <a:ext cx="2917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Conception des formes et dimensions de la pièce obtenue en forge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4519" y="4309803"/>
            <a:ext cx="305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Simulation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du procédé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9537" y="3199753"/>
            <a:ext cx="305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Conception de l’outillage en lien avec le BTS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CPRP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89777" y="4182658"/>
            <a:ext cx="3100947" cy="11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1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6058099"/>
              </p:ext>
            </p:extLst>
          </p:nvPr>
        </p:nvGraphicFramePr>
        <p:xfrm>
          <a:off x="827584" y="1508636"/>
          <a:ext cx="8032590" cy="38407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38946"/>
                <a:gridCol w="715832"/>
                <a:gridCol w="1382890"/>
                <a:gridCol w="905356"/>
                <a:gridCol w="858549"/>
                <a:gridCol w="1453960"/>
                <a:gridCol w="1077057"/>
              </a:tblGrid>
              <a:tr h="459325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1</a:t>
                      </a:r>
                      <a:r>
                        <a:rPr lang="fr-FR" sz="1400" kern="800" baseline="30000" dirty="0" smtClean="0">
                          <a:effectLst/>
                        </a:rPr>
                        <a:t>ère</a:t>
                      </a:r>
                      <a:r>
                        <a:rPr lang="fr-FR" sz="1400" kern="800" dirty="0" smtClean="0">
                          <a:effectLst/>
                        </a:rPr>
                        <a:t> année</a:t>
                      </a:r>
                      <a:endParaRPr lang="fr-FR" sz="1400" kern="800" dirty="0">
                        <a:effectLst/>
                        <a:latin typeface="+mj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2</a:t>
                      </a:r>
                      <a:r>
                        <a:rPr lang="fr-FR" sz="1400" kern="800" baseline="30000" dirty="0" smtClean="0">
                          <a:effectLst/>
                        </a:rPr>
                        <a:t>ème</a:t>
                      </a:r>
                      <a:r>
                        <a:rPr lang="fr-FR" sz="1400" kern="800" dirty="0" smtClean="0">
                          <a:effectLst/>
                        </a:rPr>
                        <a:t> année</a:t>
                      </a:r>
                      <a:endParaRPr lang="fr-FR" sz="1400" kern="800" dirty="0">
                        <a:effectLst/>
                        <a:latin typeface="+mj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459325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Semaine</a:t>
                      </a: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a + b + c </a:t>
                      </a:r>
                      <a:r>
                        <a:rPr lang="fr-FR" sz="1200" kern="800" baseline="30000" dirty="0">
                          <a:effectLst/>
                        </a:rPr>
                        <a:t>(2)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Année </a:t>
                      </a:r>
                      <a:r>
                        <a:rPr lang="fr-FR" sz="1100" kern="800" baseline="30000" dirty="0">
                          <a:effectLst/>
                        </a:rPr>
                        <a:t>(3)</a:t>
                      </a: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Semaine</a:t>
                      </a:r>
                      <a:endParaRPr lang="fr-FR" sz="11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a + b + c</a:t>
                      </a:r>
                      <a:r>
                        <a:rPr lang="fr-FR" sz="1200" kern="800" baseline="30000" dirty="0">
                          <a:effectLst/>
                        </a:rPr>
                        <a:t> </a:t>
                      </a:r>
                      <a:r>
                        <a:rPr lang="fr-FR" sz="1200" kern="800" baseline="30000" dirty="0" smtClean="0">
                          <a:effectLst/>
                        </a:rPr>
                        <a:t>(2</a:t>
                      </a:r>
                      <a:r>
                        <a:rPr lang="fr-FR" sz="1200" kern="800" baseline="30000" dirty="0">
                          <a:effectLst/>
                        </a:rPr>
                        <a:t>)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Année </a:t>
                      </a:r>
                      <a:r>
                        <a:rPr lang="fr-FR" sz="1100" kern="800" baseline="30000" dirty="0">
                          <a:effectLst/>
                        </a:rPr>
                        <a:t>(3</a:t>
                      </a:r>
                      <a:r>
                        <a:rPr lang="fr-FR" sz="1200" kern="800" baseline="30000" dirty="0">
                          <a:effectLst/>
                        </a:rPr>
                        <a:t>)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34957">
                <a:tc>
                  <a:txBody>
                    <a:bodyPr/>
                    <a:lstStyle/>
                    <a:p>
                      <a:pPr marL="142240" indent="-142240">
                        <a:spcAft>
                          <a:spcPts val="0"/>
                        </a:spcAft>
                      </a:pPr>
                      <a:r>
                        <a:rPr lang="fr-FR" sz="1400" b="1" kern="800" dirty="0">
                          <a:effectLst/>
                        </a:rPr>
                        <a:t>5. Enseignement professionnel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20</a:t>
                      </a:r>
                      <a:endParaRPr lang="fr-FR" sz="18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800" dirty="0">
                          <a:effectLst/>
                        </a:rPr>
                        <a:t>6 </a:t>
                      </a:r>
                      <a:r>
                        <a:rPr lang="fr-FR" sz="1400" b="1" kern="800" baseline="30000" dirty="0">
                          <a:effectLst/>
                        </a:rPr>
                        <a:t>(6)</a:t>
                      </a:r>
                      <a:r>
                        <a:rPr lang="fr-FR" sz="1400" b="1" kern="800" dirty="0">
                          <a:effectLst/>
                        </a:rPr>
                        <a:t> + 3 + </a:t>
                      </a:r>
                      <a:r>
                        <a:rPr lang="fr-FR" sz="1400" b="1" kern="800" dirty="0" smtClean="0">
                          <a:effectLst/>
                        </a:rPr>
                        <a:t>11</a:t>
                      </a:r>
                      <a:endParaRPr lang="fr-FR" sz="20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600</a:t>
                      </a:r>
                      <a:endParaRPr lang="fr-FR" sz="18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20</a:t>
                      </a:r>
                      <a:endParaRPr lang="fr-FR" sz="18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800" dirty="0">
                          <a:effectLst/>
                        </a:rPr>
                        <a:t>6 </a:t>
                      </a:r>
                      <a:r>
                        <a:rPr lang="fr-FR" sz="1400" b="1" kern="800" baseline="30000" dirty="0">
                          <a:effectLst/>
                        </a:rPr>
                        <a:t>(6)</a:t>
                      </a:r>
                      <a:r>
                        <a:rPr lang="fr-FR" sz="1400" b="1" kern="800" dirty="0">
                          <a:effectLst/>
                        </a:rPr>
                        <a:t> + 3 + </a:t>
                      </a:r>
                      <a:r>
                        <a:rPr lang="fr-FR" sz="1400" b="1" kern="800" dirty="0" smtClean="0">
                          <a:effectLst/>
                        </a:rPr>
                        <a:t>11</a:t>
                      </a:r>
                      <a:endParaRPr lang="fr-FR" sz="20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720</a:t>
                      </a:r>
                      <a:endParaRPr lang="fr-FR" sz="18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254304">
                <a:tc gridSpan="7">
                  <a:txBody>
                    <a:bodyPr/>
                    <a:lstStyle/>
                    <a:p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486359">
                <a:tc gridSpan="7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Proposition d’un e</a:t>
                      </a:r>
                      <a:r>
                        <a:rPr lang="fr-FR" sz="1400" b="1" i="1" kern="1200" dirty="0" smtClean="0">
                          <a:solidFill>
                            <a:srgbClr val="FF0000"/>
                          </a:solidFill>
                          <a:effectLst/>
                        </a:rPr>
                        <a:t>xemple de répartition possible des 20 heures (6+3+11) d’enseignement professionnel STI (relevant de la responsabilité du chef d’établissement)</a:t>
                      </a:r>
                      <a:r>
                        <a:rPr lang="fr-FR" sz="1400" b="1" i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en BTS FONDERIE</a:t>
                      </a:r>
                      <a:endParaRPr lang="fr-FR" sz="1400" b="1" i="1" kern="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3761">
                <a:tc>
                  <a:txBody>
                    <a:bodyPr/>
                    <a:lstStyle/>
                    <a:p>
                      <a:pPr marL="142240" indent="-142240" algn="r">
                        <a:spcAft>
                          <a:spcPts val="0"/>
                        </a:spcAft>
                      </a:pPr>
                      <a:r>
                        <a:rPr lang="fr-FR" sz="1200" i="1" kern="800" dirty="0">
                          <a:effectLst/>
                        </a:rPr>
                        <a:t>5.1  </a:t>
                      </a:r>
                      <a:r>
                        <a:rPr lang="fr-FR" sz="1200" i="1" kern="800" dirty="0" smtClean="0">
                          <a:effectLst/>
                        </a:rPr>
                        <a:t>Etude</a:t>
                      </a:r>
                      <a:r>
                        <a:rPr lang="fr-FR" sz="1200" i="1" kern="800" baseline="0" dirty="0" smtClean="0">
                          <a:effectLst/>
                        </a:rPr>
                        <a:t> de produits</a:t>
                      </a:r>
                      <a:endParaRPr lang="fr-FR" sz="12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sz="1600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i="1" kern="800" dirty="0" smtClean="0">
                          <a:effectLst/>
                          <a:latin typeface="+mn-lt"/>
                          <a:ea typeface="Arial Unicode MS"/>
                          <a:cs typeface="Tahoma"/>
                        </a:rPr>
                        <a:t>2 + 3 + 0</a:t>
                      </a:r>
                      <a:endParaRPr lang="fr-FR" sz="1400" i="1" kern="800" dirty="0">
                        <a:effectLst/>
                        <a:latin typeface="+mn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i="1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i="1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i="1" kern="800" dirty="0" smtClean="0">
                          <a:effectLst/>
                          <a:latin typeface="+mn-lt"/>
                          <a:ea typeface="Arial Unicode MS"/>
                          <a:cs typeface="Tahoma"/>
                        </a:rPr>
                        <a:t>2 + 3 + 0</a:t>
                      </a:r>
                      <a:endParaRPr lang="fr-FR" sz="1400" i="1" kern="800" dirty="0">
                        <a:effectLst/>
                        <a:latin typeface="+mn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144145" indent="-144145" algn="r">
                        <a:spcAft>
                          <a:spcPts val="0"/>
                        </a:spcAft>
                      </a:pPr>
                      <a:r>
                        <a:rPr lang="fr-FR" sz="1200" i="1" kern="800" dirty="0">
                          <a:effectLst/>
                        </a:rPr>
                        <a:t>5.2 </a:t>
                      </a:r>
                      <a:r>
                        <a:rPr lang="fr-FR" sz="1200" i="1" kern="800" dirty="0" smtClean="0">
                          <a:effectLst/>
                        </a:rPr>
                        <a:t>Etudes</a:t>
                      </a:r>
                      <a:r>
                        <a:rPr lang="fr-FR" sz="1200" i="1" kern="800" baseline="0" dirty="0" smtClean="0">
                          <a:effectLst/>
                        </a:rPr>
                        <a:t> de moulage, industrialisation</a:t>
                      </a:r>
                      <a:endParaRPr lang="fr-FR" sz="12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sz="1600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i="1" kern="800" dirty="0">
                          <a:effectLst/>
                        </a:rPr>
                        <a:t>2 </a:t>
                      </a:r>
                      <a:r>
                        <a:rPr lang="fr-FR" sz="1400" b="1" i="1" kern="800" baseline="30000" dirty="0">
                          <a:solidFill>
                            <a:srgbClr val="FF0000"/>
                          </a:solidFill>
                          <a:effectLst/>
                        </a:rPr>
                        <a:t>(11)</a:t>
                      </a:r>
                      <a:r>
                        <a:rPr lang="fr-FR" sz="1400" b="1" i="1" kern="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400" i="1" kern="800" dirty="0">
                          <a:effectLst/>
                        </a:rPr>
                        <a:t>+ </a:t>
                      </a:r>
                      <a:r>
                        <a:rPr lang="fr-FR" sz="1400" i="1" kern="800" dirty="0" smtClean="0">
                          <a:effectLst/>
                        </a:rPr>
                        <a:t>0 </a:t>
                      </a:r>
                      <a:r>
                        <a:rPr lang="fr-FR" sz="1400" i="1" kern="800" dirty="0">
                          <a:effectLst/>
                        </a:rPr>
                        <a:t>+ </a:t>
                      </a:r>
                      <a:r>
                        <a:rPr lang="fr-FR" sz="1400" i="1" kern="800" dirty="0" smtClean="0">
                          <a:effectLst/>
                        </a:rPr>
                        <a:t>6</a:t>
                      </a:r>
                      <a:endParaRPr lang="fr-FR" sz="14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i="1" kern="800" dirty="0">
                          <a:effectLst/>
                        </a:rPr>
                        <a:t>2 </a:t>
                      </a:r>
                      <a:r>
                        <a:rPr lang="fr-FR" sz="1400" b="1" i="1" kern="800" baseline="30000" dirty="0">
                          <a:solidFill>
                            <a:srgbClr val="FF0000"/>
                          </a:solidFill>
                          <a:effectLst/>
                        </a:rPr>
                        <a:t>(11)</a:t>
                      </a:r>
                      <a:r>
                        <a:rPr lang="fr-FR" sz="1400" b="1" i="1" kern="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400" i="1" kern="800" dirty="0">
                          <a:effectLst/>
                        </a:rPr>
                        <a:t>+ </a:t>
                      </a:r>
                      <a:r>
                        <a:rPr lang="fr-FR" sz="1400" i="1" kern="800" dirty="0" smtClean="0">
                          <a:effectLst/>
                        </a:rPr>
                        <a:t>0 </a:t>
                      </a:r>
                      <a:r>
                        <a:rPr lang="fr-FR" sz="1400" i="1" kern="800" dirty="0">
                          <a:effectLst/>
                        </a:rPr>
                        <a:t>+ </a:t>
                      </a:r>
                      <a:r>
                        <a:rPr lang="fr-FR" sz="1400" i="1" kern="800" dirty="0" smtClean="0">
                          <a:effectLst/>
                        </a:rPr>
                        <a:t>6</a:t>
                      </a:r>
                      <a:endParaRPr lang="fr-FR" sz="14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142240" indent="-142240" algn="r">
                        <a:spcAft>
                          <a:spcPts val="0"/>
                        </a:spcAft>
                      </a:pPr>
                      <a:r>
                        <a:rPr lang="fr-FR" sz="1200" i="1" kern="800" dirty="0">
                          <a:effectLst/>
                        </a:rPr>
                        <a:t>5.3. </a:t>
                      </a:r>
                      <a:r>
                        <a:rPr lang="fr-FR" sz="1200" i="1" kern="800" baseline="0" dirty="0" smtClean="0">
                          <a:effectLst/>
                        </a:rPr>
                        <a:t>Gestion et suivi de la  production</a:t>
                      </a:r>
                      <a:endParaRPr lang="fr-FR" sz="12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sz="1600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800" dirty="0" smtClean="0">
                          <a:effectLst/>
                        </a:rPr>
                        <a:t>2 </a:t>
                      </a:r>
                      <a:r>
                        <a:rPr lang="fr-FR" sz="1400" b="1" i="1" kern="80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(10)</a:t>
                      </a:r>
                      <a:r>
                        <a:rPr lang="fr-FR" sz="1400" b="1" i="1" kern="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400" i="1" kern="800" dirty="0" smtClean="0">
                          <a:effectLst/>
                        </a:rPr>
                        <a:t>+ 0 + 6</a:t>
                      </a:r>
                      <a:endParaRPr lang="fr-FR" sz="1400" i="1" kern="800" dirty="0" smtClean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800" dirty="0" smtClean="0">
                          <a:effectLst/>
                        </a:rPr>
                        <a:t>2 </a:t>
                      </a:r>
                      <a:r>
                        <a:rPr lang="fr-FR" sz="1400" b="1" i="1" kern="80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(10)</a:t>
                      </a:r>
                      <a:r>
                        <a:rPr lang="fr-FR" sz="1400" b="1" i="1" kern="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400" i="1" kern="800" dirty="0" smtClean="0">
                          <a:effectLst/>
                        </a:rPr>
                        <a:t>+ 0 + 6</a:t>
                      </a:r>
                      <a:endParaRPr lang="fr-FR" sz="1400" i="1" kern="800" dirty="0" smtClean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i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" name="ZoneTexte 17"/>
          <p:cNvSpPr txBox="1"/>
          <p:nvPr>
            <p:custDataLst>
              <p:tags r:id="rId2"/>
            </p:custDataLst>
          </p:nvPr>
        </p:nvSpPr>
        <p:spPr>
          <a:xfrm>
            <a:off x="1005344" y="5589240"/>
            <a:ext cx="799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(</a:t>
            </a:r>
            <a:r>
              <a:rPr lang="fr-FR" sz="1200" b="1" dirty="0">
                <a:solidFill>
                  <a:srgbClr val="FF0000"/>
                </a:solidFill>
              </a:rPr>
              <a:t>10) </a:t>
            </a:r>
            <a:r>
              <a:rPr lang="fr-FR" sz="1200" dirty="0" smtClean="0"/>
              <a:t>: Dont </a:t>
            </a:r>
            <a:r>
              <a:rPr lang="fr-FR" sz="1200" dirty="0"/>
              <a:t>une demi-heure de </a:t>
            </a:r>
            <a:r>
              <a:rPr lang="fr-FR" sz="1200" dirty="0" err="1"/>
              <a:t>co</a:t>
            </a:r>
            <a:r>
              <a:rPr lang="fr-FR" sz="1200" dirty="0"/>
              <a:t>-enseignement </a:t>
            </a:r>
            <a:r>
              <a:rPr lang="fr-FR" sz="1200" dirty="0" smtClean="0"/>
              <a:t>avec l’enseignement scientifique et </a:t>
            </a:r>
            <a:r>
              <a:rPr lang="fr-FR" sz="1200" dirty="0"/>
              <a:t>STI</a:t>
            </a:r>
          </a:p>
          <a:p>
            <a:r>
              <a:rPr lang="fr-FR" sz="1200" b="1" dirty="0">
                <a:solidFill>
                  <a:srgbClr val="FF0000"/>
                </a:solidFill>
              </a:rPr>
              <a:t>(11)</a:t>
            </a:r>
            <a:r>
              <a:rPr lang="fr-FR" sz="1200" dirty="0"/>
              <a:t> </a:t>
            </a:r>
            <a:r>
              <a:rPr lang="fr-FR" sz="1200" dirty="0" smtClean="0"/>
              <a:t>:Dont </a:t>
            </a:r>
            <a:r>
              <a:rPr lang="fr-FR" sz="1200" dirty="0"/>
              <a:t>une heure de </a:t>
            </a:r>
            <a:r>
              <a:rPr lang="fr-FR" sz="1200" dirty="0" err="1"/>
              <a:t>co</a:t>
            </a:r>
            <a:r>
              <a:rPr lang="fr-FR" sz="1200" dirty="0"/>
              <a:t>-enseignement STI et </a:t>
            </a:r>
            <a:r>
              <a:rPr lang="fr-FR" sz="1200" dirty="0" smtClean="0"/>
              <a:t>Anglais</a:t>
            </a:r>
            <a:endParaRPr lang="fr-FR" sz="1200" dirty="0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921928" y="332656"/>
            <a:ext cx="5306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Un horaire d’enseignement professionnel globalisé, réparti  au niveau de l’établissement…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 flipH="1">
            <a:off x="0" y="0"/>
            <a:ext cx="43088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FFFF"/>
                </a:solidFill>
              </a:rPr>
              <a:t>BTS de la mécanique: les activités professionnelles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r="42716"/>
          <a:stretch/>
        </p:blipFill>
        <p:spPr>
          <a:xfrm>
            <a:off x="7180574" y="337"/>
            <a:ext cx="991826" cy="908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734" y="-3729"/>
            <a:ext cx="1015266" cy="9121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4005064"/>
            <a:ext cx="1015266" cy="9121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87624" y="3212976"/>
            <a:ext cx="5977061" cy="504056"/>
          </a:xfrm>
        </p:spPr>
        <p:txBody>
          <a:bodyPr/>
          <a:lstStyle/>
          <a:p>
            <a:r>
              <a:rPr lang="fr-FR" dirty="0" smtClean="0"/>
              <a:t>Merci de votre attention.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Merci aux professionnels qui nous accompagnent dans cette rénovation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Merci aux équipes d’enseignants des lycées concernés qui collaborent à l’écriture de ces référentiels de BTS FORGE et de BTS FONDERIE 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BC8D34-BEFC-6B45-95FD-88DF8388AD58}" type="slidenum">
              <a:rPr lang="fr-FR" smtClean="0"/>
              <a:t>36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283" y="2708920"/>
            <a:ext cx="856069" cy="9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98" y="50122"/>
            <a:ext cx="1635189" cy="149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4</a:t>
            </a:fld>
            <a:endParaRPr lang="fr-FR"/>
          </a:p>
        </p:txBody>
      </p:sp>
      <p:pic>
        <p:nvPicPr>
          <p:cNvPr id="1026" name="Picture 2" descr="http://objectplot.fr/wp-content/gallery/design-de-produits-avec-imprimante-3d-par-poudre/impression_3d_par_poudre_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6" y="4142082"/>
            <a:ext cx="1920813" cy="168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ésultat de recherche d'images pour &quot;fonderi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7"/>
            <a:ext cx="2230439" cy="223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5" y="1181028"/>
            <a:ext cx="1920814" cy="284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Résultat de recherche d'images pour &quot;fonderi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64" y="3573017"/>
            <a:ext cx="3455400" cy="222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64" y="1153032"/>
            <a:ext cx="3455400" cy="22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843807" y="1988840"/>
            <a:ext cx="208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A4 GERER LA PRODUCTION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380312" y="94544"/>
            <a:ext cx="676359" cy="789085"/>
          </a:xfrm>
          <a:prstGeom prst="rect">
            <a:avLst/>
          </a:prstGeom>
        </p:spPr>
      </p:pic>
      <p:pic>
        <p:nvPicPr>
          <p:cNvPr id="11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6671" y="125986"/>
            <a:ext cx="101526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5</a:t>
            </a:fld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1"/>
            </p:custDataLst>
          </p:nvPr>
        </p:nvSpPr>
        <p:spPr>
          <a:xfrm>
            <a:off x="494478" y="548680"/>
            <a:ext cx="722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RAP : Activités et tâches confiées au BTS FONDERIE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748464" cy="346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80312" y="94544"/>
            <a:ext cx="676359" cy="789085"/>
          </a:xfrm>
          <a:prstGeom prst="rect">
            <a:avLst/>
          </a:prstGeom>
        </p:spPr>
      </p:pic>
      <p:pic>
        <p:nvPicPr>
          <p:cNvPr id="6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6671" y="125986"/>
            <a:ext cx="101526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6</a:t>
            </a:fld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1"/>
            </p:custDataLst>
          </p:nvPr>
        </p:nvSpPr>
        <p:spPr>
          <a:xfrm>
            <a:off x="494478" y="551450"/>
            <a:ext cx="722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RAP : Activités et tâches confiées au BTS FONDERIE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053937"/>
            <a:ext cx="9036496" cy="32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80312" y="94544"/>
            <a:ext cx="676359" cy="789085"/>
          </a:xfrm>
          <a:prstGeom prst="rect">
            <a:avLst/>
          </a:prstGeom>
        </p:spPr>
      </p:pic>
      <p:pic>
        <p:nvPicPr>
          <p:cNvPr id="7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6671" y="125986"/>
            <a:ext cx="101526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7</a:t>
            </a:fld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1"/>
            </p:custDataLst>
          </p:nvPr>
        </p:nvSpPr>
        <p:spPr>
          <a:xfrm>
            <a:off x="323528" y="565097"/>
            <a:ext cx="722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RAP : Activités et tâches confiées au BTS FONDERIE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31333"/>
            <a:ext cx="9036496" cy="211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80312" y="94544"/>
            <a:ext cx="676359" cy="789085"/>
          </a:xfrm>
          <a:prstGeom prst="rect">
            <a:avLst/>
          </a:prstGeom>
        </p:spPr>
      </p:pic>
      <p:pic>
        <p:nvPicPr>
          <p:cNvPr id="7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6671" y="125986"/>
            <a:ext cx="101526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1"/>
            </p:custDataLst>
          </p:nvPr>
        </p:nvSpPr>
        <p:spPr>
          <a:xfrm>
            <a:off x="539552" y="548680"/>
            <a:ext cx="722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RAP : Activités et tâches confiées au BTS FONDERIE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936375"/>
            <a:ext cx="8964488" cy="3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80312" y="94544"/>
            <a:ext cx="676359" cy="789085"/>
          </a:xfrm>
          <a:prstGeom prst="rect">
            <a:avLst/>
          </a:prstGeom>
        </p:spPr>
      </p:pic>
      <p:pic>
        <p:nvPicPr>
          <p:cNvPr id="7" name="Picture 4" descr="Résultat de recherche d'images pour &quot;pièce de fonderi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6671" y="125986"/>
            <a:ext cx="101526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" y="116632"/>
            <a:ext cx="2820115" cy="231305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9</a:t>
            </a:fld>
            <a:endParaRPr lang="fr-F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67" y="4353556"/>
            <a:ext cx="1352320" cy="198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photo-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0" y="4319343"/>
            <a:ext cx="1332909" cy="16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732240" y="1716975"/>
            <a:ext cx="24801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 PARTICIPER 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REPONSE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 CLIENT</a:t>
            </a:r>
          </a:p>
          <a:p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 CONCEVOIR 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MOYENS 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PRODUCTION</a:t>
            </a:r>
          </a:p>
          <a:p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A3 INDUSTRIALISER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PRODUCTION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92" y="886037"/>
            <a:ext cx="2052551" cy="17335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4638512"/>
            <a:ext cx="4244236" cy="16586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226" y="2547650"/>
            <a:ext cx="1906715" cy="1633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4793" y="2760563"/>
            <a:ext cx="2012375" cy="18779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5837" y="-10153"/>
            <a:ext cx="768163" cy="8961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64" y="18657"/>
            <a:ext cx="1120894" cy="7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Page de 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G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ge de partie ">
  <a:themeElements>
    <a:clrScheme name="1_Modèle par défaut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1_Modèle par défa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age de fin de la présent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MENJVA_masque bleu ciel</Template>
  <TotalTime>5332</TotalTime>
  <Words>2695</Words>
  <Application>Microsoft Office PowerPoint</Application>
  <PresentationFormat>Affichage à l'écran (4:3)</PresentationFormat>
  <Paragraphs>696</Paragraphs>
  <Slides>36</Slides>
  <Notes>2</Notes>
  <HiddenSlides>9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36</vt:i4>
      </vt:variant>
    </vt:vector>
  </HeadingPairs>
  <TitlesOfParts>
    <vt:vector size="55" baseType="lpstr">
      <vt:lpstr>Arial Unicode MS</vt:lpstr>
      <vt:lpstr>ＭＳ Ｐゴシック</vt:lpstr>
      <vt:lpstr>Arial</vt:lpstr>
      <vt:lpstr>Calibri</vt:lpstr>
      <vt:lpstr>Tahoma</vt:lpstr>
      <vt:lpstr>Times New Roman</vt:lpstr>
      <vt:lpstr>Wingdings</vt:lpstr>
      <vt:lpstr>Page de couverture</vt:lpstr>
      <vt:lpstr>IGEN</vt:lpstr>
      <vt:lpstr>4_Conception personnalisée</vt:lpstr>
      <vt:lpstr>Page de partie </vt:lpstr>
      <vt:lpstr>Pages de contenu</vt:lpstr>
      <vt:lpstr>6_Conception personnalisée</vt:lpstr>
      <vt:lpstr>2_Conception personnalisée</vt:lpstr>
      <vt:lpstr>Page de fin de la présentation</vt:lpstr>
      <vt:lpstr>Conception personnalisée</vt:lpstr>
      <vt:lpstr>1_Conception personnalisée</vt:lpstr>
      <vt:lpstr>5_Conception personnalisée</vt:lpstr>
      <vt:lpstr>3_Conception personnalisée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ces 2 BTS : BTS FONDERIE et BTS FORGE</vt:lpstr>
      <vt:lpstr>BTS FONDERIE                                      BTS FORGE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attention.   Merci aux professionnels qui nous accompagnent dans cette rénovation  Merci aux équipes d’enseignants des lycées concernés qui collaborent à l’écriture de ces référentiels de BTS FORGE et de BTS FONDERIE </vt:lpstr>
    </vt:vector>
  </TitlesOfParts>
  <Company>MEN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lignes</dc:title>
  <dc:creator>STSI</dc:creator>
  <cp:lastModifiedBy>fabrice browet</cp:lastModifiedBy>
  <cp:revision>230</cp:revision>
  <cp:lastPrinted>2011-10-28T07:48:52Z</cp:lastPrinted>
  <dcterms:created xsi:type="dcterms:W3CDTF">2011-10-28T07:12:19Z</dcterms:created>
  <dcterms:modified xsi:type="dcterms:W3CDTF">2015-10-08T17:12:55Z</dcterms:modified>
</cp:coreProperties>
</file>