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996" r:id="rId2"/>
    <p:sldMasterId id="2147483972" r:id="rId3"/>
    <p:sldMasterId id="2147483650" r:id="rId4"/>
    <p:sldMasterId id="2147483648" r:id="rId5"/>
    <p:sldMasterId id="2147484008" r:id="rId6"/>
    <p:sldMasterId id="2147483922" r:id="rId7"/>
    <p:sldMasterId id="2147483857" r:id="rId8"/>
    <p:sldMasterId id="2147483859" r:id="rId9"/>
    <p:sldMasterId id="2147483871" r:id="rId10"/>
    <p:sldMasterId id="2147483984" r:id="rId11"/>
    <p:sldMasterId id="2147483960" r:id="rId12"/>
  </p:sldMasterIdLst>
  <p:notesMasterIdLst>
    <p:notesMasterId r:id="rId36"/>
  </p:notesMasterIdLst>
  <p:handoutMasterIdLst>
    <p:handoutMasterId r:id="rId37"/>
  </p:handoutMasterIdLst>
  <p:sldIdLst>
    <p:sldId id="326" r:id="rId13"/>
    <p:sldId id="333" r:id="rId14"/>
    <p:sldId id="334" r:id="rId15"/>
    <p:sldId id="335" r:id="rId16"/>
    <p:sldId id="336" r:id="rId17"/>
    <p:sldId id="366" r:id="rId18"/>
    <p:sldId id="367" r:id="rId19"/>
    <p:sldId id="368" r:id="rId20"/>
    <p:sldId id="369" r:id="rId21"/>
    <p:sldId id="370" r:id="rId22"/>
    <p:sldId id="371" r:id="rId23"/>
    <p:sldId id="346" r:id="rId24"/>
    <p:sldId id="348" r:id="rId25"/>
    <p:sldId id="349" r:id="rId26"/>
    <p:sldId id="363" r:id="rId27"/>
    <p:sldId id="364" r:id="rId28"/>
    <p:sldId id="357" r:id="rId29"/>
    <p:sldId id="372" r:id="rId30"/>
    <p:sldId id="373" r:id="rId31"/>
    <p:sldId id="360" r:id="rId32"/>
    <p:sldId id="361" r:id="rId33"/>
    <p:sldId id="374" r:id="rId34"/>
    <p:sldId id="332" r:id="rId3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10">
          <p15:clr>
            <a:srgbClr val="A4A3A4"/>
          </p15:clr>
        </p15:guide>
        <p15:guide id="2" pos="28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8"/>
    <a:srgbClr val="FFA78B"/>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65"/>
    <p:restoredTop sz="95545"/>
  </p:normalViewPr>
  <p:slideViewPr>
    <p:cSldViewPr>
      <p:cViewPr>
        <p:scale>
          <a:sx n="97" d="100"/>
          <a:sy n="97" d="100"/>
        </p:scale>
        <p:origin x="1128" y="240"/>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C96F751A-9380-C74E-969B-F310CC821968}" type="datetime1">
              <a:rPr lang="fr-FR"/>
              <a:pPr/>
              <a:t>06/12/2015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C1581D0-A779-9E43-A253-EC353F205721}" type="slidenum">
              <a:rPr lang="fr-FR"/>
              <a:pPr/>
              <a:t>‹#›</a:t>
            </a:fld>
            <a:endParaRPr lang="fr-FR"/>
          </a:p>
        </p:txBody>
      </p:sp>
    </p:spTree>
    <p:extLst>
      <p:ext uri="{BB962C8B-B14F-4D97-AF65-F5344CB8AC3E}">
        <p14:creationId xmlns:p14="http://schemas.microsoft.com/office/powerpoint/2010/main" val="4183797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9D19253-918A-074B-B966-222A2D916A0D}" type="slidenum">
              <a:rPr lang="fr-FR"/>
              <a:pPr/>
              <a:t>‹#›</a:t>
            </a:fld>
            <a:endParaRPr lang="fr-FR"/>
          </a:p>
        </p:txBody>
      </p:sp>
    </p:spTree>
    <p:extLst>
      <p:ext uri="{BB962C8B-B14F-4D97-AF65-F5344CB8AC3E}">
        <p14:creationId xmlns:p14="http://schemas.microsoft.com/office/powerpoint/2010/main" val="2256125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B036D5-7887-A549-B23A-CFD11FB20D41}" type="slidenum">
              <a:rPr lang="fr-FR" smtClean="0"/>
              <a:pPr/>
              <a:t>13</a:t>
            </a:fld>
            <a:endParaRPr lang="fr-FR"/>
          </a:p>
        </p:txBody>
      </p:sp>
    </p:spTree>
    <p:extLst>
      <p:ext uri="{BB962C8B-B14F-4D97-AF65-F5344CB8AC3E}">
        <p14:creationId xmlns:p14="http://schemas.microsoft.com/office/powerpoint/2010/main" val="24836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72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1CD4FF3B-CB06-8A49-8C43-70F6EBE8FBD6}"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717D780-BBF8-C941-A584-92944B4B1FE2}" type="slidenum">
              <a:rPr lang="fr-FR"/>
              <a:pPr/>
              <a:t>‹#›</a:t>
            </a:fld>
            <a:endParaRPr lang="fr-FR"/>
          </a:p>
        </p:txBody>
      </p:sp>
    </p:spTree>
    <p:extLst>
      <p:ext uri="{BB962C8B-B14F-4D97-AF65-F5344CB8AC3E}">
        <p14:creationId xmlns:p14="http://schemas.microsoft.com/office/powerpoint/2010/main" val="366584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D7FE884F-DBF7-6C44-9448-51E1BDB6CFEC}"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CF11043-57A4-084E-A3C9-911EE79FAE86}" type="slidenum">
              <a:rPr lang="fr-FR"/>
              <a:pPr/>
              <a:t>‹#›</a:t>
            </a:fld>
            <a:endParaRPr lang="fr-FR"/>
          </a:p>
        </p:txBody>
      </p:sp>
    </p:spTree>
    <p:extLst>
      <p:ext uri="{BB962C8B-B14F-4D97-AF65-F5344CB8AC3E}">
        <p14:creationId xmlns:p14="http://schemas.microsoft.com/office/powerpoint/2010/main" val="94142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3F48143D-AF3C-3246-BFC2-4136A6F27CEA}"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48532EC-7370-5446-A456-0010176F837E}" type="slidenum">
              <a:rPr lang="fr-FR"/>
              <a:pPr/>
              <a:t>‹#›</a:t>
            </a:fld>
            <a:endParaRPr lang="fr-FR"/>
          </a:p>
        </p:txBody>
      </p:sp>
    </p:spTree>
    <p:extLst>
      <p:ext uri="{BB962C8B-B14F-4D97-AF65-F5344CB8AC3E}">
        <p14:creationId xmlns:p14="http://schemas.microsoft.com/office/powerpoint/2010/main" val="378413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86A5A7C-A589-4A44-90EB-A84E9237E8DB}" type="slidenum">
              <a:rPr lang="fr-FR"/>
              <a:pPr/>
              <a:t>‹#›</a:t>
            </a:fld>
            <a:endParaRPr lang="fr-FR"/>
          </a:p>
        </p:txBody>
      </p:sp>
    </p:spTree>
    <p:extLst>
      <p:ext uri="{BB962C8B-B14F-4D97-AF65-F5344CB8AC3E}">
        <p14:creationId xmlns:p14="http://schemas.microsoft.com/office/powerpoint/2010/main" val="420149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6B0C6E7-D23C-EB42-A96A-4297BB95B307}" type="slidenum">
              <a:rPr lang="fr-FR"/>
              <a:pPr/>
              <a:t>‹#›</a:t>
            </a:fld>
            <a:endParaRPr lang="fr-FR"/>
          </a:p>
        </p:txBody>
      </p:sp>
    </p:spTree>
    <p:extLst>
      <p:ext uri="{BB962C8B-B14F-4D97-AF65-F5344CB8AC3E}">
        <p14:creationId xmlns:p14="http://schemas.microsoft.com/office/powerpoint/2010/main" val="38374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382E8C5-DCA5-6E44-8729-FCDCFC2FC018}" type="slidenum">
              <a:rPr lang="fr-FR"/>
              <a:pPr/>
              <a:t>‹#›</a:t>
            </a:fld>
            <a:endParaRPr lang="fr-FR"/>
          </a:p>
        </p:txBody>
      </p:sp>
    </p:spTree>
    <p:extLst>
      <p:ext uri="{BB962C8B-B14F-4D97-AF65-F5344CB8AC3E}">
        <p14:creationId xmlns:p14="http://schemas.microsoft.com/office/powerpoint/2010/main" val="1832128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72321F66-1EDF-3D48-8C4A-A47DEB096F14}" type="slidenum">
              <a:rPr lang="fr-FR"/>
              <a:pPr/>
              <a:t>‹#›</a:t>
            </a:fld>
            <a:endParaRPr lang="fr-FR"/>
          </a:p>
        </p:txBody>
      </p:sp>
    </p:spTree>
    <p:extLst>
      <p:ext uri="{BB962C8B-B14F-4D97-AF65-F5344CB8AC3E}">
        <p14:creationId xmlns:p14="http://schemas.microsoft.com/office/powerpoint/2010/main" val="23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59006B74-8C85-FD49-B0E8-BEB96F707811}" type="slidenum">
              <a:rPr lang="fr-FR"/>
              <a:pPr/>
              <a:t>‹#›</a:t>
            </a:fld>
            <a:endParaRPr lang="fr-FR"/>
          </a:p>
        </p:txBody>
      </p:sp>
    </p:spTree>
    <p:extLst>
      <p:ext uri="{BB962C8B-B14F-4D97-AF65-F5344CB8AC3E}">
        <p14:creationId xmlns:p14="http://schemas.microsoft.com/office/powerpoint/2010/main" val="2850218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1BC458AD-4D82-764B-BCD5-A2A36F402897}" type="slidenum">
              <a:rPr lang="fr-FR"/>
              <a:pPr/>
              <a:t>‹#›</a:t>
            </a:fld>
            <a:endParaRPr lang="fr-FR"/>
          </a:p>
        </p:txBody>
      </p:sp>
    </p:spTree>
    <p:extLst>
      <p:ext uri="{BB962C8B-B14F-4D97-AF65-F5344CB8AC3E}">
        <p14:creationId xmlns:p14="http://schemas.microsoft.com/office/powerpoint/2010/main" val="2965042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879E9DFD-CA4B-0A48-A4A6-6EE9B3D592B1}" type="slidenum">
              <a:rPr lang="fr-FR"/>
              <a:pPr/>
              <a:t>‹#›</a:t>
            </a:fld>
            <a:endParaRPr lang="fr-FR"/>
          </a:p>
        </p:txBody>
      </p:sp>
    </p:spTree>
    <p:extLst>
      <p:ext uri="{BB962C8B-B14F-4D97-AF65-F5344CB8AC3E}">
        <p14:creationId xmlns:p14="http://schemas.microsoft.com/office/powerpoint/2010/main" val="306498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D7172A2A-F69D-BA46-B0FC-567C924681A2}"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B771028-3494-2443-A8DB-9404A6A2BDFE}" type="slidenum">
              <a:rPr lang="fr-FR"/>
              <a:pPr/>
              <a:t>‹#›</a:t>
            </a:fld>
            <a:endParaRPr lang="fr-FR"/>
          </a:p>
        </p:txBody>
      </p:sp>
    </p:spTree>
    <p:extLst>
      <p:ext uri="{BB962C8B-B14F-4D97-AF65-F5344CB8AC3E}">
        <p14:creationId xmlns:p14="http://schemas.microsoft.com/office/powerpoint/2010/main" val="328376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271B338D-0E52-EB47-AF8E-7346AC2576EE}" type="slidenum">
              <a:rPr lang="fr-FR"/>
              <a:pPr/>
              <a:t>‹#›</a:t>
            </a:fld>
            <a:endParaRPr lang="fr-FR"/>
          </a:p>
        </p:txBody>
      </p:sp>
    </p:spTree>
    <p:extLst>
      <p:ext uri="{BB962C8B-B14F-4D97-AF65-F5344CB8AC3E}">
        <p14:creationId xmlns:p14="http://schemas.microsoft.com/office/powerpoint/2010/main" val="3713234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627BE0F-F7F2-1540-9557-826EAFAAEEDE}" type="slidenum">
              <a:rPr lang="fr-FR"/>
              <a:pPr/>
              <a:t>‹#›</a:t>
            </a:fld>
            <a:endParaRPr lang="fr-FR"/>
          </a:p>
        </p:txBody>
      </p:sp>
    </p:spTree>
    <p:extLst>
      <p:ext uri="{BB962C8B-B14F-4D97-AF65-F5344CB8AC3E}">
        <p14:creationId xmlns:p14="http://schemas.microsoft.com/office/powerpoint/2010/main" val="282883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C748CB2-DB9D-4946-9EEC-8F24F8B4D269}" type="slidenum">
              <a:rPr lang="fr-FR"/>
              <a:pPr/>
              <a:t>‹#›</a:t>
            </a:fld>
            <a:endParaRPr lang="fr-FR"/>
          </a:p>
        </p:txBody>
      </p:sp>
    </p:spTree>
    <p:extLst>
      <p:ext uri="{BB962C8B-B14F-4D97-AF65-F5344CB8AC3E}">
        <p14:creationId xmlns:p14="http://schemas.microsoft.com/office/powerpoint/2010/main" val="399005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875976F-373E-964C-83C0-8E5F1D04686B}" type="slidenum">
              <a:rPr lang="fr-FR"/>
              <a:pPr/>
              <a:t>‹#›</a:t>
            </a:fld>
            <a:endParaRPr lang="fr-FR"/>
          </a:p>
        </p:txBody>
      </p:sp>
    </p:spTree>
    <p:extLst>
      <p:ext uri="{BB962C8B-B14F-4D97-AF65-F5344CB8AC3E}">
        <p14:creationId xmlns:p14="http://schemas.microsoft.com/office/powerpoint/2010/main" val="953509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225250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57579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111555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921997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99255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t>Titre de la page de contenu</a:t>
            </a:r>
            <a:endParaRPr lang="fr-FR" dirty="0"/>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67965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7EDE795-31A7-254D-B8F2-4735E9B1D6B0}"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DBB477A-77EE-DF4A-B199-EC484BB02225}" type="slidenum">
              <a:rPr lang="fr-FR"/>
              <a:pPr/>
              <a:t>‹#›</a:t>
            </a:fld>
            <a:endParaRPr lang="fr-FR"/>
          </a:p>
        </p:txBody>
      </p:sp>
    </p:spTree>
    <p:extLst>
      <p:ext uri="{BB962C8B-B14F-4D97-AF65-F5344CB8AC3E}">
        <p14:creationId xmlns:p14="http://schemas.microsoft.com/office/powerpoint/2010/main" val="1795154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F778AD71-A31D-E741-B3D8-557F964F4556}" type="datetimeFigureOut">
              <a:rPr lang="fr-FR" smtClean="0"/>
              <a:pPr/>
              <a:t>06/12/2015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5FBC8D34-BEFC-6B45-95FD-88DF8388AD58}" type="slidenum">
              <a:rPr lang="fr-FR" smtClean="0"/>
              <a:pPr/>
              <a:t>‹#›</a:t>
            </a:fld>
            <a:endParaRPr lang="fr-FR"/>
          </a:p>
        </p:txBody>
      </p:sp>
    </p:spTree>
    <p:extLst>
      <p:ext uri="{BB962C8B-B14F-4D97-AF65-F5344CB8AC3E}">
        <p14:creationId xmlns:p14="http://schemas.microsoft.com/office/powerpoint/2010/main" val="4078235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900">
                <a:solidFill>
                  <a:srgbClr val="4F81BD"/>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rgbClr val="4F81BD"/>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679970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272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EB6B54F9-6FAF-7C4B-ACBB-92EA3E14FCE6}"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E916E87-5900-AE42-9D33-4492E5432EDE}" type="slidenum">
              <a:rPr lang="fr-FR"/>
              <a:pPr/>
              <a:t>‹#›</a:t>
            </a:fld>
            <a:endParaRPr lang="fr-FR"/>
          </a:p>
        </p:txBody>
      </p:sp>
    </p:spTree>
    <p:extLst>
      <p:ext uri="{BB962C8B-B14F-4D97-AF65-F5344CB8AC3E}">
        <p14:creationId xmlns:p14="http://schemas.microsoft.com/office/powerpoint/2010/main" val="3650241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CBC306E4-08DD-0849-8908-57AD3F7D2B57}"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CB54AB0-75F2-5742-BBC6-9489A0DB3F12}" type="slidenum">
              <a:rPr lang="fr-FR"/>
              <a:pPr/>
              <a:t>‹#›</a:t>
            </a:fld>
            <a:endParaRPr lang="fr-FR"/>
          </a:p>
        </p:txBody>
      </p:sp>
    </p:spTree>
    <p:extLst>
      <p:ext uri="{BB962C8B-B14F-4D97-AF65-F5344CB8AC3E}">
        <p14:creationId xmlns:p14="http://schemas.microsoft.com/office/powerpoint/2010/main" val="523175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14137895-108B-264F-81C3-CC66E6C2FCCE}"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2C14326-63CF-2B46-8D0D-DCD7F9E1BA4F}" type="slidenum">
              <a:rPr lang="fr-FR"/>
              <a:pPr/>
              <a:t>‹#›</a:t>
            </a:fld>
            <a:endParaRPr lang="fr-FR"/>
          </a:p>
        </p:txBody>
      </p:sp>
    </p:spTree>
    <p:extLst>
      <p:ext uri="{BB962C8B-B14F-4D97-AF65-F5344CB8AC3E}">
        <p14:creationId xmlns:p14="http://schemas.microsoft.com/office/powerpoint/2010/main" val="1574628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A351C573-97C1-ED48-B211-DB552B499127}"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896B96B6-AB68-B34A-BE65-7DC678F4474F}" type="slidenum">
              <a:rPr lang="fr-FR"/>
              <a:pPr/>
              <a:t>‹#›</a:t>
            </a:fld>
            <a:endParaRPr lang="fr-FR"/>
          </a:p>
        </p:txBody>
      </p:sp>
    </p:spTree>
    <p:extLst>
      <p:ext uri="{BB962C8B-B14F-4D97-AF65-F5344CB8AC3E}">
        <p14:creationId xmlns:p14="http://schemas.microsoft.com/office/powerpoint/2010/main" val="3561699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6979AFFA-76EF-A64F-821E-258D7BA628A1}" type="datetimeFigureOut">
              <a:rPr lang="fr-FR"/>
              <a:pPr/>
              <a:t>06/12/2015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7037DC10-2570-5E45-8778-554EE0A81475}" type="slidenum">
              <a:rPr lang="fr-FR"/>
              <a:pPr/>
              <a:t>‹#›</a:t>
            </a:fld>
            <a:endParaRPr lang="fr-FR"/>
          </a:p>
        </p:txBody>
      </p:sp>
    </p:spTree>
    <p:extLst>
      <p:ext uri="{BB962C8B-B14F-4D97-AF65-F5344CB8AC3E}">
        <p14:creationId xmlns:p14="http://schemas.microsoft.com/office/powerpoint/2010/main" val="2939280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35A6FE73-593F-554F-BC12-313B57D781CF}" type="datetimeFigureOut">
              <a:rPr lang="fr-FR"/>
              <a:pPr/>
              <a:t>06/12/2015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55252A1F-6C7D-C241-BBCD-DCB2FFC67C61}" type="slidenum">
              <a:rPr lang="fr-FR"/>
              <a:pPr/>
              <a:t>‹#›</a:t>
            </a:fld>
            <a:endParaRPr lang="fr-FR"/>
          </a:p>
        </p:txBody>
      </p:sp>
    </p:spTree>
    <p:extLst>
      <p:ext uri="{BB962C8B-B14F-4D97-AF65-F5344CB8AC3E}">
        <p14:creationId xmlns:p14="http://schemas.microsoft.com/office/powerpoint/2010/main" val="793481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9BADBBC4-F49D-B049-9BDA-942B0957B49C}" type="datetimeFigureOut">
              <a:rPr lang="fr-FR"/>
              <a:pPr/>
              <a:t>06/12/2015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5C52FAEB-9C09-1D4C-A7F9-25B460143D94}" type="slidenum">
              <a:rPr lang="fr-FR"/>
              <a:pPr/>
              <a:t>‹#›</a:t>
            </a:fld>
            <a:endParaRPr lang="fr-FR"/>
          </a:p>
        </p:txBody>
      </p:sp>
    </p:spTree>
    <p:extLst>
      <p:ext uri="{BB962C8B-B14F-4D97-AF65-F5344CB8AC3E}">
        <p14:creationId xmlns:p14="http://schemas.microsoft.com/office/powerpoint/2010/main" val="415051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6F5DC1A7-82E4-9A49-9C00-425ABA9F8A29}"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636058F-3F82-9949-BCB7-31C1E23F2904}" type="slidenum">
              <a:rPr lang="fr-FR"/>
              <a:pPr/>
              <a:t>‹#›</a:t>
            </a:fld>
            <a:endParaRPr lang="fr-FR"/>
          </a:p>
        </p:txBody>
      </p:sp>
    </p:spTree>
    <p:extLst>
      <p:ext uri="{BB962C8B-B14F-4D97-AF65-F5344CB8AC3E}">
        <p14:creationId xmlns:p14="http://schemas.microsoft.com/office/powerpoint/2010/main" val="2933929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AD27D3EE-6D04-6948-8DA4-661CBEA5776A}"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E133EDC6-28F6-B548-902B-12CB2C34E43E}" type="slidenum">
              <a:rPr lang="fr-FR"/>
              <a:pPr/>
              <a:t>‹#›</a:t>
            </a:fld>
            <a:endParaRPr lang="fr-FR"/>
          </a:p>
        </p:txBody>
      </p:sp>
    </p:spTree>
    <p:extLst>
      <p:ext uri="{BB962C8B-B14F-4D97-AF65-F5344CB8AC3E}">
        <p14:creationId xmlns:p14="http://schemas.microsoft.com/office/powerpoint/2010/main" val="2690627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1C898A17-E47F-9D4B-B2BD-2235134E2ADD}"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36E290C-9C7E-B54A-AFD0-9A8601B88A00}" type="slidenum">
              <a:rPr lang="fr-FR"/>
              <a:pPr/>
              <a:t>‹#›</a:t>
            </a:fld>
            <a:endParaRPr lang="fr-FR"/>
          </a:p>
        </p:txBody>
      </p:sp>
    </p:spTree>
    <p:extLst>
      <p:ext uri="{BB962C8B-B14F-4D97-AF65-F5344CB8AC3E}">
        <p14:creationId xmlns:p14="http://schemas.microsoft.com/office/powerpoint/2010/main" val="1652735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B93B2956-EC4F-0F4A-84B6-25777EF5A508}"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12B0D50-623E-2E41-B13F-59C2674B7F1B}" type="slidenum">
              <a:rPr lang="fr-FR"/>
              <a:pPr/>
              <a:t>‹#›</a:t>
            </a:fld>
            <a:endParaRPr lang="fr-FR"/>
          </a:p>
        </p:txBody>
      </p:sp>
    </p:spTree>
    <p:extLst>
      <p:ext uri="{BB962C8B-B14F-4D97-AF65-F5344CB8AC3E}">
        <p14:creationId xmlns:p14="http://schemas.microsoft.com/office/powerpoint/2010/main" val="2793143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72B5750F-C248-4A45-B86C-EDDCBE7C216E}"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AF37359-ECA1-3B46-A02B-313EE20DDD45}" type="slidenum">
              <a:rPr lang="fr-FR"/>
              <a:pPr/>
              <a:t>‹#›</a:t>
            </a:fld>
            <a:endParaRPr lang="fr-FR"/>
          </a:p>
        </p:txBody>
      </p:sp>
    </p:spTree>
    <p:extLst>
      <p:ext uri="{BB962C8B-B14F-4D97-AF65-F5344CB8AC3E}">
        <p14:creationId xmlns:p14="http://schemas.microsoft.com/office/powerpoint/2010/main" val="987608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AADD4C-2EFD-3D40-97FE-574808779374}" type="slidenum">
              <a:rPr lang="fr-FR"/>
              <a:pPr/>
              <a:t>‹#›</a:t>
            </a:fld>
            <a:endParaRPr lang="fr-FR"/>
          </a:p>
        </p:txBody>
      </p:sp>
    </p:spTree>
    <p:extLst>
      <p:ext uri="{BB962C8B-B14F-4D97-AF65-F5344CB8AC3E}">
        <p14:creationId xmlns:p14="http://schemas.microsoft.com/office/powerpoint/2010/main" val="3081662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FA8F915-2538-8C47-AECD-D9444CE6C1BE}" type="slidenum">
              <a:rPr lang="fr-FR"/>
              <a:pPr/>
              <a:t>‹#›</a:t>
            </a:fld>
            <a:endParaRPr lang="fr-FR"/>
          </a:p>
        </p:txBody>
      </p:sp>
    </p:spTree>
    <p:extLst>
      <p:ext uri="{BB962C8B-B14F-4D97-AF65-F5344CB8AC3E}">
        <p14:creationId xmlns:p14="http://schemas.microsoft.com/office/powerpoint/2010/main" val="1615348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B4B77D8-2F15-0843-BA73-F137DF97161F}" type="slidenum">
              <a:rPr lang="fr-FR"/>
              <a:pPr/>
              <a:t>‹#›</a:t>
            </a:fld>
            <a:endParaRPr lang="fr-FR"/>
          </a:p>
        </p:txBody>
      </p:sp>
    </p:spTree>
    <p:extLst>
      <p:ext uri="{BB962C8B-B14F-4D97-AF65-F5344CB8AC3E}">
        <p14:creationId xmlns:p14="http://schemas.microsoft.com/office/powerpoint/2010/main" val="3837673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DBD95FD1-AF47-994A-AD04-BB04228A8871}" type="slidenum">
              <a:rPr lang="fr-FR"/>
              <a:pPr/>
              <a:t>‹#›</a:t>
            </a:fld>
            <a:endParaRPr lang="fr-FR"/>
          </a:p>
        </p:txBody>
      </p:sp>
    </p:spTree>
    <p:extLst>
      <p:ext uri="{BB962C8B-B14F-4D97-AF65-F5344CB8AC3E}">
        <p14:creationId xmlns:p14="http://schemas.microsoft.com/office/powerpoint/2010/main" val="1304234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8CFBB4D9-02F4-EB47-844E-96BFA31F8A04}" type="slidenum">
              <a:rPr lang="fr-FR"/>
              <a:pPr/>
              <a:t>‹#›</a:t>
            </a:fld>
            <a:endParaRPr lang="fr-FR"/>
          </a:p>
        </p:txBody>
      </p:sp>
    </p:spTree>
    <p:extLst>
      <p:ext uri="{BB962C8B-B14F-4D97-AF65-F5344CB8AC3E}">
        <p14:creationId xmlns:p14="http://schemas.microsoft.com/office/powerpoint/2010/main" val="3114836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C5DC29D2-DB59-9448-B570-4B4654B7C1B6}" type="slidenum">
              <a:rPr lang="fr-FR"/>
              <a:pPr/>
              <a:t>‹#›</a:t>
            </a:fld>
            <a:endParaRPr lang="fr-FR"/>
          </a:p>
        </p:txBody>
      </p:sp>
    </p:spTree>
    <p:extLst>
      <p:ext uri="{BB962C8B-B14F-4D97-AF65-F5344CB8AC3E}">
        <p14:creationId xmlns:p14="http://schemas.microsoft.com/office/powerpoint/2010/main" val="371718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8AA30875-43CF-A545-8952-237EE040D27C}"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3D02A67A-6FA7-494F-A610-B43F9ADB4ADE}" type="slidenum">
              <a:rPr lang="fr-FR"/>
              <a:pPr/>
              <a:t>‹#›</a:t>
            </a:fld>
            <a:endParaRPr lang="fr-FR"/>
          </a:p>
        </p:txBody>
      </p:sp>
    </p:spTree>
    <p:extLst>
      <p:ext uri="{BB962C8B-B14F-4D97-AF65-F5344CB8AC3E}">
        <p14:creationId xmlns:p14="http://schemas.microsoft.com/office/powerpoint/2010/main" val="3666736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911AED14-2B4F-4146-95AC-6A9897AB4F76}" type="slidenum">
              <a:rPr lang="fr-FR"/>
              <a:pPr/>
              <a:t>‹#›</a:t>
            </a:fld>
            <a:endParaRPr lang="fr-FR"/>
          </a:p>
        </p:txBody>
      </p:sp>
    </p:spTree>
    <p:extLst>
      <p:ext uri="{BB962C8B-B14F-4D97-AF65-F5344CB8AC3E}">
        <p14:creationId xmlns:p14="http://schemas.microsoft.com/office/powerpoint/2010/main" val="1530763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B68DF3A4-6084-B846-A843-849CF48999CE}" type="slidenum">
              <a:rPr lang="fr-FR"/>
              <a:pPr/>
              <a:t>‹#›</a:t>
            </a:fld>
            <a:endParaRPr lang="fr-FR"/>
          </a:p>
        </p:txBody>
      </p:sp>
    </p:spTree>
    <p:extLst>
      <p:ext uri="{BB962C8B-B14F-4D97-AF65-F5344CB8AC3E}">
        <p14:creationId xmlns:p14="http://schemas.microsoft.com/office/powerpoint/2010/main" val="3542504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1B5B058-BCEC-5F4E-B65F-D3461527A5D5}" type="slidenum">
              <a:rPr lang="fr-FR"/>
              <a:pPr/>
              <a:t>‹#›</a:t>
            </a:fld>
            <a:endParaRPr lang="fr-FR"/>
          </a:p>
        </p:txBody>
      </p:sp>
    </p:spTree>
    <p:extLst>
      <p:ext uri="{BB962C8B-B14F-4D97-AF65-F5344CB8AC3E}">
        <p14:creationId xmlns:p14="http://schemas.microsoft.com/office/powerpoint/2010/main" val="4061708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7B21D2D-9991-154A-99C4-BBB393C84927}" type="slidenum">
              <a:rPr lang="fr-FR"/>
              <a:pPr/>
              <a:t>‹#›</a:t>
            </a:fld>
            <a:endParaRPr lang="fr-FR"/>
          </a:p>
        </p:txBody>
      </p:sp>
    </p:spTree>
    <p:extLst>
      <p:ext uri="{BB962C8B-B14F-4D97-AF65-F5344CB8AC3E}">
        <p14:creationId xmlns:p14="http://schemas.microsoft.com/office/powerpoint/2010/main" val="2210015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5CDE3AB-F044-C343-BDDF-C01376621200}" type="slidenum">
              <a:rPr lang="fr-FR"/>
              <a:pPr/>
              <a:t>‹#›</a:t>
            </a:fld>
            <a:endParaRPr lang="fr-FR"/>
          </a:p>
        </p:txBody>
      </p:sp>
    </p:spTree>
    <p:extLst>
      <p:ext uri="{BB962C8B-B14F-4D97-AF65-F5344CB8AC3E}">
        <p14:creationId xmlns:p14="http://schemas.microsoft.com/office/powerpoint/2010/main" val="91520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264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numéro de diapositive 5"/>
          <p:cNvSpPr>
            <a:spLocks noGrp="1"/>
          </p:cNvSpPr>
          <p:nvPr>
            <p:ph type="sldNum" sz="quarter" idx="10"/>
          </p:nvPr>
        </p:nvSpPr>
        <p:spPr/>
        <p:txBody>
          <a:bodyPr/>
          <a:lstStyle>
            <a:lvl1pPr>
              <a:defRPr/>
            </a:lvl1pPr>
          </a:lstStyle>
          <a:p>
            <a:r>
              <a:rPr lang="fr-FR"/>
              <a:t>Page </a:t>
            </a:r>
            <a:fld id="{8407121F-475A-2848-8E08-97FDA0612D82}" type="slidenum">
              <a:rPr lang="fr-FR"/>
              <a:pPr/>
              <a:t>‹#›</a:t>
            </a:fld>
            <a:endParaRPr lang="fr-FR"/>
          </a:p>
        </p:txBody>
      </p:sp>
    </p:spTree>
    <p:extLst>
      <p:ext uri="{BB962C8B-B14F-4D97-AF65-F5344CB8AC3E}">
        <p14:creationId xmlns:p14="http://schemas.microsoft.com/office/powerpoint/2010/main" val="3474840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510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D0B9B365-D2B2-2645-8EB5-7B8F5CAA3BD0}"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795AA3D-54F8-274D-B54B-A4A836792319}" type="slidenum">
              <a:rPr lang="fr-FR"/>
              <a:pPr/>
              <a:t>‹#›</a:t>
            </a:fld>
            <a:endParaRPr lang="fr-FR"/>
          </a:p>
        </p:txBody>
      </p:sp>
    </p:spTree>
    <p:extLst>
      <p:ext uri="{BB962C8B-B14F-4D97-AF65-F5344CB8AC3E}">
        <p14:creationId xmlns:p14="http://schemas.microsoft.com/office/powerpoint/2010/main" val="24267560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1241EAFE-E364-5A43-9757-7900BCFE6BFD}"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D7D61D5-9617-734B-8D13-A927A48B2C42}" type="slidenum">
              <a:rPr lang="fr-FR"/>
              <a:pPr/>
              <a:t>‹#›</a:t>
            </a:fld>
            <a:endParaRPr lang="fr-FR"/>
          </a:p>
        </p:txBody>
      </p:sp>
    </p:spTree>
    <p:extLst>
      <p:ext uri="{BB962C8B-B14F-4D97-AF65-F5344CB8AC3E}">
        <p14:creationId xmlns:p14="http://schemas.microsoft.com/office/powerpoint/2010/main" val="14882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9FBE071A-B8EA-2A45-9646-690B103EAB30}" type="datetimeFigureOut">
              <a:rPr lang="fr-FR"/>
              <a:pPr/>
              <a:t>06/12/2015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26D5FA04-D58F-CC41-B425-B4E3275D0449}" type="slidenum">
              <a:rPr lang="fr-FR"/>
              <a:pPr/>
              <a:t>‹#›</a:t>
            </a:fld>
            <a:endParaRPr lang="fr-FR"/>
          </a:p>
        </p:txBody>
      </p:sp>
    </p:spTree>
    <p:extLst>
      <p:ext uri="{BB962C8B-B14F-4D97-AF65-F5344CB8AC3E}">
        <p14:creationId xmlns:p14="http://schemas.microsoft.com/office/powerpoint/2010/main" val="3157187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E7880ABA-EAF3-CA48-8124-BC1192F47679}"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94BC03C-940D-DB4A-944D-BE85D2AF682B}" type="slidenum">
              <a:rPr lang="fr-FR"/>
              <a:pPr/>
              <a:t>‹#›</a:t>
            </a:fld>
            <a:endParaRPr lang="fr-FR"/>
          </a:p>
        </p:txBody>
      </p:sp>
    </p:spTree>
    <p:extLst>
      <p:ext uri="{BB962C8B-B14F-4D97-AF65-F5344CB8AC3E}">
        <p14:creationId xmlns:p14="http://schemas.microsoft.com/office/powerpoint/2010/main" val="4225123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71B58B80-6A36-3F46-8B53-DBC922CB251A}"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7628671-4595-5549-BBB7-807A04660E6B}" type="slidenum">
              <a:rPr lang="fr-FR"/>
              <a:pPr/>
              <a:t>‹#›</a:t>
            </a:fld>
            <a:endParaRPr lang="fr-FR"/>
          </a:p>
        </p:txBody>
      </p:sp>
    </p:spTree>
    <p:extLst>
      <p:ext uri="{BB962C8B-B14F-4D97-AF65-F5344CB8AC3E}">
        <p14:creationId xmlns:p14="http://schemas.microsoft.com/office/powerpoint/2010/main" val="2759986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597C1E65-B6A0-1940-B36E-25282D68BB44}" type="datetimeFigureOut">
              <a:rPr lang="fr-FR"/>
              <a:pPr/>
              <a:t>06/12/2015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1CDD9721-EE8F-D647-8A8E-5F67085E2447}" type="slidenum">
              <a:rPr lang="fr-FR"/>
              <a:pPr/>
              <a:t>‹#›</a:t>
            </a:fld>
            <a:endParaRPr lang="fr-FR"/>
          </a:p>
        </p:txBody>
      </p:sp>
    </p:spTree>
    <p:extLst>
      <p:ext uri="{BB962C8B-B14F-4D97-AF65-F5344CB8AC3E}">
        <p14:creationId xmlns:p14="http://schemas.microsoft.com/office/powerpoint/2010/main" val="1510660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0532E338-53E1-1D48-A068-A6FCF1654588}" type="datetimeFigureOut">
              <a:rPr lang="fr-FR"/>
              <a:pPr/>
              <a:t>06/12/2015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72571A8E-E71C-7E4F-A5B8-F7011BE9F978}" type="slidenum">
              <a:rPr lang="fr-FR"/>
              <a:pPr/>
              <a:t>‹#›</a:t>
            </a:fld>
            <a:endParaRPr lang="fr-FR"/>
          </a:p>
        </p:txBody>
      </p:sp>
    </p:spTree>
    <p:extLst>
      <p:ext uri="{BB962C8B-B14F-4D97-AF65-F5344CB8AC3E}">
        <p14:creationId xmlns:p14="http://schemas.microsoft.com/office/powerpoint/2010/main" val="1130254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207E78B6-543A-9541-98A3-B0CF2ABD1821}" type="datetimeFigureOut">
              <a:rPr lang="fr-FR"/>
              <a:pPr/>
              <a:t>06/12/2015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79A536F3-5995-1942-A8BA-194E1D74A6B1}" type="slidenum">
              <a:rPr lang="fr-FR"/>
              <a:pPr/>
              <a:t>‹#›</a:t>
            </a:fld>
            <a:endParaRPr lang="fr-FR"/>
          </a:p>
        </p:txBody>
      </p:sp>
    </p:spTree>
    <p:extLst>
      <p:ext uri="{BB962C8B-B14F-4D97-AF65-F5344CB8AC3E}">
        <p14:creationId xmlns:p14="http://schemas.microsoft.com/office/powerpoint/2010/main" val="1326612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6BBE0F38-4586-B145-87AB-91CA2139D452}"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F19823DC-3AB6-9D43-B12C-240A0DE3A80C}" type="slidenum">
              <a:rPr lang="fr-FR"/>
              <a:pPr/>
              <a:t>‹#›</a:t>
            </a:fld>
            <a:endParaRPr lang="fr-FR"/>
          </a:p>
        </p:txBody>
      </p:sp>
    </p:spTree>
    <p:extLst>
      <p:ext uri="{BB962C8B-B14F-4D97-AF65-F5344CB8AC3E}">
        <p14:creationId xmlns:p14="http://schemas.microsoft.com/office/powerpoint/2010/main" val="863109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EC9C8A45-B9EC-5046-A3E6-9E87F0874202}"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D5CB78E-2E06-3548-9D1C-21E0DEC60016}" type="slidenum">
              <a:rPr lang="fr-FR"/>
              <a:pPr/>
              <a:t>‹#›</a:t>
            </a:fld>
            <a:endParaRPr lang="fr-FR"/>
          </a:p>
        </p:txBody>
      </p:sp>
    </p:spTree>
    <p:extLst>
      <p:ext uri="{BB962C8B-B14F-4D97-AF65-F5344CB8AC3E}">
        <p14:creationId xmlns:p14="http://schemas.microsoft.com/office/powerpoint/2010/main" val="3352019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BE125E54-384A-0040-8EF4-547C1073842B}"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F70F6B4-6598-2748-AC1F-3295C3AAA556}" type="slidenum">
              <a:rPr lang="fr-FR"/>
              <a:pPr/>
              <a:t>‹#›</a:t>
            </a:fld>
            <a:endParaRPr lang="fr-FR"/>
          </a:p>
        </p:txBody>
      </p:sp>
    </p:spTree>
    <p:extLst>
      <p:ext uri="{BB962C8B-B14F-4D97-AF65-F5344CB8AC3E}">
        <p14:creationId xmlns:p14="http://schemas.microsoft.com/office/powerpoint/2010/main" val="1925323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2C48034-4443-F740-A8E0-0C2336D011E0}" type="datetimeFigureOut">
              <a:rPr lang="fr-FR"/>
              <a:pPr/>
              <a:t>06/12/2015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8D80D20-D977-8742-A170-6567E4837BBF}" type="slidenum">
              <a:rPr lang="fr-FR"/>
              <a:pPr/>
              <a:t>‹#›</a:t>
            </a:fld>
            <a:endParaRPr lang="fr-FR"/>
          </a:p>
        </p:txBody>
      </p:sp>
    </p:spTree>
    <p:extLst>
      <p:ext uri="{BB962C8B-B14F-4D97-AF65-F5344CB8AC3E}">
        <p14:creationId xmlns:p14="http://schemas.microsoft.com/office/powerpoint/2010/main" val="1260221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D39D840-68EB-6A4D-8897-8335C08672F8}" type="slidenum">
              <a:rPr lang="fr-FR"/>
              <a:pPr/>
              <a:t>‹#›</a:t>
            </a:fld>
            <a:endParaRPr lang="fr-FR"/>
          </a:p>
        </p:txBody>
      </p:sp>
    </p:spTree>
    <p:extLst>
      <p:ext uri="{BB962C8B-B14F-4D97-AF65-F5344CB8AC3E}">
        <p14:creationId xmlns:p14="http://schemas.microsoft.com/office/powerpoint/2010/main" val="340547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364F45F3-43CF-F945-BD3A-1871CF7A6CC7}" type="datetimeFigureOut">
              <a:rPr lang="fr-FR"/>
              <a:pPr/>
              <a:t>06/12/2015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CD7850AC-BE00-B747-B4AA-E0A710120DD7}" type="slidenum">
              <a:rPr lang="fr-FR"/>
              <a:pPr/>
              <a:t>‹#›</a:t>
            </a:fld>
            <a:endParaRPr lang="fr-FR"/>
          </a:p>
        </p:txBody>
      </p:sp>
    </p:spTree>
    <p:extLst>
      <p:ext uri="{BB962C8B-B14F-4D97-AF65-F5344CB8AC3E}">
        <p14:creationId xmlns:p14="http://schemas.microsoft.com/office/powerpoint/2010/main" val="2672905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47D2DA9-F432-B644-96DE-70311DC0CF30}" type="slidenum">
              <a:rPr lang="fr-FR"/>
              <a:pPr/>
              <a:t>‹#›</a:t>
            </a:fld>
            <a:endParaRPr lang="fr-FR"/>
          </a:p>
        </p:txBody>
      </p:sp>
    </p:spTree>
    <p:extLst>
      <p:ext uri="{BB962C8B-B14F-4D97-AF65-F5344CB8AC3E}">
        <p14:creationId xmlns:p14="http://schemas.microsoft.com/office/powerpoint/2010/main" val="36804818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2B7643D-BBAD-4743-8B1A-C2B33AA9B84D}" type="slidenum">
              <a:rPr lang="fr-FR"/>
              <a:pPr/>
              <a:t>‹#›</a:t>
            </a:fld>
            <a:endParaRPr lang="fr-FR"/>
          </a:p>
        </p:txBody>
      </p:sp>
    </p:spTree>
    <p:extLst>
      <p:ext uri="{BB962C8B-B14F-4D97-AF65-F5344CB8AC3E}">
        <p14:creationId xmlns:p14="http://schemas.microsoft.com/office/powerpoint/2010/main" val="3303559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C71E9D4A-9DD9-1948-8F2F-5C88CD0AD04D}" type="slidenum">
              <a:rPr lang="fr-FR"/>
              <a:pPr/>
              <a:t>‹#›</a:t>
            </a:fld>
            <a:endParaRPr lang="fr-FR"/>
          </a:p>
        </p:txBody>
      </p:sp>
    </p:spTree>
    <p:extLst>
      <p:ext uri="{BB962C8B-B14F-4D97-AF65-F5344CB8AC3E}">
        <p14:creationId xmlns:p14="http://schemas.microsoft.com/office/powerpoint/2010/main" val="3262746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C09A9928-1361-EE4B-91D6-EAE814C81DB4}" type="slidenum">
              <a:rPr lang="fr-FR"/>
              <a:pPr/>
              <a:t>‹#›</a:t>
            </a:fld>
            <a:endParaRPr lang="fr-FR"/>
          </a:p>
        </p:txBody>
      </p:sp>
    </p:spTree>
    <p:extLst>
      <p:ext uri="{BB962C8B-B14F-4D97-AF65-F5344CB8AC3E}">
        <p14:creationId xmlns:p14="http://schemas.microsoft.com/office/powerpoint/2010/main" val="11403189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DA31FFE3-07F2-7B41-A10F-7FD7FCEECE7A}" type="slidenum">
              <a:rPr lang="fr-FR"/>
              <a:pPr/>
              <a:t>‹#›</a:t>
            </a:fld>
            <a:endParaRPr lang="fr-FR"/>
          </a:p>
        </p:txBody>
      </p:sp>
    </p:spTree>
    <p:extLst>
      <p:ext uri="{BB962C8B-B14F-4D97-AF65-F5344CB8AC3E}">
        <p14:creationId xmlns:p14="http://schemas.microsoft.com/office/powerpoint/2010/main" val="2803023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16218948-ECC0-AD49-9CFA-01957FCA2402}" type="slidenum">
              <a:rPr lang="fr-FR"/>
              <a:pPr/>
              <a:t>‹#›</a:t>
            </a:fld>
            <a:endParaRPr lang="fr-FR"/>
          </a:p>
        </p:txBody>
      </p:sp>
    </p:spTree>
    <p:extLst>
      <p:ext uri="{BB962C8B-B14F-4D97-AF65-F5344CB8AC3E}">
        <p14:creationId xmlns:p14="http://schemas.microsoft.com/office/powerpoint/2010/main" val="29281491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E49A2AC6-7BBA-AF47-90B3-ED811C4C05B5}" type="slidenum">
              <a:rPr lang="fr-FR"/>
              <a:pPr/>
              <a:t>‹#›</a:t>
            </a:fld>
            <a:endParaRPr lang="fr-FR"/>
          </a:p>
        </p:txBody>
      </p:sp>
    </p:spTree>
    <p:extLst>
      <p:ext uri="{BB962C8B-B14F-4D97-AF65-F5344CB8AC3E}">
        <p14:creationId xmlns:p14="http://schemas.microsoft.com/office/powerpoint/2010/main" val="1230842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77B1941C-E42E-0349-8E84-FC9046237818}" type="slidenum">
              <a:rPr lang="fr-FR"/>
              <a:pPr/>
              <a:t>‹#›</a:t>
            </a:fld>
            <a:endParaRPr lang="fr-FR"/>
          </a:p>
        </p:txBody>
      </p:sp>
    </p:spTree>
    <p:extLst>
      <p:ext uri="{BB962C8B-B14F-4D97-AF65-F5344CB8AC3E}">
        <p14:creationId xmlns:p14="http://schemas.microsoft.com/office/powerpoint/2010/main" val="41746627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17F6B21-7BB5-BE42-B49D-FAD0B605BAF7}" type="slidenum">
              <a:rPr lang="fr-FR"/>
              <a:pPr/>
              <a:t>‹#›</a:t>
            </a:fld>
            <a:endParaRPr lang="fr-FR"/>
          </a:p>
        </p:txBody>
      </p:sp>
    </p:spTree>
    <p:extLst>
      <p:ext uri="{BB962C8B-B14F-4D97-AF65-F5344CB8AC3E}">
        <p14:creationId xmlns:p14="http://schemas.microsoft.com/office/powerpoint/2010/main" val="1799088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FA799BC-E5DB-624A-ADA1-8895773C075C}" type="slidenum">
              <a:rPr lang="fr-FR"/>
              <a:pPr/>
              <a:t>‹#›</a:t>
            </a:fld>
            <a:endParaRPr lang="fr-FR"/>
          </a:p>
        </p:txBody>
      </p:sp>
    </p:spTree>
    <p:extLst>
      <p:ext uri="{BB962C8B-B14F-4D97-AF65-F5344CB8AC3E}">
        <p14:creationId xmlns:p14="http://schemas.microsoft.com/office/powerpoint/2010/main" val="66577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AB2A33CB-C0DF-2145-AF25-6C0A8F298962}" type="datetimeFigureOut">
              <a:rPr lang="fr-FR"/>
              <a:pPr/>
              <a:t>06/12/2015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584C01BD-79A4-FB42-B3AF-DE45226BF6E7}" type="slidenum">
              <a:rPr lang="fr-FR"/>
              <a:pPr/>
              <a:t>‹#›</a:t>
            </a:fld>
            <a:endParaRPr lang="fr-FR"/>
          </a:p>
        </p:txBody>
      </p:sp>
    </p:spTree>
    <p:extLst>
      <p:ext uri="{BB962C8B-B14F-4D97-AF65-F5344CB8AC3E}">
        <p14:creationId xmlns:p14="http://schemas.microsoft.com/office/powerpoint/2010/main" val="12621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35BD5F5E-2C4F-6D40-A3EE-2A10A6783278}" type="datetimeFigureOut">
              <a:rPr lang="fr-FR"/>
              <a:pPr/>
              <a:t>06/12/2015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5D06AE8-BFD9-834E-8A89-0AA665FFDE6D}" type="slidenum">
              <a:rPr lang="fr-FR"/>
              <a:pPr/>
              <a:t>‹#›</a:t>
            </a:fld>
            <a:endParaRPr lang="fr-FR"/>
          </a:p>
        </p:txBody>
      </p:sp>
    </p:spTree>
    <p:extLst>
      <p:ext uri="{BB962C8B-B14F-4D97-AF65-F5344CB8AC3E}">
        <p14:creationId xmlns:p14="http://schemas.microsoft.com/office/powerpoint/2010/main" val="281407690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theme" Target="../theme/theme10.xml"/><Relationship Id="rId3"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11.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12.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 Id="rId3"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theme" Target="../theme/theme5.xml"/><Relationship Id="rId10"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6.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7.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theme" Target="../theme/theme8.xml"/><Relationship Id="rId3"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9.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a:solidFill>
                  <a:srgbClr val="404040"/>
                </a:solidFill>
                <a:latin typeface="Calibri" charset="0"/>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a:solidFill>
                  <a:srgbClr val="0062A8"/>
                </a:solidFill>
                <a:latin typeface="Calibri" charset="0"/>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Nom de la direction et du bureau &gt; date   </a:t>
            </a:r>
            <a:endParaRPr lang="fr-FR" dirty="0">
              <a:solidFill>
                <a:schemeClr val="tx1">
                  <a:lumMod val="65000"/>
                  <a:lumOff val="35000"/>
                </a:schemeClr>
              </a:solidFill>
            </a:endParaRP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6021388"/>
            <a:ext cx="1119188" cy="50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1267"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020F2CC-0381-CB47-A337-F6E628F53851}" type="datetimeFigureOut">
              <a:rPr lang="fr-FR"/>
              <a:pPr/>
              <a:t>06/12/2015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0DA76B-3781-FA40-A1FA-EE30EB4E6E9B}"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2291"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CE4E2B3-4EE9-BA4D-8E8C-E55071026273}"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96F759A-B78F-BC48-9B62-FEBF379BDDD1}" type="datetimeFigureOut">
              <a:rPr lang="fr-FR"/>
              <a:pPr/>
              <a:t>06/12/2015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F8AB6C-9063-0846-9FC4-B13CDDA881D8}"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8703E4A-6952-0C45-8723-DCD68B93BC5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p:grpSpPr>
        <p:sp>
          <p:nvSpPr>
            <p:cNvPr id="2056" name="Rectangle 18"/>
            <p:cNvSpPr>
              <a:spLocks noChangeArrowheads="1"/>
            </p:cNvSpPr>
            <p:nvPr userDrawn="1"/>
          </p:nvSpPr>
          <p:spPr bwMode="gray">
            <a:xfrm>
              <a:off x="0" y="0"/>
              <a:ext cx="5760" cy="178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sp>
        <p:nvSpPr>
          <p:cNvPr id="6150" name="ZoneTexte 2"/>
          <p:cNvSpPr txBox="1">
            <a:spLocks noChangeArrowheads="1"/>
          </p:cNvSpPr>
          <p:nvPr userDrawn="1"/>
        </p:nvSpPr>
        <p:spPr bwMode="auto">
          <a:xfrm>
            <a:off x="2484438" y="6381750"/>
            <a:ext cx="54006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a:p>
            <a:pPr eaLnBrk="1" hangingPunct="1"/>
            <a:endParaRPr lang="fr-FR" sz="900">
              <a:solidFill>
                <a:schemeClr val="accent1"/>
              </a:solidFill>
              <a:latin typeface="Calibri" charset="0"/>
              <a:cs typeface="Calibri"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774A9327-71EB-1A4C-A890-0BDE55ADE51B}" type="slidenum">
              <a:rPr lang="fr-FR" sz="900">
                <a:solidFill>
                  <a:schemeClr val="accent1"/>
                </a:solidFill>
                <a:latin typeface="Calibri" charset="0"/>
                <a:cs typeface="Calibri" charset="0"/>
              </a:rPr>
              <a:pPr algn="r" eaLnBrk="1" hangingPunct="1"/>
              <a:t>‹#›</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8" r:id="rId6"/>
    <p:sldLayoutId id="2147484350" r:id="rId7"/>
    <p:sldLayoutId id="214748435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0083757-C8A0-B641-BA3A-15DF46393BE3}" type="datetimeFigureOut">
              <a:rPr lang="fr-FR"/>
              <a:pPr/>
              <a:t>06/12/2015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3213B1E-3ED4-BD48-A2AA-9403C16498CE}"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ＭＳ Ｐゴシック" pitchFamily="-84" charset="-128"/>
                <a:cs typeface="+mn-cs"/>
              </a:defRPr>
            </a:lvl1pPr>
          </a:lstStyle>
          <a:p>
            <a:pPr>
              <a:defRPr/>
            </a:pPr>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5A96124-B5E8-8748-98CE-67B8BD2A3155}"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buFont typeface="Wingdings" charset="0"/>
              <a:buNone/>
            </a:pPr>
            <a:r>
              <a:rPr lang="fr-FR" sz="1500">
                <a:solidFill>
                  <a:srgbClr val="0062A8"/>
                </a:solidFill>
                <a:latin typeface="Calibri" charset="0"/>
              </a:rPr>
              <a:t>Vous pouvez consulter cette présentation powerpoint </a:t>
            </a:r>
            <a:br>
              <a:rPr lang="fr-FR" sz="1500">
                <a:solidFill>
                  <a:srgbClr val="0062A8"/>
                </a:solidFill>
                <a:latin typeface="Calibri" charset="0"/>
              </a:rPr>
            </a:br>
            <a:r>
              <a:rPr lang="fr-FR" sz="1500">
                <a:solidFill>
                  <a:srgbClr val="0062A8"/>
                </a:solidFill>
                <a:latin typeface="Calibri" charset="0"/>
              </a:rPr>
              <a:t>sur « Adresse web »</a:t>
            </a:r>
          </a:p>
          <a:p>
            <a:pPr eaLnBrk="1" hangingPunct="1">
              <a:spcBef>
                <a:spcPct val="20000"/>
              </a:spcBef>
              <a:buFont typeface="Wingdings" charset="0"/>
              <a:buNone/>
            </a:pPr>
            <a:r>
              <a:rPr lang="fr-FR" sz="1500">
                <a:solidFill>
                  <a:srgbClr val="0062A8"/>
                </a:solidFill>
                <a:latin typeface="Calibri" charset="0"/>
              </a:rPr>
              <a:t> </a:t>
            </a:r>
          </a:p>
        </p:txBody>
      </p:sp>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Contact </a:t>
            </a:r>
          </a:p>
          <a:p>
            <a:pPr>
              <a:defRPr/>
            </a:pPr>
            <a:r>
              <a:rPr lang="fr-FR" dirty="0" smtClean="0">
                <a:solidFill>
                  <a:schemeClr val="tx1">
                    <a:lumMod val="65000"/>
                    <a:lumOff val="35000"/>
                  </a:schemeClr>
                </a:solidFill>
              </a:rPr>
              <a:t>Adresse </a:t>
            </a:r>
          </a:p>
          <a:p>
            <a:pPr>
              <a:defRPr/>
            </a:pPr>
            <a:r>
              <a:rPr lang="fr-FR" dirty="0" smtClean="0">
                <a:solidFill>
                  <a:schemeClr val="tx1">
                    <a:lumMod val="65000"/>
                    <a:lumOff val="35000"/>
                  </a:schemeClr>
                </a:solidFill>
              </a:rPr>
              <a:t>mail </a:t>
            </a:r>
            <a:endParaRPr lang="fr-FR" dirty="0">
              <a:solidFill>
                <a:schemeClr val="tx1">
                  <a:lumMod val="65000"/>
                  <a:lumOff val="35000"/>
                </a:schemeClr>
              </a:solidFill>
            </a:endParaRP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8198"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88" y="5661025"/>
            <a:ext cx="1479550" cy="66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cxnSp>
        <p:nvCxnSpPr>
          <p:cNvPr id="9" name="Connecteur droit 8"/>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1" name="Espace réservé du numéro de diapositive 5"/>
          <p:cNvSpPr>
            <a:spLocks noGrp="1"/>
          </p:cNvSpPr>
          <p:nvPr>
            <p:ph type="sldNum" sz="quarter" idx="4"/>
          </p:nvPr>
        </p:nvSpPr>
        <p:spPr>
          <a:xfrm>
            <a:off x="6553200" y="63087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latin typeface="Calibri" charset="0"/>
                <a:cs typeface="Calibri" charset="0"/>
              </a:defRPr>
            </a:lvl1pPr>
          </a:lstStyle>
          <a:p>
            <a:r>
              <a:rPr lang="fr-FR"/>
              <a:t>Page </a:t>
            </a:r>
            <a:fld id="{94E9C2E5-ADA5-4C4B-8D3F-6D5E18656B2B}" type="slidenum">
              <a:rPr lang="fr-FR"/>
              <a:pPr/>
              <a:t>‹#›</a:t>
            </a:fld>
            <a:endParaRPr lang="fr-FR"/>
          </a:p>
        </p:txBody>
      </p:sp>
      <p:pic>
        <p:nvPicPr>
          <p:cNvPr id="922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400" y="6165850"/>
            <a:ext cx="1223963"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1" Type="http://schemas.openxmlformats.org/officeDocument/2006/relationships/slideLayout" Target="../slideLayouts/slideLayout30.xml"/><Relationship Id="rId2" Type="http://schemas.openxmlformats.org/officeDocument/2006/relationships/image" Target="../media/image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10.tiff"/><Relationship Id="rId1" Type="http://schemas.openxmlformats.org/officeDocument/2006/relationships/slideLayout" Target="../slideLayouts/slideLayout30.xml"/><Relationship Id="rId2" Type="http://schemas.openxmlformats.org/officeDocument/2006/relationships/image" Target="../media/image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a:solidFill>
            <a:srgbClr val="D7E3E8"/>
          </a:solidFill>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20483" name="Rectangle 3"/>
          <p:cNvSpPr txBox="1">
            <a:spLocks noChangeArrowheads="1"/>
          </p:cNvSpPr>
          <p:nvPr/>
        </p:nvSpPr>
        <p:spPr bwMode="auto">
          <a:xfrm>
            <a:off x="1836738" y="1844675"/>
            <a:ext cx="61912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dirty="0" smtClean="0">
                <a:solidFill>
                  <a:srgbClr val="404040"/>
                </a:solidFill>
                <a:latin typeface="Calibri" charset="0"/>
              </a:rPr>
              <a:t>3. Le BTS Conception de produits Industriels</a:t>
            </a:r>
            <a:endParaRPr lang="fr-FR" sz="3200" b="1" dirty="0">
              <a:solidFill>
                <a:srgbClr val="404040"/>
              </a:solidFill>
              <a:latin typeface="Calibri" charset="0"/>
            </a:endParaRPr>
          </a:p>
        </p:txBody>
      </p:sp>
      <p:sp>
        <p:nvSpPr>
          <p:cNvPr id="20484" name="Rectangle 4"/>
          <p:cNvSpPr txBox="1">
            <a:spLocks noChangeArrowheads="1"/>
          </p:cNvSpPr>
          <p:nvPr/>
        </p:nvSpPr>
        <p:spPr bwMode="auto">
          <a:xfrm>
            <a:off x="1908175" y="2852738"/>
            <a:ext cx="6191250" cy="31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dirty="0" smtClean="0">
                <a:solidFill>
                  <a:srgbClr val="0062A8"/>
                </a:solidFill>
                <a:latin typeface="Calibri" charset="0"/>
              </a:rPr>
              <a:t>Rénovation des BTS de </a:t>
            </a:r>
            <a:r>
              <a:rPr lang="fr-FR" sz="1500" dirty="0" smtClean="0">
                <a:solidFill>
                  <a:srgbClr val="0062A8"/>
                </a:solidFill>
                <a:latin typeface="Calibri" charset="0"/>
              </a:rPr>
              <a:t>la </a:t>
            </a:r>
            <a:r>
              <a:rPr lang="fr-FR" sz="1500" dirty="0" smtClean="0">
                <a:solidFill>
                  <a:srgbClr val="0062A8"/>
                </a:solidFill>
                <a:latin typeface="Calibri" charset="0"/>
              </a:rPr>
              <a:t>mécanique</a:t>
            </a:r>
            <a:endParaRPr lang="fr-FR" sz="1500" dirty="0">
              <a:solidFill>
                <a:srgbClr val="0062A8"/>
              </a:solidFill>
              <a:latin typeface="Calibri" charset="0"/>
            </a:endParaRPr>
          </a:p>
        </p:txBody>
      </p:sp>
      <p:sp>
        <p:nvSpPr>
          <p:cNvPr id="10" name="Rectangle 4"/>
          <p:cNvSpPr txBox="1">
            <a:spLocks noChangeArrowheads="1"/>
          </p:cNvSpPr>
          <p:nvPr/>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latin typeface="Calibri" charset="0"/>
              </a:rPr>
              <a:t>Michel Rage &amp; Dominique Taraud, le </a:t>
            </a:r>
            <a:r>
              <a:rPr lang="fr-FR" dirty="0" smtClean="0">
                <a:latin typeface="Calibri" charset="0"/>
              </a:rPr>
              <a:t>8 décembre 2015</a:t>
            </a:r>
            <a:endParaRPr lang="fr-FR" dirty="0">
              <a:latin typeface="Calibri" charset="0"/>
            </a:endParaRPr>
          </a:p>
        </p:txBody>
      </p:sp>
      <p:cxnSp>
        <p:nvCxnSpPr>
          <p:cNvPr id="11" name="Connecteur droit 10"/>
          <p:cNvCxnSpPr/>
          <p:nvPr/>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730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Savoirs associés professionnels</a:t>
            </a:r>
            <a:endParaRPr lang="fr-FR" i="1" dirty="0" smtClean="0">
              <a:solidFill>
                <a:srgbClr val="FFFFFF"/>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951881349"/>
              </p:ext>
            </p:extLst>
          </p:nvPr>
        </p:nvGraphicFramePr>
        <p:xfrm>
          <a:off x="827584" y="1916832"/>
          <a:ext cx="8012400" cy="3352560"/>
        </p:xfrm>
        <a:graphic>
          <a:graphicData uri="http://schemas.openxmlformats.org/drawingml/2006/table">
            <a:tbl>
              <a:tblPr firstRow="1" bandRow="1">
                <a:tableStyleId>{0E3FDE45-AF77-4B5C-9715-49D594BDF05E}</a:tableStyleId>
              </a:tblPr>
              <a:tblGrid>
                <a:gridCol w="243206"/>
                <a:gridCol w="2148355"/>
                <a:gridCol w="5620839"/>
              </a:tblGrid>
              <a:tr h="243178">
                <a:tc gridSpan="3">
                  <a:txBody>
                    <a:bodyPr/>
                    <a:lstStyle/>
                    <a:p>
                      <a:r>
                        <a:rPr lang="fr-FR" sz="1400" b="1" kern="1200" dirty="0" smtClean="0">
                          <a:solidFill>
                            <a:schemeClr val="tx1"/>
                          </a:solidFill>
                          <a:effectLst/>
                          <a:latin typeface="+mn-lt"/>
                          <a:ea typeface="+mn-ea"/>
                          <a:cs typeface="+mn-cs"/>
                        </a:rPr>
                        <a:t>S5 – TECHNOLOGIE DES MECANISMES</a:t>
                      </a:r>
                      <a:r>
                        <a:rPr lang="fr-FR" sz="1400" dirty="0" smtClean="0">
                          <a:effectLst/>
                        </a:rPr>
                        <a:t> </a:t>
                      </a:r>
                      <a:endParaRPr lang="fr-FR" sz="1400" dirty="0"/>
                    </a:p>
                  </a:txBody>
                  <a:tcPr/>
                </a:tc>
                <a:tc hMerge="1">
                  <a:txBody>
                    <a:bodyPr/>
                    <a:lstStyle/>
                    <a:p>
                      <a:endParaRPr lang="fr-FR" dirty="0"/>
                    </a:p>
                  </a:txBody>
                  <a:tcPr/>
                </a:tc>
                <a:tc hMerge="1">
                  <a:txBody>
                    <a:bodyPr/>
                    <a:lstStyle/>
                    <a:p>
                      <a:endParaRPr lang="fr-FR"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S5.1 – Solutions constructives associées aux liaisons</a:t>
                      </a:r>
                      <a:r>
                        <a:rPr lang="fr-FR" sz="1400" dirty="0" smtClean="0">
                          <a:effectLst/>
                        </a:rPr>
                        <a:t> </a:t>
                      </a:r>
                      <a:endParaRPr lang="fr-FR" sz="1400" dirty="0"/>
                    </a:p>
                  </a:txBody>
                  <a:tcPr/>
                </a:tc>
                <a:tc rowSpan="5">
                  <a:txBody>
                    <a:bodyPr/>
                    <a:lstStyle/>
                    <a:p>
                      <a:r>
                        <a:rPr lang="fr-FR" sz="1400" i="1" kern="1200" dirty="0" smtClean="0">
                          <a:solidFill>
                            <a:schemeClr val="tx1"/>
                          </a:solidFill>
                          <a:effectLst/>
                          <a:latin typeface="+mn-lt"/>
                          <a:ea typeface="+mn-ea"/>
                          <a:cs typeface="+mn-cs"/>
                        </a:rPr>
                        <a:t>Les savoirs et connaissances relatifs à ces solutions constructives seront traités en liaison avec l’étude des chaînes d’énergie (voir  S3.1 – Chaîne d’énergie).</a:t>
                      </a:r>
                    </a:p>
                    <a:p>
                      <a:endParaRPr lang="fr-FR" sz="1400" i="1" kern="1200" dirty="0" smtClean="0">
                        <a:solidFill>
                          <a:schemeClr val="tx1"/>
                        </a:solidFill>
                        <a:effectLst/>
                        <a:latin typeface="+mn-lt"/>
                        <a:ea typeface="+mn-ea"/>
                        <a:cs typeface="+mn-cs"/>
                      </a:endParaRPr>
                    </a:p>
                    <a:p>
                      <a:r>
                        <a:rPr lang="fr-FR" sz="1400" b="1" i="1" kern="1200" dirty="0" smtClean="0">
                          <a:solidFill>
                            <a:schemeClr val="tx1"/>
                          </a:solidFill>
                          <a:effectLst/>
                          <a:latin typeface="+mn-lt"/>
                          <a:ea typeface="+mn-ea"/>
                          <a:cs typeface="+mn-cs"/>
                        </a:rPr>
                        <a:t>L’objectif est d’apporter une culture des constituants de transmission de puissance.</a:t>
                      </a:r>
                      <a:endParaRPr lang="fr-FR" sz="1400" b="1" kern="1200" dirty="0" smtClean="0">
                        <a:solidFill>
                          <a:schemeClr val="tx1"/>
                        </a:solidFill>
                        <a:effectLst/>
                        <a:latin typeface="+mn-lt"/>
                        <a:ea typeface="+mn-ea"/>
                        <a:cs typeface="+mn-cs"/>
                      </a:endParaRPr>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S5.2 – Eléments de transmission de puissance</a:t>
                      </a:r>
                      <a:r>
                        <a:rPr lang="fr-FR" sz="1400" dirty="0" smtClean="0">
                          <a:effectLst/>
                        </a:rPr>
                        <a:t> </a:t>
                      </a:r>
                      <a:endParaRPr lang="fr-FR" sz="1400" dirty="0"/>
                    </a:p>
                  </a:txBody>
                  <a:tcPr/>
                </a:tc>
                <a:tc vMerge="1">
                  <a:txBody>
                    <a:bodyPr/>
                    <a:lstStyle/>
                    <a:p>
                      <a:endParaRPr lang="fr-FR" sz="1000"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S5.3 – Eléments de conversion d’énergie</a:t>
                      </a:r>
                      <a:r>
                        <a:rPr lang="fr-FR" sz="1400" dirty="0" smtClean="0">
                          <a:effectLst/>
                        </a:rPr>
                        <a:t> </a:t>
                      </a:r>
                      <a:endParaRPr lang="fr-FR" sz="1400" dirty="0"/>
                    </a:p>
                  </a:txBody>
                  <a:tcPr/>
                </a:tc>
                <a:tc vMerge="1">
                  <a:txBody>
                    <a:bodyPr/>
                    <a:lstStyle/>
                    <a:p>
                      <a:endParaRPr lang="fr-FR" sz="1000"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S5.4 – Capteurs</a:t>
                      </a:r>
                      <a:r>
                        <a:rPr lang="fr-FR" sz="1400" dirty="0" smtClean="0">
                          <a:effectLst/>
                        </a:rPr>
                        <a:t> </a:t>
                      </a:r>
                      <a:endParaRPr lang="fr-FR" sz="1400" dirty="0"/>
                    </a:p>
                  </a:txBody>
                  <a:tcPr/>
                </a:tc>
                <a:tc vMerge="1">
                  <a:txBody>
                    <a:bodyPr/>
                    <a:lstStyle/>
                    <a:p>
                      <a:endParaRPr lang="fr-FR" sz="1000"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S5.5 – Recherche documentaire</a:t>
                      </a:r>
                      <a:r>
                        <a:rPr lang="fr-FR" sz="1400" dirty="0" smtClean="0">
                          <a:effectLst/>
                        </a:rPr>
                        <a:t> </a:t>
                      </a:r>
                      <a:endParaRPr lang="fr-FR" sz="1400" dirty="0"/>
                    </a:p>
                  </a:txBody>
                  <a:tcPr/>
                </a:tc>
                <a:tc vMerge="1">
                  <a:txBody>
                    <a:bodyPr/>
                    <a:lstStyle/>
                    <a:p>
                      <a:endParaRPr lang="fr-FR" sz="1000" dirty="0"/>
                    </a:p>
                  </a:txBody>
                  <a:tcPr/>
                </a:tc>
              </a:tr>
            </a:tbl>
          </a:graphicData>
        </a:graphic>
      </p:graphicFrame>
    </p:spTree>
    <p:extLst>
      <p:ext uri="{BB962C8B-B14F-4D97-AF65-F5344CB8AC3E}">
        <p14:creationId xmlns:p14="http://schemas.microsoft.com/office/powerpoint/2010/main" val="2868605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Savoirs associés professionnels</a:t>
            </a:r>
            <a:endParaRPr lang="fr-FR" i="1" dirty="0" smtClean="0">
              <a:solidFill>
                <a:srgbClr val="FFFFFF"/>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532367686"/>
              </p:ext>
            </p:extLst>
          </p:nvPr>
        </p:nvGraphicFramePr>
        <p:xfrm>
          <a:off x="827584" y="1700808"/>
          <a:ext cx="8012400" cy="1676400"/>
        </p:xfrm>
        <a:graphic>
          <a:graphicData uri="http://schemas.openxmlformats.org/drawingml/2006/table">
            <a:tbl>
              <a:tblPr firstRow="1" bandRow="1">
                <a:tableStyleId>{0E3FDE45-AF77-4B5C-9715-49D594BDF05E}</a:tableStyleId>
              </a:tblPr>
              <a:tblGrid>
                <a:gridCol w="243206"/>
                <a:gridCol w="2148355"/>
                <a:gridCol w="5620839"/>
              </a:tblGrid>
              <a:tr h="243178">
                <a:tc gridSpan="3">
                  <a:txBody>
                    <a:bodyPr/>
                    <a:lstStyle/>
                    <a:p>
                      <a:r>
                        <a:rPr lang="fr-FR" sz="1400" b="1" kern="1200" dirty="0" smtClean="0">
                          <a:solidFill>
                            <a:schemeClr val="tx1"/>
                          </a:solidFill>
                          <a:effectLst/>
                          <a:latin typeface="+mn-lt"/>
                          <a:ea typeface="+mn-ea"/>
                          <a:cs typeface="+mn-cs"/>
                        </a:rPr>
                        <a:t>S6 – SPECIFICATIONS ET PROCESSUS DE CONTROLE</a:t>
                      </a:r>
                      <a:r>
                        <a:rPr lang="fr-FR" sz="1400" dirty="0" smtClean="0">
                          <a:effectLst/>
                        </a:rPr>
                        <a:t> </a:t>
                      </a:r>
                      <a:endParaRPr lang="fr-FR" sz="1400" dirty="0"/>
                    </a:p>
                  </a:txBody>
                  <a:tcPr/>
                </a:tc>
                <a:tc hMerge="1">
                  <a:txBody>
                    <a:bodyPr/>
                    <a:lstStyle/>
                    <a:p>
                      <a:endParaRPr lang="fr-FR" dirty="0"/>
                    </a:p>
                  </a:txBody>
                  <a:tcPr/>
                </a:tc>
                <a:tc hMerge="1">
                  <a:txBody>
                    <a:bodyPr/>
                    <a:lstStyle/>
                    <a:p>
                      <a:endParaRPr lang="fr-FR"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S6.1 – Spécification des produits.</a:t>
                      </a:r>
                      <a:r>
                        <a:rPr lang="fr-FR" sz="1400" dirty="0" smtClean="0">
                          <a:effectLst/>
                        </a:rPr>
                        <a:t> </a:t>
                      </a:r>
                      <a:endParaRPr lang="fr-FR" sz="1400" dirty="0"/>
                    </a:p>
                  </a:txBody>
                  <a:tcPr/>
                </a:tc>
                <a:tc rowSpan="2">
                  <a:txBody>
                    <a:bodyPr/>
                    <a:lstStyle/>
                    <a:p>
                      <a:r>
                        <a:rPr lang="fr-FR" sz="1400" i="1" kern="1200" dirty="0" smtClean="0">
                          <a:solidFill>
                            <a:schemeClr val="tx1"/>
                          </a:solidFill>
                          <a:effectLst/>
                          <a:latin typeface="+mn-lt"/>
                          <a:ea typeface="+mn-ea"/>
                          <a:cs typeface="+mn-cs"/>
                        </a:rPr>
                        <a:t>L’approche de la spécification dimensionnelle et géométrique des produits s’appuie sur l’analyse du fonctionnement attendu d’un produit pour aboutir, par l’utilisation d’une méthodologie de cotation structurée, à l’identification de conditions fonctionnelles et à une cotation de définition des différentes pièces d’un mécanisme respectant la norme ISO en vigueur.</a:t>
                      </a:r>
                      <a:r>
                        <a:rPr lang="fr-FR" sz="1400" dirty="0" smtClean="0">
                          <a:effectLst/>
                        </a:rPr>
                        <a:t> </a:t>
                      </a:r>
                      <a:endParaRPr lang="fr-FR" sz="1400" kern="1200" dirty="0">
                        <a:solidFill>
                          <a:schemeClr val="tx1"/>
                        </a:solidFill>
                        <a:effectLst/>
                        <a:latin typeface="+mn-lt"/>
                        <a:ea typeface="+mn-ea"/>
                        <a:cs typeface="+mn-cs"/>
                      </a:endParaRPr>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S6.2 – Processus de contrôle</a:t>
                      </a:r>
                      <a:r>
                        <a:rPr lang="fr-FR" sz="1400" dirty="0" smtClean="0">
                          <a:effectLst/>
                        </a:rPr>
                        <a:t> </a:t>
                      </a:r>
                      <a:endParaRPr lang="fr-FR" sz="1400" dirty="0"/>
                    </a:p>
                  </a:txBody>
                  <a:tcPr/>
                </a:tc>
                <a:tc vMerge="1">
                  <a:txBody>
                    <a:bodyPr/>
                    <a:lstStyle/>
                    <a:p>
                      <a:endParaRPr lang="fr-FR" sz="1000"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631625119"/>
              </p:ext>
            </p:extLst>
          </p:nvPr>
        </p:nvGraphicFramePr>
        <p:xfrm>
          <a:off x="827584" y="3521223"/>
          <a:ext cx="8012400" cy="2590800"/>
        </p:xfrm>
        <a:graphic>
          <a:graphicData uri="http://schemas.openxmlformats.org/drawingml/2006/table">
            <a:tbl>
              <a:tblPr firstRow="1" bandRow="1">
                <a:tableStyleId>{0E3FDE45-AF77-4B5C-9715-49D594BDF05E}</a:tableStyleId>
              </a:tblPr>
              <a:tblGrid>
                <a:gridCol w="243206"/>
                <a:gridCol w="2148355"/>
                <a:gridCol w="5620839"/>
              </a:tblGrid>
              <a:tr h="243178">
                <a:tc gridSpan="3">
                  <a:txBody>
                    <a:bodyPr/>
                    <a:lstStyle/>
                    <a:p>
                      <a:r>
                        <a:rPr lang="fr-FR" sz="1400" b="1" kern="1200" dirty="0" smtClean="0">
                          <a:solidFill>
                            <a:schemeClr val="tx1"/>
                          </a:solidFill>
                          <a:effectLst/>
                          <a:latin typeface="+mn-lt"/>
                          <a:ea typeface="+mn-ea"/>
                          <a:cs typeface="+mn-cs"/>
                        </a:rPr>
                        <a:t>S7 – TECHNOLOGIE DES PROCEDES</a:t>
                      </a:r>
                      <a:r>
                        <a:rPr lang="fr-FR" sz="1400" dirty="0" smtClean="0">
                          <a:effectLst/>
                        </a:rPr>
                        <a:t> </a:t>
                      </a:r>
                      <a:endParaRPr lang="fr-FR" sz="1400" dirty="0"/>
                    </a:p>
                  </a:txBody>
                  <a:tcPr/>
                </a:tc>
                <a:tc hMerge="1">
                  <a:txBody>
                    <a:bodyPr/>
                    <a:lstStyle/>
                    <a:p>
                      <a:endParaRPr lang="fr-FR" dirty="0"/>
                    </a:p>
                  </a:txBody>
                  <a:tcPr/>
                </a:tc>
                <a:tc hMerge="1">
                  <a:txBody>
                    <a:bodyPr/>
                    <a:lstStyle/>
                    <a:p>
                      <a:endParaRPr lang="fr-FR" dirty="0"/>
                    </a:p>
                  </a:txBody>
                  <a:tcPr/>
                </a:tc>
              </a:tr>
              <a:tr h="118872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S7.1 – Interaction conception industrialisation, optimisation de la relation produit-matériau-procédé</a:t>
                      </a:r>
                      <a:r>
                        <a:rPr lang="fr-FR" sz="1400" dirty="0" smtClean="0">
                          <a:effectLst/>
                        </a:rPr>
                        <a:t> </a:t>
                      </a:r>
                      <a:endParaRPr lang="fr-FR" sz="1400" dirty="0"/>
                    </a:p>
                  </a:txBody>
                  <a:tcPr/>
                </a:tc>
                <a:tc>
                  <a:txBody>
                    <a:bodyPr/>
                    <a:lstStyle/>
                    <a:p>
                      <a:r>
                        <a:rPr lang="fr-FR" sz="1400" i="1" kern="1200" dirty="0" smtClean="0">
                          <a:solidFill>
                            <a:schemeClr val="tx1"/>
                          </a:solidFill>
                          <a:effectLst/>
                          <a:latin typeface="+mn-lt"/>
                          <a:ea typeface="+mn-ea"/>
                          <a:cs typeface="+mn-cs"/>
                        </a:rPr>
                        <a:t>L’approche des procédés s’appuie sur l’identification des principes de transformation utilisés et sur les caractéristiques des familles de matériaux transformés.</a:t>
                      </a:r>
                      <a:endParaRPr lang="fr-FR" sz="1400" kern="1200" dirty="0" smtClean="0">
                        <a:solidFill>
                          <a:schemeClr val="tx1"/>
                        </a:solidFill>
                        <a:effectLst/>
                        <a:latin typeface="+mn-lt"/>
                        <a:ea typeface="+mn-ea"/>
                        <a:cs typeface="+mn-cs"/>
                      </a:endParaRPr>
                    </a:p>
                    <a:p>
                      <a:r>
                        <a:rPr lang="fr-FR" sz="1400" i="1" kern="1200" dirty="0" smtClean="0">
                          <a:solidFill>
                            <a:schemeClr val="tx1"/>
                          </a:solidFill>
                          <a:effectLst/>
                          <a:latin typeface="+mn-lt"/>
                          <a:ea typeface="+mn-ea"/>
                          <a:cs typeface="+mn-cs"/>
                        </a:rPr>
                        <a:t>Elle permet d’associer aux procédés les principales caractéristiques des pièces obtenues (qualités et défauts, dimensions, précision, impacts environnementaux, coûts).</a:t>
                      </a:r>
                      <a:r>
                        <a:rPr lang="fr-FR" sz="1400" dirty="0" smtClean="0">
                          <a:effectLst/>
                        </a:rPr>
                        <a:t> </a:t>
                      </a:r>
                      <a:endParaRPr lang="fr-FR" sz="1400" dirty="0"/>
                    </a:p>
                  </a:txBody>
                  <a:tcPr/>
                </a:tc>
              </a:tr>
              <a:tr h="91440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S7.2 – Création de prototypes de pièces et de mécanismes</a:t>
                      </a:r>
                      <a:r>
                        <a:rPr lang="fr-FR" sz="1400" dirty="0" smtClean="0">
                          <a:effectLst/>
                        </a:rPr>
                        <a:t> </a:t>
                      </a:r>
                      <a:endParaRPr lang="fr-FR" sz="1400" dirty="0"/>
                    </a:p>
                  </a:txBody>
                  <a:tcPr/>
                </a:tc>
                <a:tc>
                  <a:txBody>
                    <a:bodyPr/>
                    <a:lstStyle/>
                    <a:p>
                      <a:r>
                        <a:rPr lang="fr-FR" sz="1400" i="1" kern="1200" dirty="0" smtClean="0">
                          <a:solidFill>
                            <a:schemeClr val="tx1"/>
                          </a:solidFill>
                          <a:effectLst/>
                          <a:latin typeface="+mn-lt"/>
                          <a:ea typeface="+mn-ea"/>
                          <a:cs typeface="+mn-cs"/>
                        </a:rPr>
                        <a:t>Le terme générique « prototype » désigne la réalisation d’une maquette physique, à une échelle donnée, d’un mécanisme ou d’une pièce unique, permettant de valider des caractéristiques attendues.</a:t>
                      </a:r>
                      <a:r>
                        <a:rPr lang="fr-FR" sz="1400" dirty="0" smtClean="0">
                          <a:effectLst/>
                        </a:rPr>
                        <a:t> </a:t>
                      </a:r>
                      <a:endParaRPr lang="fr-FR" sz="1400" dirty="0"/>
                    </a:p>
                  </a:txBody>
                  <a:tcPr/>
                </a:tc>
              </a:tr>
            </a:tbl>
          </a:graphicData>
        </a:graphic>
      </p:graphicFrame>
    </p:spTree>
    <p:extLst>
      <p:ext uri="{BB962C8B-B14F-4D97-AF65-F5344CB8AC3E}">
        <p14:creationId xmlns:p14="http://schemas.microsoft.com/office/powerpoint/2010/main" val="616406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Relations Tâches / Compétences / Épreuves</a:t>
            </a:r>
            <a:endParaRPr lang="fr-FR" sz="1600" i="1" dirty="0" smtClean="0">
              <a:solidFill>
                <a:srgbClr val="FFFFFF"/>
              </a:solidFill>
            </a:endParaRPr>
          </a:p>
        </p:txBody>
      </p:sp>
      <p:pic>
        <p:nvPicPr>
          <p:cNvPr id="5" name="Image 4" descr="BTS CPI Blocs de compétenc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46" y="121590"/>
            <a:ext cx="8338400" cy="6660417"/>
          </a:xfrm>
          <a:prstGeom prst="rect">
            <a:avLst/>
          </a:prstGeom>
        </p:spPr>
      </p:pic>
    </p:spTree>
    <p:extLst>
      <p:ext uri="{BB962C8B-B14F-4D97-AF65-F5344CB8AC3E}">
        <p14:creationId xmlns:p14="http://schemas.microsoft.com/office/powerpoint/2010/main" val="101587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6505" y="2917984"/>
            <a:ext cx="3395288" cy="390667"/>
          </a:xfrm>
          <a:prstGeom prst="rect">
            <a:avLst/>
          </a:prstGeom>
          <a:ln/>
        </p:spPr>
        <p:style>
          <a:lnRef idx="1">
            <a:schemeClr val="accent2"/>
          </a:lnRef>
          <a:fillRef idx="2">
            <a:schemeClr val="accent2"/>
          </a:fillRef>
          <a:effectRef idx="1">
            <a:schemeClr val="accent2"/>
          </a:effectRef>
          <a:fontRef idx="minor">
            <a:schemeClr val="dk1"/>
          </a:fontRef>
        </p:style>
        <p:txBody>
          <a:bodyPr vert="horz" rtlCol="0" anchor="ctr"/>
          <a:lstStyle/>
          <a:p>
            <a:r>
              <a:rPr lang="fr-FR" b="1" dirty="0" smtClean="0"/>
              <a:t>U41: Besoin et </a:t>
            </a:r>
            <a:r>
              <a:rPr lang="fr-FR" b="1" dirty="0" err="1" smtClean="0"/>
              <a:t>CdCF</a:t>
            </a:r>
            <a:endParaRPr lang="fr-FR" b="1" dirty="0"/>
          </a:p>
        </p:txBody>
      </p:sp>
      <p:sp>
        <p:nvSpPr>
          <p:cNvPr id="6" name="Rectangle 5"/>
          <p:cNvSpPr/>
          <p:nvPr/>
        </p:nvSpPr>
        <p:spPr>
          <a:xfrm>
            <a:off x="4046504" y="3443483"/>
            <a:ext cx="3395290" cy="494126"/>
          </a:xfrm>
          <a:prstGeom prst="rect">
            <a:avLst/>
          </a:prstGeom>
          <a:ln/>
        </p:spPr>
        <p:style>
          <a:lnRef idx="1">
            <a:schemeClr val="accent2"/>
          </a:lnRef>
          <a:fillRef idx="2">
            <a:schemeClr val="accent2"/>
          </a:fillRef>
          <a:effectRef idx="1">
            <a:schemeClr val="accent2"/>
          </a:effectRef>
          <a:fontRef idx="minor">
            <a:schemeClr val="dk1"/>
          </a:fontRef>
        </p:style>
        <p:txBody>
          <a:bodyPr vert="horz" rtlCol="0" anchor="ctr"/>
          <a:lstStyle/>
          <a:p>
            <a:r>
              <a:rPr lang="fr-FR" b="1" dirty="0" smtClean="0"/>
              <a:t>U42: Conception  préliminaire</a:t>
            </a:r>
            <a:endParaRPr lang="fr-FR" b="1" dirty="0"/>
          </a:p>
        </p:txBody>
      </p:sp>
      <p:sp>
        <p:nvSpPr>
          <p:cNvPr id="7" name="Rectangle 6"/>
          <p:cNvSpPr/>
          <p:nvPr/>
        </p:nvSpPr>
        <p:spPr>
          <a:xfrm>
            <a:off x="4046504" y="4072441"/>
            <a:ext cx="3395290" cy="516917"/>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p>
            <a:r>
              <a:rPr lang="fr-FR" b="1" dirty="0" smtClean="0"/>
              <a:t>U51: Conception détaillée</a:t>
            </a:r>
            <a:endParaRPr lang="fr-FR" b="1" dirty="0"/>
          </a:p>
        </p:txBody>
      </p:sp>
      <p:sp>
        <p:nvSpPr>
          <p:cNvPr id="8" name="Rectangle 7"/>
          <p:cNvSpPr/>
          <p:nvPr/>
        </p:nvSpPr>
        <p:spPr>
          <a:xfrm>
            <a:off x="4046505" y="4724190"/>
            <a:ext cx="3395290" cy="516917"/>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p>
            <a:r>
              <a:rPr lang="fr-FR" b="1" dirty="0" smtClean="0"/>
              <a:t>U52: Rapport de stage</a:t>
            </a:r>
            <a:endParaRPr lang="fr-FR" b="1" dirty="0"/>
          </a:p>
        </p:txBody>
      </p:sp>
      <p:sp>
        <p:nvSpPr>
          <p:cNvPr id="9" name="Rectangle 8"/>
          <p:cNvSpPr/>
          <p:nvPr/>
        </p:nvSpPr>
        <p:spPr>
          <a:xfrm>
            <a:off x="4046514" y="5361472"/>
            <a:ext cx="3395290" cy="516917"/>
          </a:xfrm>
          <a:prstGeom prst="rect">
            <a:avLst/>
          </a:prstGeom>
          <a:ln/>
        </p:spPr>
        <p:style>
          <a:lnRef idx="1">
            <a:schemeClr val="accent6"/>
          </a:lnRef>
          <a:fillRef idx="2">
            <a:schemeClr val="accent6"/>
          </a:fillRef>
          <a:effectRef idx="1">
            <a:schemeClr val="accent6"/>
          </a:effectRef>
          <a:fontRef idx="minor">
            <a:schemeClr val="dk1"/>
          </a:fontRef>
        </p:style>
        <p:txBody>
          <a:bodyPr vert="horz" rtlCol="0" anchor="ctr"/>
          <a:lstStyle/>
          <a:p>
            <a:r>
              <a:rPr lang="fr-FR" b="1" dirty="0" smtClean="0"/>
              <a:t>U61: Projet de prototypage</a:t>
            </a:r>
            <a:endParaRPr lang="fr-FR" b="1" dirty="0"/>
          </a:p>
        </p:txBody>
      </p:sp>
      <p:sp>
        <p:nvSpPr>
          <p:cNvPr id="10" name="Rectangle 9"/>
          <p:cNvSpPr/>
          <p:nvPr/>
        </p:nvSpPr>
        <p:spPr>
          <a:xfrm>
            <a:off x="4046473" y="6027687"/>
            <a:ext cx="3395290" cy="516917"/>
          </a:xfrm>
          <a:prstGeom prst="rect">
            <a:avLst/>
          </a:prstGeom>
          <a:ln/>
        </p:spPr>
        <p:style>
          <a:lnRef idx="1">
            <a:schemeClr val="accent6"/>
          </a:lnRef>
          <a:fillRef idx="2">
            <a:schemeClr val="accent6"/>
          </a:fillRef>
          <a:effectRef idx="1">
            <a:schemeClr val="accent6"/>
          </a:effectRef>
          <a:fontRef idx="minor">
            <a:schemeClr val="dk1"/>
          </a:fontRef>
        </p:style>
        <p:txBody>
          <a:bodyPr vert="horz" rtlCol="0" anchor="ctr"/>
          <a:lstStyle/>
          <a:p>
            <a:r>
              <a:rPr lang="fr-FR" b="1" dirty="0" smtClean="0"/>
              <a:t>U62: Projet collaboratif</a:t>
            </a:r>
            <a:endParaRPr lang="fr-FR" b="1" dirty="0"/>
          </a:p>
        </p:txBody>
      </p:sp>
      <p:sp>
        <p:nvSpPr>
          <p:cNvPr id="15" name="Rectangle 14"/>
          <p:cNvSpPr/>
          <p:nvPr/>
        </p:nvSpPr>
        <p:spPr>
          <a:xfrm>
            <a:off x="4046508" y="353030"/>
            <a:ext cx="3395288" cy="390667"/>
          </a:xfrm>
          <a:prstGeom prst="rect">
            <a:avLst/>
          </a:prstGeom>
          <a:ln/>
        </p:spPr>
        <p:style>
          <a:lnRef idx="1">
            <a:schemeClr val="accent5"/>
          </a:lnRef>
          <a:fillRef idx="2">
            <a:schemeClr val="accent5"/>
          </a:fillRef>
          <a:effectRef idx="1">
            <a:schemeClr val="accent5"/>
          </a:effectRef>
          <a:fontRef idx="minor">
            <a:schemeClr val="dk1"/>
          </a:fontRef>
        </p:style>
        <p:txBody>
          <a:bodyPr vert="horz" rtlCol="0" anchor="ctr"/>
          <a:lstStyle/>
          <a:p>
            <a:r>
              <a:rPr lang="fr-FR" b="1" dirty="0" smtClean="0"/>
              <a:t>U1: Culture générale expression</a:t>
            </a:r>
            <a:endParaRPr lang="fr-FR" b="1" dirty="0"/>
          </a:p>
        </p:txBody>
      </p:sp>
      <p:sp>
        <p:nvSpPr>
          <p:cNvPr id="16" name="Rectangle 15"/>
          <p:cNvSpPr/>
          <p:nvPr/>
        </p:nvSpPr>
        <p:spPr>
          <a:xfrm>
            <a:off x="4046507" y="996673"/>
            <a:ext cx="3395290" cy="494126"/>
          </a:xfrm>
          <a:prstGeom prst="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vert="horz" rtlCol="0" anchor="ctr"/>
          <a:lstStyle/>
          <a:p>
            <a:r>
              <a:rPr lang="fr-FR" b="1" dirty="0" smtClean="0"/>
              <a:t>U2: LV étrangère anglais</a:t>
            </a:r>
            <a:endParaRPr lang="fr-FR" b="1" dirty="0"/>
          </a:p>
        </p:txBody>
      </p:sp>
      <p:sp>
        <p:nvSpPr>
          <p:cNvPr id="17" name="Rectangle 16"/>
          <p:cNvSpPr/>
          <p:nvPr/>
        </p:nvSpPr>
        <p:spPr>
          <a:xfrm>
            <a:off x="4046507" y="1625631"/>
            <a:ext cx="3395290" cy="516917"/>
          </a:xfrm>
          <a:prstGeom prst="rect">
            <a:avLst/>
          </a:prstGeom>
          <a:ln/>
        </p:spPr>
        <p:style>
          <a:lnRef idx="1">
            <a:schemeClr val="accent3"/>
          </a:lnRef>
          <a:fillRef idx="2">
            <a:schemeClr val="accent3"/>
          </a:fillRef>
          <a:effectRef idx="1">
            <a:schemeClr val="accent3"/>
          </a:effectRef>
          <a:fontRef idx="minor">
            <a:schemeClr val="dk1"/>
          </a:fontRef>
        </p:style>
        <p:txBody>
          <a:bodyPr vert="horz" rtlCol="0" anchor="ctr"/>
          <a:lstStyle/>
          <a:p>
            <a:r>
              <a:rPr lang="fr-FR" b="1" dirty="0" smtClean="0"/>
              <a:t>U31: Mathématiques</a:t>
            </a:r>
            <a:endParaRPr lang="fr-FR" b="1" dirty="0"/>
          </a:p>
        </p:txBody>
      </p:sp>
      <p:sp>
        <p:nvSpPr>
          <p:cNvPr id="18" name="Rectangle 17"/>
          <p:cNvSpPr/>
          <p:nvPr/>
        </p:nvSpPr>
        <p:spPr>
          <a:xfrm>
            <a:off x="4046508" y="2277380"/>
            <a:ext cx="3395290" cy="516917"/>
          </a:xfrm>
          <a:prstGeom prst="rect">
            <a:avLst/>
          </a:prstGeom>
          <a:ln/>
        </p:spPr>
        <p:style>
          <a:lnRef idx="1">
            <a:schemeClr val="accent3"/>
          </a:lnRef>
          <a:fillRef idx="2">
            <a:schemeClr val="accent3"/>
          </a:fillRef>
          <a:effectRef idx="1">
            <a:schemeClr val="accent3"/>
          </a:effectRef>
          <a:fontRef idx="minor">
            <a:schemeClr val="dk1"/>
          </a:fontRef>
        </p:style>
        <p:txBody>
          <a:bodyPr vert="horz" rtlCol="0" anchor="ctr"/>
          <a:lstStyle/>
          <a:p>
            <a:r>
              <a:rPr lang="fr-FR" b="1" dirty="0" smtClean="0"/>
              <a:t>U32: Physique Chimie</a:t>
            </a:r>
            <a:endParaRPr lang="fr-FR" b="1" dirty="0"/>
          </a:p>
        </p:txBody>
      </p:sp>
      <p:sp>
        <p:nvSpPr>
          <p:cNvPr id="19" name="Rectangle 18"/>
          <p:cNvSpPr/>
          <p:nvPr/>
        </p:nvSpPr>
        <p:spPr>
          <a:xfrm>
            <a:off x="1181299" y="2911244"/>
            <a:ext cx="2470307" cy="1026365"/>
          </a:xfrm>
          <a:prstGeom prst="rect">
            <a:avLst/>
          </a:prstGeom>
          <a:ln/>
        </p:spPr>
        <p:style>
          <a:lnRef idx="1">
            <a:schemeClr val="accent2"/>
          </a:lnRef>
          <a:fillRef idx="2">
            <a:schemeClr val="accent2"/>
          </a:fillRef>
          <a:effectRef idx="1">
            <a:schemeClr val="accent2"/>
          </a:effectRef>
          <a:fontRef idx="minor">
            <a:schemeClr val="dk1"/>
          </a:fontRef>
        </p:style>
        <p:txBody>
          <a:bodyPr vert="horz" rtlCol="0" anchor="ctr"/>
          <a:lstStyle/>
          <a:p>
            <a:r>
              <a:rPr lang="fr-FR" b="1" dirty="0"/>
              <a:t>E</a:t>
            </a:r>
            <a:r>
              <a:rPr lang="fr-FR" b="1" dirty="0" smtClean="0"/>
              <a:t>4: Etude préliminaire des produits</a:t>
            </a:r>
            <a:endParaRPr lang="fr-FR" b="1" dirty="0"/>
          </a:p>
        </p:txBody>
      </p:sp>
      <p:sp>
        <p:nvSpPr>
          <p:cNvPr id="21" name="Rectangle 20"/>
          <p:cNvSpPr/>
          <p:nvPr/>
        </p:nvSpPr>
        <p:spPr>
          <a:xfrm>
            <a:off x="1181298" y="4065701"/>
            <a:ext cx="2470309" cy="1175406"/>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p>
            <a:r>
              <a:rPr lang="fr-FR" b="1" dirty="0"/>
              <a:t>E</a:t>
            </a:r>
            <a:r>
              <a:rPr lang="fr-FR" b="1" dirty="0" smtClean="0"/>
              <a:t>5: Projet industriel</a:t>
            </a:r>
            <a:endParaRPr lang="fr-FR" b="1" dirty="0"/>
          </a:p>
        </p:txBody>
      </p:sp>
      <p:sp>
        <p:nvSpPr>
          <p:cNvPr id="23" name="Rectangle 22"/>
          <p:cNvSpPr/>
          <p:nvPr/>
        </p:nvSpPr>
        <p:spPr>
          <a:xfrm>
            <a:off x="1181300" y="5369199"/>
            <a:ext cx="2470309" cy="1175405"/>
          </a:xfrm>
          <a:prstGeom prst="rect">
            <a:avLst/>
          </a:prstGeom>
          <a:ln/>
        </p:spPr>
        <p:style>
          <a:lnRef idx="1">
            <a:schemeClr val="accent6"/>
          </a:lnRef>
          <a:fillRef idx="2">
            <a:schemeClr val="accent6"/>
          </a:fillRef>
          <a:effectRef idx="1">
            <a:schemeClr val="accent6"/>
          </a:effectRef>
          <a:fontRef idx="minor">
            <a:schemeClr val="dk1"/>
          </a:fontRef>
        </p:style>
        <p:txBody>
          <a:bodyPr vert="horz" rtlCol="0" anchor="ctr"/>
          <a:lstStyle/>
          <a:p>
            <a:r>
              <a:rPr lang="fr-FR" b="1" dirty="0" smtClean="0"/>
              <a:t>E6: Prototypage et industrialisation des produits</a:t>
            </a:r>
            <a:endParaRPr lang="fr-FR" b="1" dirty="0"/>
          </a:p>
        </p:txBody>
      </p:sp>
      <p:sp>
        <p:nvSpPr>
          <p:cNvPr id="25" name="Rectangle 24"/>
          <p:cNvSpPr/>
          <p:nvPr/>
        </p:nvSpPr>
        <p:spPr>
          <a:xfrm>
            <a:off x="1181302" y="236292"/>
            <a:ext cx="2470307" cy="618810"/>
          </a:xfrm>
          <a:prstGeom prst="rect">
            <a:avLst/>
          </a:prstGeom>
          <a:ln/>
        </p:spPr>
        <p:style>
          <a:lnRef idx="1">
            <a:schemeClr val="accent5"/>
          </a:lnRef>
          <a:fillRef idx="2">
            <a:schemeClr val="accent5"/>
          </a:fillRef>
          <a:effectRef idx="1">
            <a:schemeClr val="accent5"/>
          </a:effectRef>
          <a:fontRef idx="minor">
            <a:schemeClr val="dk1"/>
          </a:fontRef>
        </p:style>
        <p:txBody>
          <a:bodyPr vert="horz" rtlCol="0" anchor="ctr"/>
          <a:lstStyle/>
          <a:p>
            <a:r>
              <a:rPr lang="fr-FR" b="1" dirty="0"/>
              <a:t>E</a:t>
            </a:r>
            <a:r>
              <a:rPr lang="fr-FR" b="1" dirty="0" smtClean="0"/>
              <a:t>1: Culture générale expression</a:t>
            </a:r>
            <a:endParaRPr lang="fr-FR" b="1" dirty="0"/>
          </a:p>
        </p:txBody>
      </p:sp>
      <p:sp>
        <p:nvSpPr>
          <p:cNvPr id="26" name="Rectangle 25"/>
          <p:cNvSpPr/>
          <p:nvPr/>
        </p:nvSpPr>
        <p:spPr>
          <a:xfrm>
            <a:off x="1181301" y="989933"/>
            <a:ext cx="2470309" cy="494126"/>
          </a:xfrm>
          <a:prstGeom prst="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vert="horz" rtlCol="0" anchor="ctr"/>
          <a:lstStyle/>
          <a:p>
            <a:r>
              <a:rPr lang="fr-FR" b="1" dirty="0"/>
              <a:t>E</a:t>
            </a:r>
            <a:r>
              <a:rPr lang="fr-FR" b="1" dirty="0" smtClean="0"/>
              <a:t>2: LV étrangère anglais</a:t>
            </a:r>
            <a:endParaRPr lang="fr-FR" b="1" dirty="0"/>
          </a:p>
        </p:txBody>
      </p:sp>
      <p:sp>
        <p:nvSpPr>
          <p:cNvPr id="27" name="Rectangle 26"/>
          <p:cNvSpPr/>
          <p:nvPr/>
        </p:nvSpPr>
        <p:spPr>
          <a:xfrm>
            <a:off x="1181301" y="1618891"/>
            <a:ext cx="2470309" cy="1175406"/>
          </a:xfrm>
          <a:prstGeom prst="rect">
            <a:avLst/>
          </a:prstGeom>
          <a:ln/>
        </p:spPr>
        <p:style>
          <a:lnRef idx="1">
            <a:schemeClr val="accent3"/>
          </a:lnRef>
          <a:fillRef idx="2">
            <a:schemeClr val="accent3"/>
          </a:fillRef>
          <a:effectRef idx="1">
            <a:schemeClr val="accent3"/>
          </a:effectRef>
          <a:fontRef idx="minor">
            <a:schemeClr val="dk1"/>
          </a:fontRef>
        </p:style>
        <p:txBody>
          <a:bodyPr vert="horz" rtlCol="0" anchor="ctr"/>
          <a:lstStyle/>
          <a:p>
            <a:r>
              <a:rPr lang="fr-FR" b="1" dirty="0" smtClean="0"/>
              <a:t>E3: Mathématiques et Physique Chimie</a:t>
            </a:r>
            <a:endParaRPr lang="fr-FR" b="1" dirty="0"/>
          </a:p>
        </p:txBody>
      </p:sp>
      <p:cxnSp>
        <p:nvCxnSpPr>
          <p:cNvPr id="30" name="Connecteur droit avec flèche 29"/>
          <p:cNvCxnSpPr>
            <a:stCxn id="25" idx="3"/>
            <a:endCxn id="15" idx="1"/>
          </p:cNvCxnSpPr>
          <p:nvPr/>
        </p:nvCxnSpPr>
        <p:spPr>
          <a:xfrm>
            <a:off x="3651609" y="545697"/>
            <a:ext cx="394899" cy="2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a:stCxn id="26" idx="3"/>
            <a:endCxn id="16" idx="1"/>
          </p:cNvCxnSpPr>
          <p:nvPr/>
        </p:nvCxnSpPr>
        <p:spPr>
          <a:xfrm>
            <a:off x="3651610" y="1236996"/>
            <a:ext cx="394897"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a:off x="3651612" y="1932370"/>
            <a:ext cx="394896"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3651613" y="2568670"/>
            <a:ext cx="394896"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a:off x="3651618" y="3692324"/>
            <a:ext cx="394896"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a:off x="3651615" y="4372929"/>
            <a:ext cx="394896"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p:nvPr/>
        </p:nvCxnSpPr>
        <p:spPr>
          <a:xfrm>
            <a:off x="3651618" y="4979694"/>
            <a:ext cx="394896"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p:nvPr/>
        </p:nvCxnSpPr>
        <p:spPr>
          <a:xfrm>
            <a:off x="3651618" y="5660299"/>
            <a:ext cx="394896"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a:endCxn id="10" idx="1"/>
          </p:cNvCxnSpPr>
          <p:nvPr/>
        </p:nvCxnSpPr>
        <p:spPr>
          <a:xfrm>
            <a:off x="3651618" y="6286146"/>
            <a:ext cx="39485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a:off x="3651577" y="3121080"/>
            <a:ext cx="394896" cy="6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Ellipse 43"/>
          <p:cNvSpPr>
            <a:spLocks/>
          </p:cNvSpPr>
          <p:nvPr/>
        </p:nvSpPr>
        <p:spPr>
          <a:xfrm>
            <a:off x="7320137" y="2911244"/>
            <a:ext cx="1599359" cy="39740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EP oral</a:t>
            </a:r>
            <a:endParaRPr lang="fr-FR" b="1" dirty="0">
              <a:solidFill>
                <a:schemeClr val="tx1"/>
              </a:solidFill>
            </a:endParaRPr>
          </a:p>
        </p:txBody>
      </p:sp>
      <p:sp>
        <p:nvSpPr>
          <p:cNvPr id="45" name="Ellipse 44"/>
          <p:cNvSpPr>
            <a:spLocks/>
          </p:cNvSpPr>
          <p:nvPr/>
        </p:nvSpPr>
        <p:spPr>
          <a:xfrm>
            <a:off x="7320137" y="353030"/>
            <a:ext cx="1599359" cy="39066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chemeClr val="tx1"/>
                </a:solidFill>
              </a:rPr>
              <a:t>CCF (x3)</a:t>
            </a:r>
            <a:endParaRPr lang="fr-FR" b="1" dirty="0">
              <a:solidFill>
                <a:schemeClr val="tx1"/>
              </a:solidFill>
            </a:endParaRPr>
          </a:p>
        </p:txBody>
      </p:sp>
      <p:sp>
        <p:nvSpPr>
          <p:cNvPr id="46" name="Ellipse 45"/>
          <p:cNvSpPr>
            <a:spLocks/>
          </p:cNvSpPr>
          <p:nvPr/>
        </p:nvSpPr>
        <p:spPr>
          <a:xfrm>
            <a:off x="7320137" y="989933"/>
            <a:ext cx="1599359" cy="5008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chemeClr val="tx1"/>
                </a:solidFill>
              </a:rPr>
              <a:t>CCF (x2)</a:t>
            </a:r>
            <a:endParaRPr lang="fr-FR" b="1" dirty="0">
              <a:solidFill>
                <a:schemeClr val="tx1"/>
              </a:solidFill>
            </a:endParaRPr>
          </a:p>
        </p:txBody>
      </p:sp>
      <p:sp>
        <p:nvSpPr>
          <p:cNvPr id="47" name="Ellipse 46"/>
          <p:cNvSpPr>
            <a:spLocks/>
          </p:cNvSpPr>
          <p:nvPr/>
        </p:nvSpPr>
        <p:spPr>
          <a:xfrm>
            <a:off x="7320137" y="1641604"/>
            <a:ext cx="1599359" cy="5008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chemeClr val="tx1"/>
                </a:solidFill>
              </a:rPr>
              <a:t>CCF (x2)</a:t>
            </a:r>
            <a:endParaRPr lang="fr-FR" b="1" dirty="0">
              <a:solidFill>
                <a:schemeClr val="tx1"/>
              </a:solidFill>
            </a:endParaRPr>
          </a:p>
        </p:txBody>
      </p:sp>
      <p:sp>
        <p:nvSpPr>
          <p:cNvPr id="48" name="Ellipse 47"/>
          <p:cNvSpPr>
            <a:spLocks/>
          </p:cNvSpPr>
          <p:nvPr/>
        </p:nvSpPr>
        <p:spPr>
          <a:xfrm>
            <a:off x="7320137" y="2293275"/>
            <a:ext cx="1599359" cy="5008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chemeClr val="tx1"/>
                </a:solidFill>
              </a:rPr>
              <a:t>CCF (x2)</a:t>
            </a:r>
            <a:endParaRPr lang="fr-FR" b="1" dirty="0">
              <a:solidFill>
                <a:schemeClr val="tx1"/>
              </a:solidFill>
            </a:endParaRPr>
          </a:p>
        </p:txBody>
      </p:sp>
      <p:sp>
        <p:nvSpPr>
          <p:cNvPr id="50" name="Ellipse 49"/>
          <p:cNvSpPr>
            <a:spLocks/>
          </p:cNvSpPr>
          <p:nvPr/>
        </p:nvSpPr>
        <p:spPr>
          <a:xfrm>
            <a:off x="7320137" y="3443483"/>
            <a:ext cx="1599359" cy="4941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EP écrit</a:t>
            </a:r>
            <a:endParaRPr lang="fr-FR" b="1" dirty="0">
              <a:solidFill>
                <a:schemeClr val="tx1"/>
              </a:solidFill>
            </a:endParaRPr>
          </a:p>
        </p:txBody>
      </p:sp>
      <p:sp>
        <p:nvSpPr>
          <p:cNvPr id="51" name="Ellipse 50"/>
          <p:cNvSpPr>
            <a:spLocks/>
          </p:cNvSpPr>
          <p:nvPr/>
        </p:nvSpPr>
        <p:spPr>
          <a:xfrm>
            <a:off x="7320137" y="4065701"/>
            <a:ext cx="1599359" cy="5236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EP oral</a:t>
            </a:r>
            <a:endParaRPr lang="fr-FR" b="1" dirty="0">
              <a:solidFill>
                <a:schemeClr val="tx1"/>
              </a:solidFill>
            </a:endParaRPr>
          </a:p>
        </p:txBody>
      </p:sp>
      <p:sp>
        <p:nvSpPr>
          <p:cNvPr id="52" name="Ellipse 51"/>
          <p:cNvSpPr>
            <a:spLocks/>
          </p:cNvSpPr>
          <p:nvPr/>
        </p:nvSpPr>
        <p:spPr>
          <a:xfrm>
            <a:off x="7320137" y="4717450"/>
            <a:ext cx="1599359" cy="5236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EP oral</a:t>
            </a:r>
            <a:endParaRPr lang="fr-FR" b="1" dirty="0">
              <a:solidFill>
                <a:schemeClr val="tx1"/>
              </a:solidFill>
            </a:endParaRPr>
          </a:p>
        </p:txBody>
      </p:sp>
      <p:sp>
        <p:nvSpPr>
          <p:cNvPr id="53" name="Ellipse 52"/>
          <p:cNvSpPr>
            <a:spLocks/>
          </p:cNvSpPr>
          <p:nvPr/>
        </p:nvSpPr>
        <p:spPr>
          <a:xfrm>
            <a:off x="7320137" y="5369199"/>
            <a:ext cx="1599359" cy="5236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CCF oral</a:t>
            </a:r>
            <a:endParaRPr lang="fr-FR" b="1" dirty="0">
              <a:solidFill>
                <a:schemeClr val="tx1"/>
              </a:solidFill>
            </a:endParaRPr>
          </a:p>
        </p:txBody>
      </p:sp>
      <p:sp>
        <p:nvSpPr>
          <p:cNvPr id="54" name="Ellipse 53"/>
          <p:cNvSpPr>
            <a:spLocks/>
          </p:cNvSpPr>
          <p:nvPr/>
        </p:nvSpPr>
        <p:spPr>
          <a:xfrm>
            <a:off x="7320137" y="6020948"/>
            <a:ext cx="1599359" cy="5236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CCF oral</a:t>
            </a:r>
            <a:endParaRPr lang="fr-FR" b="1" dirty="0">
              <a:solidFill>
                <a:schemeClr val="tx1"/>
              </a:solidFill>
            </a:endParaRPr>
          </a:p>
        </p:txBody>
      </p:sp>
      <p:sp>
        <p:nvSpPr>
          <p:cNvPr id="61" name="ZoneTexte 60"/>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Organisation des épreuves</a:t>
            </a:r>
            <a:endParaRPr lang="fr-FR" b="1" i="1" dirty="0">
              <a:solidFill>
                <a:srgbClr val="FFFFFF"/>
              </a:solidFill>
            </a:endParaRPr>
          </a:p>
        </p:txBody>
      </p:sp>
    </p:spTree>
    <p:extLst>
      <p:ext uri="{BB962C8B-B14F-4D97-AF65-F5344CB8AC3E}">
        <p14:creationId xmlns:p14="http://schemas.microsoft.com/office/powerpoint/2010/main" val="1885743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827887" y="3840624"/>
            <a:ext cx="7332278" cy="634561"/>
          </a:xfrm>
          <a:prstGeom prst="rect">
            <a:avLst/>
          </a:prstGeom>
          <a:gradFill flip="none" rotWithShape="1">
            <a:gsLst>
              <a:gs pos="0">
                <a:schemeClr val="accent4">
                  <a:tint val="50000"/>
                  <a:satMod val="300000"/>
                  <a:alpha val="15000"/>
                </a:schemeClr>
              </a:gs>
              <a:gs pos="35000">
                <a:schemeClr val="accent4">
                  <a:tint val="37000"/>
                  <a:satMod val="300000"/>
                  <a:alpha val="15000"/>
                </a:schemeClr>
              </a:gs>
              <a:gs pos="100000">
                <a:schemeClr val="accent4">
                  <a:tint val="15000"/>
                  <a:satMod val="350000"/>
                  <a:alpha val="15000"/>
                </a:schemeClr>
              </a:gs>
            </a:gsLst>
            <a:lin ang="16200000" scaled="1"/>
            <a:tileRect/>
          </a:gradFill>
          <a:ln>
            <a:prstDash val="sysDash"/>
          </a:ln>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lang="fr-FR" sz="1600" b="1" dirty="0" smtClean="0"/>
          </a:p>
        </p:txBody>
      </p:sp>
      <p:sp>
        <p:nvSpPr>
          <p:cNvPr id="55" name="Rectangle 54"/>
          <p:cNvSpPr/>
          <p:nvPr/>
        </p:nvSpPr>
        <p:spPr>
          <a:xfrm>
            <a:off x="3800069" y="4915859"/>
            <a:ext cx="4360095" cy="659849"/>
          </a:xfrm>
          <a:prstGeom prst="rect">
            <a:avLst/>
          </a:prstGeom>
          <a:solidFill>
            <a:schemeClr val="accent6">
              <a:alpha val="23000"/>
            </a:schemeClr>
          </a:solidFill>
          <a:ln w="12700" cmpd="sng">
            <a:prstDash val="sysDash"/>
          </a:ln>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endParaRPr lang="fr-FR" sz="1600" b="1" dirty="0" smtClean="0"/>
          </a:p>
        </p:txBody>
      </p:sp>
      <p:sp>
        <p:nvSpPr>
          <p:cNvPr id="54" name="Rectangle 53"/>
          <p:cNvSpPr/>
          <p:nvPr/>
        </p:nvSpPr>
        <p:spPr>
          <a:xfrm>
            <a:off x="827888" y="5961006"/>
            <a:ext cx="7332278" cy="659849"/>
          </a:xfrm>
          <a:prstGeom prst="rect">
            <a:avLst/>
          </a:prstGeom>
          <a:solidFill>
            <a:srgbClr val="CCFFCC">
              <a:alpha val="23000"/>
            </a:srgbClr>
          </a:solidFill>
          <a:ln>
            <a:solidFill>
              <a:srgbClr val="008000"/>
            </a:solidFill>
            <a:prstDash val="sysDash"/>
          </a:ln>
        </p:spPr>
        <p:style>
          <a:lnRef idx="1">
            <a:schemeClr val="accent2"/>
          </a:lnRef>
          <a:fillRef idx="2">
            <a:schemeClr val="accent2"/>
          </a:fillRef>
          <a:effectRef idx="1">
            <a:schemeClr val="accent2"/>
          </a:effectRef>
          <a:fontRef idx="minor">
            <a:schemeClr val="dk1"/>
          </a:fontRef>
        </p:style>
        <p:txBody>
          <a:bodyPr vert="horz" rtlCol="0" anchor="ctr"/>
          <a:lstStyle/>
          <a:p>
            <a:pPr algn="ctr"/>
            <a:endParaRPr lang="fr-FR" sz="1600" b="1" dirty="0" smtClean="0"/>
          </a:p>
        </p:txBody>
      </p:sp>
      <p:cxnSp>
        <p:nvCxnSpPr>
          <p:cNvPr id="43" name="Connecteur droit avec flèche 42"/>
          <p:cNvCxnSpPr/>
          <p:nvPr/>
        </p:nvCxnSpPr>
        <p:spPr>
          <a:xfrm>
            <a:off x="1520924" y="1037434"/>
            <a:ext cx="7270741" cy="0"/>
          </a:xfrm>
          <a:prstGeom prst="straightConnector1">
            <a:avLst/>
          </a:prstGeom>
          <a:ln w="635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a:xfrm>
            <a:off x="1520924" y="5260552"/>
            <a:ext cx="7123081" cy="0"/>
          </a:xfrm>
          <a:prstGeom prst="straightConnector1">
            <a:avLst/>
          </a:prstGeom>
          <a:ln w="635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45" name="Connecteur droit avec flèche 44"/>
          <p:cNvCxnSpPr/>
          <p:nvPr/>
        </p:nvCxnSpPr>
        <p:spPr>
          <a:xfrm>
            <a:off x="1520924" y="6286211"/>
            <a:ext cx="7123081" cy="0"/>
          </a:xfrm>
          <a:prstGeom prst="straightConnector1">
            <a:avLst/>
          </a:prstGeom>
          <a:ln w="6350" cmpd="sng">
            <a:headEnd type="none"/>
            <a:tailEnd type="non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959066" y="-69466"/>
            <a:ext cx="1689823" cy="4543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0000"/>
                </a:solidFill>
              </a:rPr>
              <a:t>1</a:t>
            </a:r>
            <a:r>
              <a:rPr lang="fr-FR" sz="1600" baseline="30000" dirty="0" smtClean="0">
                <a:solidFill>
                  <a:srgbClr val="000000"/>
                </a:solidFill>
              </a:rPr>
              <a:t>ère</a:t>
            </a:r>
            <a:r>
              <a:rPr lang="fr-FR" sz="1600" dirty="0" smtClean="0">
                <a:solidFill>
                  <a:srgbClr val="000000"/>
                </a:solidFill>
              </a:rPr>
              <a:t> année </a:t>
            </a:r>
            <a:endParaRPr lang="fr-FR" sz="1600" dirty="0">
              <a:solidFill>
                <a:srgbClr val="000000"/>
              </a:solidFill>
            </a:endParaRPr>
          </a:p>
        </p:txBody>
      </p:sp>
      <p:sp>
        <p:nvSpPr>
          <p:cNvPr id="10" name="Rectangle 9"/>
          <p:cNvSpPr/>
          <p:nvPr/>
        </p:nvSpPr>
        <p:spPr>
          <a:xfrm>
            <a:off x="3648889" y="-69466"/>
            <a:ext cx="5128041" cy="4543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0000"/>
                </a:solidFill>
              </a:rPr>
              <a:t>2</a:t>
            </a:r>
            <a:r>
              <a:rPr lang="fr-FR" sz="1600" baseline="30000" dirty="0" smtClean="0">
                <a:solidFill>
                  <a:srgbClr val="000000"/>
                </a:solidFill>
              </a:rPr>
              <a:t>ème</a:t>
            </a:r>
            <a:r>
              <a:rPr lang="fr-FR" sz="1600" dirty="0" smtClean="0">
                <a:solidFill>
                  <a:srgbClr val="000000"/>
                </a:solidFill>
              </a:rPr>
              <a:t>  </a:t>
            </a:r>
            <a:r>
              <a:rPr lang="fr-FR" sz="1600" dirty="0">
                <a:solidFill>
                  <a:srgbClr val="000000"/>
                </a:solidFill>
              </a:rPr>
              <a:t>année </a:t>
            </a:r>
          </a:p>
        </p:txBody>
      </p:sp>
      <p:cxnSp>
        <p:nvCxnSpPr>
          <p:cNvPr id="12" name="Connecteur droit 11"/>
          <p:cNvCxnSpPr/>
          <p:nvPr/>
        </p:nvCxnSpPr>
        <p:spPr>
          <a:xfrm>
            <a:off x="3648889" y="0"/>
            <a:ext cx="0" cy="677222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8629270" y="429949"/>
            <a:ext cx="14735" cy="6342271"/>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2224854" y="356376"/>
            <a:ext cx="6404416" cy="0"/>
          </a:xfrm>
          <a:prstGeom prst="straightConnector1">
            <a:avLst/>
          </a:prstGeom>
          <a:ln w="38100" cmpd="sng">
            <a:tailEnd type="triangle" w="lg" len="lg"/>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246127" y="2803438"/>
            <a:ext cx="1557872" cy="677331"/>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t>Projet industriel</a:t>
            </a:r>
            <a:endParaRPr lang="fr-FR" sz="1600" dirty="0"/>
          </a:p>
        </p:txBody>
      </p:sp>
      <p:sp>
        <p:nvSpPr>
          <p:cNvPr id="16" name="Rectangle 15"/>
          <p:cNvSpPr/>
          <p:nvPr/>
        </p:nvSpPr>
        <p:spPr>
          <a:xfrm>
            <a:off x="5041084" y="5956286"/>
            <a:ext cx="1397001" cy="659849"/>
          </a:xfrm>
          <a:prstGeom prst="rect">
            <a:avLst/>
          </a:prstGeom>
          <a:solidFill>
            <a:srgbClr val="CCFFCC">
              <a:alpha val="50000"/>
            </a:srgbClr>
          </a:solidFill>
          <a:ln>
            <a:solidFill>
              <a:srgbClr val="008000"/>
            </a:solidFill>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fr-FR" sz="1600" b="1" dirty="0" smtClean="0"/>
              <a:t>Projet Collaboratif</a:t>
            </a:r>
          </a:p>
        </p:txBody>
      </p:sp>
      <p:cxnSp>
        <p:nvCxnSpPr>
          <p:cNvPr id="24" name="Connecteur droit avec flèche 23"/>
          <p:cNvCxnSpPr/>
          <p:nvPr/>
        </p:nvCxnSpPr>
        <p:spPr>
          <a:xfrm>
            <a:off x="1328962" y="1984381"/>
            <a:ext cx="7447968" cy="0"/>
          </a:xfrm>
          <a:prstGeom prst="straightConnector1">
            <a:avLst/>
          </a:prstGeom>
          <a:ln w="6350" cmpd="sng">
            <a:headEnd type="none"/>
            <a:tailEnd type="non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27885" y="695658"/>
            <a:ext cx="1397000" cy="714018"/>
          </a:xfrm>
          <a:prstGeom prst="rect">
            <a:avLst/>
          </a:prstGeom>
          <a:solidFill>
            <a:srgbClr val="FFFFFF"/>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solidFill>
                  <a:schemeClr val="accent6"/>
                </a:solidFill>
              </a:rPr>
              <a:t>U41: Besoin et </a:t>
            </a:r>
            <a:r>
              <a:rPr lang="fr-FR" sz="1600" b="1" dirty="0" err="1" smtClean="0">
                <a:solidFill>
                  <a:schemeClr val="accent6"/>
                </a:solidFill>
              </a:rPr>
              <a:t>CdCF</a:t>
            </a:r>
            <a:endParaRPr lang="fr-FR" sz="1600" b="1" dirty="0">
              <a:solidFill>
                <a:schemeClr val="accent6"/>
              </a:solidFill>
            </a:endParaRPr>
          </a:p>
        </p:txBody>
      </p:sp>
      <p:cxnSp>
        <p:nvCxnSpPr>
          <p:cNvPr id="26" name="Connecteur droit avec flèche 25"/>
          <p:cNvCxnSpPr/>
          <p:nvPr/>
        </p:nvCxnSpPr>
        <p:spPr>
          <a:xfrm>
            <a:off x="1328962" y="4149279"/>
            <a:ext cx="7452474" cy="0"/>
          </a:xfrm>
          <a:prstGeom prst="straightConnector1">
            <a:avLst/>
          </a:prstGeom>
          <a:ln w="635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a:off x="1328962" y="3142104"/>
            <a:ext cx="7447968" cy="0"/>
          </a:xfrm>
          <a:prstGeom prst="straightConnector1">
            <a:avLst/>
          </a:prstGeom>
          <a:ln w="6350" cmpd="sng">
            <a:headEnd type="none"/>
            <a:tailEnd type="non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800069" y="720153"/>
            <a:ext cx="1271997" cy="634561"/>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t>Projet industriel</a:t>
            </a:r>
          </a:p>
        </p:txBody>
      </p:sp>
      <p:sp>
        <p:nvSpPr>
          <p:cNvPr id="4" name="Forme libre 3"/>
          <p:cNvSpPr/>
          <p:nvPr/>
        </p:nvSpPr>
        <p:spPr>
          <a:xfrm>
            <a:off x="5447463" y="561193"/>
            <a:ext cx="2874907" cy="295527"/>
          </a:xfrm>
          <a:custGeom>
            <a:avLst/>
            <a:gdLst>
              <a:gd name="connsiteX0" fmla="*/ 564444 w 564444"/>
              <a:gd name="connsiteY0" fmla="*/ 0 h 254000"/>
              <a:gd name="connsiteX1" fmla="*/ 183444 w 564444"/>
              <a:gd name="connsiteY1" fmla="*/ 211666 h 254000"/>
              <a:gd name="connsiteX2" fmla="*/ 0 w 564444"/>
              <a:gd name="connsiteY2" fmla="*/ 254000 h 254000"/>
              <a:gd name="connsiteX0" fmla="*/ 564444 w 564444"/>
              <a:gd name="connsiteY0" fmla="*/ 0 h 254000"/>
              <a:gd name="connsiteX1" fmla="*/ 259643 w 564444"/>
              <a:gd name="connsiteY1" fmla="*/ 48379 h 254000"/>
              <a:gd name="connsiteX2" fmla="*/ 0 w 564444"/>
              <a:gd name="connsiteY2" fmla="*/ 254000 h 254000"/>
              <a:gd name="connsiteX0" fmla="*/ 564444 w 564444"/>
              <a:gd name="connsiteY0" fmla="*/ 0 h 254000"/>
              <a:gd name="connsiteX1" fmla="*/ 259643 w 564444"/>
              <a:gd name="connsiteY1" fmla="*/ 48379 h 254000"/>
              <a:gd name="connsiteX2" fmla="*/ 0 w 564444"/>
              <a:gd name="connsiteY2" fmla="*/ 254000 h 254000"/>
              <a:gd name="connsiteX0" fmla="*/ 564444 w 564444"/>
              <a:gd name="connsiteY0" fmla="*/ 3098 h 257098"/>
              <a:gd name="connsiteX1" fmla="*/ 259643 w 564444"/>
              <a:gd name="connsiteY1" fmla="*/ 51477 h 257098"/>
              <a:gd name="connsiteX2" fmla="*/ 0 w 564444"/>
              <a:gd name="connsiteY2" fmla="*/ 257098 h 257098"/>
              <a:gd name="connsiteX0" fmla="*/ 564444 w 564444"/>
              <a:gd name="connsiteY0" fmla="*/ 2126 h 256126"/>
              <a:gd name="connsiteX1" fmla="*/ 191910 w 564444"/>
              <a:gd name="connsiteY1" fmla="*/ 64112 h 256126"/>
              <a:gd name="connsiteX2" fmla="*/ 0 w 564444"/>
              <a:gd name="connsiteY2" fmla="*/ 256126 h 256126"/>
              <a:gd name="connsiteX0" fmla="*/ 564444 w 564444"/>
              <a:gd name="connsiteY0" fmla="*/ 5158 h 259158"/>
              <a:gd name="connsiteX1" fmla="*/ 191910 w 564444"/>
              <a:gd name="connsiteY1" fmla="*/ 39930 h 259158"/>
              <a:gd name="connsiteX2" fmla="*/ 0 w 564444"/>
              <a:gd name="connsiteY2" fmla="*/ 259158 h 259158"/>
              <a:gd name="connsiteX0" fmla="*/ 564444 w 564444"/>
              <a:gd name="connsiteY0" fmla="*/ 81350 h 335498"/>
              <a:gd name="connsiteX1" fmla="*/ 191910 w 564444"/>
              <a:gd name="connsiteY1" fmla="*/ 116122 h 335498"/>
              <a:gd name="connsiteX2" fmla="*/ 0 w 564444"/>
              <a:gd name="connsiteY2" fmla="*/ 335350 h 335498"/>
              <a:gd name="connsiteX0" fmla="*/ 564444 w 564444"/>
              <a:gd name="connsiteY0" fmla="*/ 60551 h 314551"/>
              <a:gd name="connsiteX1" fmla="*/ 191910 w 564444"/>
              <a:gd name="connsiteY1" fmla="*/ 95323 h 314551"/>
              <a:gd name="connsiteX2" fmla="*/ 0 w 564444"/>
              <a:gd name="connsiteY2" fmla="*/ 314551 h 314551"/>
              <a:gd name="connsiteX0" fmla="*/ 564444 w 564444"/>
              <a:gd name="connsiteY0" fmla="*/ 51610 h 305610"/>
              <a:gd name="connsiteX1" fmla="*/ 191910 w 564444"/>
              <a:gd name="connsiteY1" fmla="*/ 86382 h 305610"/>
              <a:gd name="connsiteX2" fmla="*/ 0 w 564444"/>
              <a:gd name="connsiteY2" fmla="*/ 305610 h 305610"/>
              <a:gd name="connsiteX0" fmla="*/ 581377 w 581377"/>
              <a:gd name="connsiteY0" fmla="*/ 0 h 260804"/>
              <a:gd name="connsiteX1" fmla="*/ 208843 w 581377"/>
              <a:gd name="connsiteY1" fmla="*/ 34772 h 260804"/>
              <a:gd name="connsiteX2" fmla="*/ 0 w 581377"/>
              <a:gd name="connsiteY2" fmla="*/ 260804 h 260804"/>
              <a:gd name="connsiteX0" fmla="*/ 372534 w 372534"/>
              <a:gd name="connsiteY0" fmla="*/ 0 h 34772"/>
              <a:gd name="connsiteX1" fmla="*/ 0 w 372534"/>
              <a:gd name="connsiteY1" fmla="*/ 34772 h 34772"/>
              <a:gd name="connsiteX0" fmla="*/ 567267 w 567267"/>
              <a:gd name="connsiteY0" fmla="*/ 0 h 259289"/>
              <a:gd name="connsiteX1" fmla="*/ 0 w 567267"/>
              <a:gd name="connsiteY1" fmla="*/ 259289 h 259289"/>
              <a:gd name="connsiteX0" fmla="*/ 567267 w 567267"/>
              <a:gd name="connsiteY0" fmla="*/ 0 h 259341"/>
              <a:gd name="connsiteX1" fmla="*/ 0 w 567267"/>
              <a:gd name="connsiteY1" fmla="*/ 259289 h 259341"/>
              <a:gd name="connsiteX0" fmla="*/ 567267 w 567267"/>
              <a:gd name="connsiteY0" fmla="*/ 298 h 259632"/>
              <a:gd name="connsiteX1" fmla="*/ 0 w 567267"/>
              <a:gd name="connsiteY1" fmla="*/ 259587 h 259632"/>
              <a:gd name="connsiteX0" fmla="*/ 1447799 w 1447799"/>
              <a:gd name="connsiteY0" fmla="*/ 120 h 681246"/>
              <a:gd name="connsiteX1" fmla="*/ 0 w 1447799"/>
              <a:gd name="connsiteY1" fmla="*/ 681227 h 681246"/>
              <a:gd name="connsiteX0" fmla="*/ 1447799 w 1447799"/>
              <a:gd name="connsiteY0" fmla="*/ 259 h 681366"/>
              <a:gd name="connsiteX1" fmla="*/ 0 w 1447799"/>
              <a:gd name="connsiteY1" fmla="*/ 681366 h 681366"/>
              <a:gd name="connsiteX0" fmla="*/ 1447799 w 1447799"/>
              <a:gd name="connsiteY0" fmla="*/ 259 h 681366"/>
              <a:gd name="connsiteX1" fmla="*/ 0 w 1447799"/>
              <a:gd name="connsiteY1" fmla="*/ 681366 h 681366"/>
              <a:gd name="connsiteX0" fmla="*/ 3204283 w 3204283"/>
              <a:gd name="connsiteY0" fmla="*/ 41842 h 249989"/>
              <a:gd name="connsiteX1" fmla="*/ 0 w 3204283"/>
              <a:gd name="connsiteY1" fmla="*/ 249989 h 249989"/>
              <a:gd name="connsiteX0" fmla="*/ 3012397 w 3012397"/>
              <a:gd name="connsiteY0" fmla="*/ 173310 h 173309"/>
              <a:gd name="connsiteX1" fmla="*/ 0 w 3012397"/>
              <a:gd name="connsiteY1" fmla="*/ 168626 h 173309"/>
              <a:gd name="connsiteX0" fmla="*/ 3012397 w 3012397"/>
              <a:gd name="connsiteY0" fmla="*/ 173310 h 173311"/>
              <a:gd name="connsiteX1" fmla="*/ 0 w 3012397"/>
              <a:gd name="connsiteY1" fmla="*/ 168626 h 173311"/>
              <a:gd name="connsiteX0" fmla="*/ 3012397 w 3012397"/>
              <a:gd name="connsiteY0" fmla="*/ 280701 h 280701"/>
              <a:gd name="connsiteX1" fmla="*/ 0 w 3012397"/>
              <a:gd name="connsiteY1" fmla="*/ 276017 h 280701"/>
            </a:gdLst>
            <a:ahLst/>
            <a:cxnLst>
              <a:cxn ang="0">
                <a:pos x="connsiteX0" y="connsiteY0"/>
              </a:cxn>
              <a:cxn ang="0">
                <a:pos x="connsiteX1" y="connsiteY1"/>
              </a:cxn>
            </a:cxnLst>
            <a:rect l="l" t="t" r="r" b="b"/>
            <a:pathLst>
              <a:path w="3012397" h="280701">
                <a:moveTo>
                  <a:pt x="3012397" y="280701"/>
                </a:moveTo>
                <a:cubicBezTo>
                  <a:pt x="2383487" y="-84605"/>
                  <a:pt x="381238" y="-100823"/>
                  <a:pt x="0" y="276017"/>
                </a:cubicBezTo>
              </a:path>
            </a:pathLst>
          </a:custGeom>
          <a:ln w="9525" cmpd="sng">
            <a:solidFill>
              <a:srgbClr val="FF0000"/>
            </a:solidFill>
            <a:headEnd type="triangl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600"/>
          </a:p>
        </p:txBody>
      </p:sp>
      <p:sp>
        <p:nvSpPr>
          <p:cNvPr id="38" name="Ellipse 37"/>
          <p:cNvSpPr>
            <a:spLocks/>
          </p:cNvSpPr>
          <p:nvPr/>
        </p:nvSpPr>
        <p:spPr>
          <a:xfrm>
            <a:off x="6360801" y="5977376"/>
            <a:ext cx="613799" cy="610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900" b="1" dirty="0" smtClean="0">
                <a:solidFill>
                  <a:schemeClr val="tx1"/>
                </a:solidFill>
              </a:rPr>
              <a:t>CCF</a:t>
            </a:r>
            <a:endParaRPr lang="fr-FR" sz="900" b="1" dirty="0">
              <a:solidFill>
                <a:schemeClr val="tx1"/>
              </a:solidFill>
            </a:endParaRPr>
          </a:p>
        </p:txBody>
      </p:sp>
      <p:sp>
        <p:nvSpPr>
          <p:cNvPr id="39" name="Ellipse 38"/>
          <p:cNvSpPr>
            <a:spLocks/>
          </p:cNvSpPr>
          <p:nvPr/>
        </p:nvSpPr>
        <p:spPr>
          <a:xfrm>
            <a:off x="8305698" y="720153"/>
            <a:ext cx="613799" cy="6101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EP</a:t>
            </a:r>
            <a:endParaRPr lang="fr-FR" sz="1400" b="1" dirty="0">
              <a:solidFill>
                <a:schemeClr val="tx1"/>
              </a:solidFill>
            </a:endParaRPr>
          </a:p>
        </p:txBody>
      </p:sp>
      <p:sp>
        <p:nvSpPr>
          <p:cNvPr id="27" name="Rectangle 26"/>
          <p:cNvSpPr/>
          <p:nvPr/>
        </p:nvSpPr>
        <p:spPr>
          <a:xfrm>
            <a:off x="827884" y="1558486"/>
            <a:ext cx="1397001" cy="903108"/>
          </a:xfrm>
          <a:prstGeom prst="rect">
            <a:avLst/>
          </a:prstGeom>
          <a:solidFill>
            <a:srgbClr val="FFFFFF"/>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solidFill>
                  <a:schemeClr val="accent6"/>
                </a:solidFill>
              </a:rPr>
              <a:t>U42: Conception  préliminaire</a:t>
            </a:r>
            <a:endParaRPr lang="fr-FR" sz="1600" b="1" dirty="0">
              <a:solidFill>
                <a:schemeClr val="accent6"/>
              </a:solidFill>
            </a:endParaRPr>
          </a:p>
        </p:txBody>
      </p:sp>
      <p:sp>
        <p:nvSpPr>
          <p:cNvPr id="29" name="Rectangle 28"/>
          <p:cNvSpPr/>
          <p:nvPr/>
        </p:nvSpPr>
        <p:spPr>
          <a:xfrm>
            <a:off x="827884" y="2622459"/>
            <a:ext cx="1397001" cy="944763"/>
          </a:xfrm>
          <a:prstGeom prst="rect">
            <a:avLst/>
          </a:prstGeom>
          <a:solidFill>
            <a:srgbClr val="FFFFFF"/>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solidFill>
                  <a:schemeClr val="accent6"/>
                </a:solidFill>
              </a:rPr>
              <a:t>U51: Conception détaillée</a:t>
            </a:r>
            <a:endParaRPr lang="fr-FR" sz="1600" b="1" dirty="0">
              <a:solidFill>
                <a:schemeClr val="accent6"/>
              </a:solidFill>
            </a:endParaRPr>
          </a:p>
        </p:txBody>
      </p:sp>
      <p:sp>
        <p:nvSpPr>
          <p:cNvPr id="40" name="Rectangle 39"/>
          <p:cNvSpPr/>
          <p:nvPr/>
        </p:nvSpPr>
        <p:spPr>
          <a:xfrm>
            <a:off x="827885" y="3697780"/>
            <a:ext cx="1397001" cy="944763"/>
          </a:xfrm>
          <a:prstGeom prst="rect">
            <a:avLst/>
          </a:prstGeom>
          <a:solidFill>
            <a:srgbClr val="FFFFFF"/>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solidFill>
                  <a:schemeClr val="accent6"/>
                </a:solidFill>
              </a:rPr>
              <a:t>U52: Rapport de stage</a:t>
            </a:r>
            <a:endParaRPr lang="fr-FR" sz="1600" b="1" dirty="0">
              <a:solidFill>
                <a:schemeClr val="accent6"/>
              </a:solidFill>
            </a:endParaRPr>
          </a:p>
        </p:txBody>
      </p:sp>
      <p:sp>
        <p:nvSpPr>
          <p:cNvPr id="41" name="Rectangle 40"/>
          <p:cNvSpPr/>
          <p:nvPr/>
        </p:nvSpPr>
        <p:spPr>
          <a:xfrm>
            <a:off x="827886" y="4773101"/>
            <a:ext cx="1397001" cy="944763"/>
          </a:xfrm>
          <a:prstGeom prst="rect">
            <a:avLst/>
          </a:prstGeom>
          <a:solidFill>
            <a:srgbClr val="FFFFFF"/>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solidFill>
                  <a:schemeClr val="accent6"/>
                </a:solidFill>
              </a:rPr>
              <a:t>U61: Projet de prototypage</a:t>
            </a:r>
            <a:endParaRPr lang="fr-FR" sz="1600" b="1" dirty="0">
              <a:solidFill>
                <a:schemeClr val="accent6"/>
              </a:solidFill>
            </a:endParaRPr>
          </a:p>
        </p:txBody>
      </p:sp>
      <p:sp>
        <p:nvSpPr>
          <p:cNvPr id="42" name="Rectangle 41"/>
          <p:cNvSpPr/>
          <p:nvPr/>
        </p:nvSpPr>
        <p:spPr>
          <a:xfrm>
            <a:off x="827853" y="5827457"/>
            <a:ext cx="1397001" cy="944763"/>
          </a:xfrm>
          <a:prstGeom prst="rect">
            <a:avLst/>
          </a:prstGeom>
          <a:solidFill>
            <a:srgbClr val="FFFFFF"/>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fr-FR" sz="1600" b="1" dirty="0" smtClean="0">
                <a:solidFill>
                  <a:schemeClr val="accent6"/>
                </a:solidFill>
              </a:rPr>
              <a:t>U62: Projet collaboratif</a:t>
            </a:r>
            <a:endParaRPr lang="fr-FR" sz="1600" b="1" dirty="0">
              <a:solidFill>
                <a:schemeClr val="accent6"/>
              </a:solidFill>
            </a:endParaRPr>
          </a:p>
        </p:txBody>
      </p:sp>
      <p:sp>
        <p:nvSpPr>
          <p:cNvPr id="46" name="Ellipse 45"/>
          <p:cNvSpPr>
            <a:spLocks/>
          </p:cNvSpPr>
          <p:nvPr/>
        </p:nvSpPr>
        <p:spPr>
          <a:xfrm>
            <a:off x="5000628" y="714356"/>
            <a:ext cx="613799" cy="7749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b="1" dirty="0" smtClean="0">
                <a:solidFill>
                  <a:schemeClr val="tx1"/>
                </a:solidFill>
              </a:rPr>
              <a:t>E</a:t>
            </a:r>
          </a:p>
          <a:p>
            <a:pPr algn="ctr"/>
            <a:r>
              <a:rPr lang="fr-FR" sz="1400" b="1" dirty="0" smtClean="0">
                <a:solidFill>
                  <a:schemeClr val="tx1"/>
                </a:solidFill>
              </a:rPr>
              <a:t>C</a:t>
            </a:r>
          </a:p>
          <a:p>
            <a:pPr algn="ctr"/>
            <a:r>
              <a:rPr lang="fr-FR" sz="1400" b="1" dirty="0" smtClean="0">
                <a:solidFill>
                  <a:schemeClr val="tx1"/>
                </a:solidFill>
              </a:rPr>
              <a:t>A</a:t>
            </a:r>
            <a:endParaRPr lang="fr-FR" sz="1400" b="1" dirty="0">
              <a:solidFill>
                <a:schemeClr val="tx1"/>
              </a:solidFill>
            </a:endParaRPr>
          </a:p>
        </p:txBody>
      </p:sp>
      <p:sp>
        <p:nvSpPr>
          <p:cNvPr id="47" name="Ellipse 46"/>
          <p:cNvSpPr>
            <a:spLocks/>
          </p:cNvSpPr>
          <p:nvPr/>
        </p:nvSpPr>
        <p:spPr>
          <a:xfrm>
            <a:off x="8317802" y="1679328"/>
            <a:ext cx="613799" cy="6101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EP</a:t>
            </a:r>
            <a:endParaRPr lang="fr-FR" sz="1400" b="1" dirty="0">
              <a:solidFill>
                <a:schemeClr val="tx1"/>
              </a:solidFill>
            </a:endParaRPr>
          </a:p>
        </p:txBody>
      </p:sp>
      <p:sp>
        <p:nvSpPr>
          <p:cNvPr id="49" name="Ellipse 48"/>
          <p:cNvSpPr>
            <a:spLocks/>
          </p:cNvSpPr>
          <p:nvPr/>
        </p:nvSpPr>
        <p:spPr>
          <a:xfrm>
            <a:off x="8322370" y="2803438"/>
            <a:ext cx="613799" cy="6101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EP</a:t>
            </a:r>
            <a:endParaRPr lang="fr-FR" sz="1400" b="1" dirty="0">
              <a:solidFill>
                <a:schemeClr val="tx1"/>
              </a:solidFill>
            </a:endParaRPr>
          </a:p>
        </p:txBody>
      </p:sp>
      <p:sp>
        <p:nvSpPr>
          <p:cNvPr id="50" name="Ellipse 49"/>
          <p:cNvSpPr>
            <a:spLocks/>
          </p:cNvSpPr>
          <p:nvPr/>
        </p:nvSpPr>
        <p:spPr>
          <a:xfrm>
            <a:off x="8322339" y="3840624"/>
            <a:ext cx="613799" cy="6101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EP</a:t>
            </a:r>
            <a:endParaRPr lang="fr-FR" sz="1400" b="1" dirty="0">
              <a:solidFill>
                <a:schemeClr val="tx1"/>
              </a:solidFill>
            </a:endParaRPr>
          </a:p>
        </p:txBody>
      </p:sp>
      <p:sp>
        <p:nvSpPr>
          <p:cNvPr id="51" name="Rectangle 50"/>
          <p:cNvSpPr/>
          <p:nvPr/>
        </p:nvSpPr>
        <p:spPr>
          <a:xfrm>
            <a:off x="2377367" y="3840624"/>
            <a:ext cx="1197692" cy="634561"/>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fr-FR" sz="1600" b="1" dirty="0" smtClean="0"/>
              <a:t>Stage industriel</a:t>
            </a:r>
          </a:p>
        </p:txBody>
      </p:sp>
      <p:sp>
        <p:nvSpPr>
          <p:cNvPr id="52" name="Rectangle 51"/>
          <p:cNvSpPr/>
          <p:nvPr/>
        </p:nvSpPr>
        <p:spPr>
          <a:xfrm>
            <a:off x="5739584" y="4909624"/>
            <a:ext cx="1397001" cy="659849"/>
          </a:xfrm>
          <a:prstGeom prst="rect">
            <a:avLst/>
          </a:prstGeom>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lang="fr-FR" sz="1600" b="1" dirty="0" smtClean="0"/>
              <a:t>Projet prototypage</a:t>
            </a:r>
          </a:p>
        </p:txBody>
      </p:sp>
      <p:sp>
        <p:nvSpPr>
          <p:cNvPr id="37" name="Ellipse 36"/>
          <p:cNvSpPr>
            <a:spLocks/>
          </p:cNvSpPr>
          <p:nvPr/>
        </p:nvSpPr>
        <p:spPr>
          <a:xfrm>
            <a:off x="7080227" y="4959368"/>
            <a:ext cx="613799" cy="6101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900" b="1" dirty="0" smtClean="0">
                <a:solidFill>
                  <a:schemeClr val="tx1"/>
                </a:solidFill>
              </a:rPr>
              <a:t>CCF</a:t>
            </a:r>
            <a:endParaRPr lang="fr-FR" sz="900" b="1" dirty="0">
              <a:solidFill>
                <a:schemeClr val="tx1"/>
              </a:solidFill>
            </a:endParaRPr>
          </a:p>
        </p:txBody>
      </p:sp>
      <p:sp>
        <p:nvSpPr>
          <p:cNvPr id="98" name="ZoneTexte 97"/>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Organisation des épreuves</a:t>
            </a:r>
            <a:endParaRPr lang="fr-FR" b="1" i="1" dirty="0">
              <a:solidFill>
                <a:srgbClr val="FFFFFF"/>
              </a:solidFill>
            </a:endParaRPr>
          </a:p>
        </p:txBody>
      </p:sp>
      <p:sp>
        <p:nvSpPr>
          <p:cNvPr id="102" name="Forme libre 101"/>
          <p:cNvSpPr/>
          <p:nvPr/>
        </p:nvSpPr>
        <p:spPr>
          <a:xfrm>
            <a:off x="7930801" y="2688369"/>
            <a:ext cx="548364" cy="147763"/>
          </a:xfrm>
          <a:custGeom>
            <a:avLst/>
            <a:gdLst>
              <a:gd name="connsiteX0" fmla="*/ 564444 w 564444"/>
              <a:gd name="connsiteY0" fmla="*/ 0 h 254000"/>
              <a:gd name="connsiteX1" fmla="*/ 183444 w 564444"/>
              <a:gd name="connsiteY1" fmla="*/ 211666 h 254000"/>
              <a:gd name="connsiteX2" fmla="*/ 0 w 564444"/>
              <a:gd name="connsiteY2" fmla="*/ 254000 h 254000"/>
              <a:gd name="connsiteX0" fmla="*/ 564444 w 564444"/>
              <a:gd name="connsiteY0" fmla="*/ 0 h 254000"/>
              <a:gd name="connsiteX1" fmla="*/ 259643 w 564444"/>
              <a:gd name="connsiteY1" fmla="*/ 48379 h 254000"/>
              <a:gd name="connsiteX2" fmla="*/ 0 w 564444"/>
              <a:gd name="connsiteY2" fmla="*/ 254000 h 254000"/>
              <a:gd name="connsiteX0" fmla="*/ 564444 w 564444"/>
              <a:gd name="connsiteY0" fmla="*/ 0 h 254000"/>
              <a:gd name="connsiteX1" fmla="*/ 259643 w 564444"/>
              <a:gd name="connsiteY1" fmla="*/ 48379 h 254000"/>
              <a:gd name="connsiteX2" fmla="*/ 0 w 564444"/>
              <a:gd name="connsiteY2" fmla="*/ 254000 h 254000"/>
              <a:gd name="connsiteX0" fmla="*/ 564444 w 564444"/>
              <a:gd name="connsiteY0" fmla="*/ 3098 h 257098"/>
              <a:gd name="connsiteX1" fmla="*/ 259643 w 564444"/>
              <a:gd name="connsiteY1" fmla="*/ 51477 h 257098"/>
              <a:gd name="connsiteX2" fmla="*/ 0 w 564444"/>
              <a:gd name="connsiteY2" fmla="*/ 257098 h 257098"/>
              <a:gd name="connsiteX0" fmla="*/ 564444 w 564444"/>
              <a:gd name="connsiteY0" fmla="*/ 2126 h 256126"/>
              <a:gd name="connsiteX1" fmla="*/ 191910 w 564444"/>
              <a:gd name="connsiteY1" fmla="*/ 64112 h 256126"/>
              <a:gd name="connsiteX2" fmla="*/ 0 w 564444"/>
              <a:gd name="connsiteY2" fmla="*/ 256126 h 256126"/>
              <a:gd name="connsiteX0" fmla="*/ 564444 w 564444"/>
              <a:gd name="connsiteY0" fmla="*/ 5158 h 259158"/>
              <a:gd name="connsiteX1" fmla="*/ 191910 w 564444"/>
              <a:gd name="connsiteY1" fmla="*/ 39930 h 259158"/>
              <a:gd name="connsiteX2" fmla="*/ 0 w 564444"/>
              <a:gd name="connsiteY2" fmla="*/ 259158 h 259158"/>
              <a:gd name="connsiteX0" fmla="*/ 564444 w 564444"/>
              <a:gd name="connsiteY0" fmla="*/ 81350 h 335498"/>
              <a:gd name="connsiteX1" fmla="*/ 191910 w 564444"/>
              <a:gd name="connsiteY1" fmla="*/ 116122 h 335498"/>
              <a:gd name="connsiteX2" fmla="*/ 0 w 564444"/>
              <a:gd name="connsiteY2" fmla="*/ 335350 h 335498"/>
              <a:gd name="connsiteX0" fmla="*/ 564444 w 564444"/>
              <a:gd name="connsiteY0" fmla="*/ 60551 h 314551"/>
              <a:gd name="connsiteX1" fmla="*/ 191910 w 564444"/>
              <a:gd name="connsiteY1" fmla="*/ 95323 h 314551"/>
              <a:gd name="connsiteX2" fmla="*/ 0 w 564444"/>
              <a:gd name="connsiteY2" fmla="*/ 314551 h 314551"/>
              <a:gd name="connsiteX0" fmla="*/ 564444 w 564444"/>
              <a:gd name="connsiteY0" fmla="*/ 51610 h 305610"/>
              <a:gd name="connsiteX1" fmla="*/ 191910 w 564444"/>
              <a:gd name="connsiteY1" fmla="*/ 86382 h 305610"/>
              <a:gd name="connsiteX2" fmla="*/ 0 w 564444"/>
              <a:gd name="connsiteY2" fmla="*/ 305610 h 305610"/>
              <a:gd name="connsiteX0" fmla="*/ 581377 w 581377"/>
              <a:gd name="connsiteY0" fmla="*/ 0 h 260804"/>
              <a:gd name="connsiteX1" fmla="*/ 208843 w 581377"/>
              <a:gd name="connsiteY1" fmla="*/ 34772 h 260804"/>
              <a:gd name="connsiteX2" fmla="*/ 0 w 581377"/>
              <a:gd name="connsiteY2" fmla="*/ 260804 h 260804"/>
              <a:gd name="connsiteX0" fmla="*/ 372534 w 372534"/>
              <a:gd name="connsiteY0" fmla="*/ 0 h 34772"/>
              <a:gd name="connsiteX1" fmla="*/ 0 w 372534"/>
              <a:gd name="connsiteY1" fmla="*/ 34772 h 34772"/>
              <a:gd name="connsiteX0" fmla="*/ 567267 w 567267"/>
              <a:gd name="connsiteY0" fmla="*/ 0 h 259289"/>
              <a:gd name="connsiteX1" fmla="*/ 0 w 567267"/>
              <a:gd name="connsiteY1" fmla="*/ 259289 h 259289"/>
              <a:gd name="connsiteX0" fmla="*/ 567267 w 567267"/>
              <a:gd name="connsiteY0" fmla="*/ 0 h 259341"/>
              <a:gd name="connsiteX1" fmla="*/ 0 w 567267"/>
              <a:gd name="connsiteY1" fmla="*/ 259289 h 259341"/>
              <a:gd name="connsiteX0" fmla="*/ 567267 w 567267"/>
              <a:gd name="connsiteY0" fmla="*/ 298 h 259632"/>
              <a:gd name="connsiteX1" fmla="*/ 0 w 567267"/>
              <a:gd name="connsiteY1" fmla="*/ 259587 h 259632"/>
              <a:gd name="connsiteX0" fmla="*/ 1447799 w 1447799"/>
              <a:gd name="connsiteY0" fmla="*/ 120 h 681246"/>
              <a:gd name="connsiteX1" fmla="*/ 0 w 1447799"/>
              <a:gd name="connsiteY1" fmla="*/ 681227 h 681246"/>
              <a:gd name="connsiteX0" fmla="*/ 1447799 w 1447799"/>
              <a:gd name="connsiteY0" fmla="*/ 259 h 681366"/>
              <a:gd name="connsiteX1" fmla="*/ 0 w 1447799"/>
              <a:gd name="connsiteY1" fmla="*/ 681366 h 681366"/>
              <a:gd name="connsiteX0" fmla="*/ 1447799 w 1447799"/>
              <a:gd name="connsiteY0" fmla="*/ 259 h 681366"/>
              <a:gd name="connsiteX1" fmla="*/ 0 w 1447799"/>
              <a:gd name="connsiteY1" fmla="*/ 681366 h 681366"/>
              <a:gd name="connsiteX0" fmla="*/ 3204283 w 3204283"/>
              <a:gd name="connsiteY0" fmla="*/ 41842 h 249989"/>
              <a:gd name="connsiteX1" fmla="*/ 0 w 3204283"/>
              <a:gd name="connsiteY1" fmla="*/ 249989 h 249989"/>
              <a:gd name="connsiteX0" fmla="*/ 3012397 w 3012397"/>
              <a:gd name="connsiteY0" fmla="*/ 173310 h 173309"/>
              <a:gd name="connsiteX1" fmla="*/ 0 w 3012397"/>
              <a:gd name="connsiteY1" fmla="*/ 168626 h 173309"/>
              <a:gd name="connsiteX0" fmla="*/ 3012397 w 3012397"/>
              <a:gd name="connsiteY0" fmla="*/ 173310 h 173311"/>
              <a:gd name="connsiteX1" fmla="*/ 0 w 3012397"/>
              <a:gd name="connsiteY1" fmla="*/ 168626 h 173311"/>
              <a:gd name="connsiteX0" fmla="*/ 3012397 w 3012397"/>
              <a:gd name="connsiteY0" fmla="*/ 280701 h 280701"/>
              <a:gd name="connsiteX1" fmla="*/ 0 w 3012397"/>
              <a:gd name="connsiteY1" fmla="*/ 276017 h 280701"/>
            </a:gdLst>
            <a:ahLst/>
            <a:cxnLst>
              <a:cxn ang="0">
                <a:pos x="connsiteX0" y="connsiteY0"/>
              </a:cxn>
              <a:cxn ang="0">
                <a:pos x="connsiteX1" y="connsiteY1"/>
              </a:cxn>
            </a:cxnLst>
            <a:rect l="l" t="t" r="r" b="b"/>
            <a:pathLst>
              <a:path w="3012397" h="280701">
                <a:moveTo>
                  <a:pt x="3012397" y="280701"/>
                </a:moveTo>
                <a:cubicBezTo>
                  <a:pt x="2383487" y="-84605"/>
                  <a:pt x="381238" y="-100823"/>
                  <a:pt x="0" y="276017"/>
                </a:cubicBezTo>
              </a:path>
            </a:pathLst>
          </a:custGeom>
          <a:ln w="9525" cmpd="sng">
            <a:solidFill>
              <a:srgbClr val="FF0000"/>
            </a:solidFill>
            <a:headEnd type="triangle" w="lg" len="lg"/>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600"/>
          </a:p>
        </p:txBody>
      </p:sp>
      <p:sp>
        <p:nvSpPr>
          <p:cNvPr id="53" name="Ellipse 52"/>
          <p:cNvSpPr>
            <a:spLocks/>
          </p:cNvSpPr>
          <p:nvPr/>
        </p:nvSpPr>
        <p:spPr>
          <a:xfrm>
            <a:off x="7572396" y="2786058"/>
            <a:ext cx="613799" cy="7749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b="1" dirty="0" smtClean="0">
                <a:solidFill>
                  <a:schemeClr val="tx1"/>
                </a:solidFill>
              </a:rPr>
              <a:t>E</a:t>
            </a:r>
          </a:p>
          <a:p>
            <a:pPr algn="ctr"/>
            <a:r>
              <a:rPr lang="fr-FR" sz="1400" b="1" dirty="0" smtClean="0">
                <a:solidFill>
                  <a:schemeClr val="tx1"/>
                </a:solidFill>
              </a:rPr>
              <a:t>C</a:t>
            </a:r>
          </a:p>
          <a:p>
            <a:pPr algn="ctr"/>
            <a:r>
              <a:rPr lang="fr-FR" sz="1400" b="1" dirty="0" smtClean="0">
                <a:solidFill>
                  <a:schemeClr val="tx1"/>
                </a:solidFill>
              </a:rPr>
              <a:t>A</a:t>
            </a:r>
            <a:endParaRPr lang="fr-FR" sz="1400" b="1" dirty="0">
              <a:solidFill>
                <a:schemeClr val="tx1"/>
              </a:solidFill>
            </a:endParaRPr>
          </a:p>
        </p:txBody>
      </p:sp>
    </p:spTree>
    <p:extLst>
      <p:ext uri="{BB962C8B-B14F-4D97-AF65-F5344CB8AC3E}">
        <p14:creationId xmlns:p14="http://schemas.microsoft.com/office/powerpoint/2010/main" val="76340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5"/>
          <p:cNvGraphicFramePr>
            <a:graphicFrameLocks noGrp="1"/>
          </p:cNvGraphicFramePr>
          <p:nvPr>
            <p:extLst>
              <p:ext uri="{D42A27DB-BD31-4B8C-83A1-F6EECF244321}">
                <p14:modId xmlns:p14="http://schemas.microsoft.com/office/powerpoint/2010/main" val="4252654249"/>
              </p:ext>
            </p:extLst>
          </p:nvPr>
        </p:nvGraphicFramePr>
        <p:xfrm>
          <a:off x="827584" y="1772816"/>
          <a:ext cx="8032590" cy="3796143"/>
        </p:xfrm>
        <a:graphic>
          <a:graphicData uri="http://schemas.openxmlformats.org/drawingml/2006/table">
            <a:tbl>
              <a:tblPr firstRow="1" bandRow="1">
                <a:tableStyleId>{69012ECD-51FC-41F1-AA8D-1B2483CD663E}</a:tableStyleId>
              </a:tblPr>
              <a:tblGrid>
                <a:gridCol w="1638946"/>
                <a:gridCol w="715832"/>
                <a:gridCol w="1382890"/>
                <a:gridCol w="905356"/>
                <a:gridCol w="858549"/>
                <a:gridCol w="1453960"/>
                <a:gridCol w="1077057"/>
              </a:tblGrid>
              <a:tr h="459325">
                <a:tc>
                  <a:txBody>
                    <a:bodyPr/>
                    <a:lstStyle/>
                    <a:p>
                      <a:endParaRPr lang="fr-FR" sz="1600" dirty="0"/>
                    </a:p>
                  </a:txBody>
                  <a:tcPr/>
                </a:tc>
                <a:tc gridSpan="3">
                  <a:txBody>
                    <a:bodyPr/>
                    <a:lstStyle/>
                    <a:p>
                      <a:pPr algn="ctr">
                        <a:spcAft>
                          <a:spcPts val="0"/>
                        </a:spcAft>
                      </a:pPr>
                      <a:r>
                        <a:rPr lang="fr-FR" sz="1400" kern="800" dirty="0" smtClean="0">
                          <a:effectLst/>
                        </a:rPr>
                        <a:t>1</a:t>
                      </a:r>
                      <a:r>
                        <a:rPr lang="fr-FR" sz="1400" kern="800" baseline="30000" dirty="0" smtClean="0">
                          <a:effectLst/>
                        </a:rPr>
                        <a:t>ère</a:t>
                      </a:r>
                      <a:r>
                        <a:rPr lang="fr-FR" sz="1400" kern="800" dirty="0" smtClean="0">
                          <a:effectLst/>
                        </a:rPr>
                        <a:t> année</a:t>
                      </a:r>
                      <a:endParaRPr lang="fr-FR" sz="1400" kern="800" dirty="0">
                        <a:effectLst/>
                        <a:latin typeface="+mj-lt"/>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c gridSpan="3">
                  <a:txBody>
                    <a:bodyPr/>
                    <a:lstStyle/>
                    <a:p>
                      <a:pPr algn="ctr">
                        <a:spcAft>
                          <a:spcPts val="0"/>
                        </a:spcAft>
                      </a:pPr>
                      <a:r>
                        <a:rPr lang="fr-FR" sz="1400" kern="800" dirty="0" smtClean="0">
                          <a:effectLst/>
                        </a:rPr>
                        <a:t>2</a:t>
                      </a:r>
                      <a:r>
                        <a:rPr lang="fr-FR" sz="1400" kern="800" baseline="30000" dirty="0" smtClean="0">
                          <a:effectLst/>
                        </a:rPr>
                        <a:t>ème</a:t>
                      </a:r>
                      <a:r>
                        <a:rPr lang="fr-FR" sz="1400" kern="800" dirty="0" smtClean="0">
                          <a:effectLst/>
                        </a:rPr>
                        <a:t> année</a:t>
                      </a:r>
                      <a:endParaRPr lang="fr-FR" sz="1400" kern="800" dirty="0">
                        <a:effectLst/>
                        <a:latin typeface="+mj-lt"/>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r>
              <a:tr h="459325">
                <a:tc>
                  <a:txBody>
                    <a:bodyPr/>
                    <a:lstStyle/>
                    <a:p>
                      <a:endParaRPr lang="fr-FR" sz="1400" dirty="0"/>
                    </a:p>
                  </a:txBody>
                  <a:tcPr/>
                </a:tc>
                <a:tc>
                  <a:txBody>
                    <a:bodyPr/>
                    <a:lstStyle/>
                    <a:p>
                      <a:pPr algn="ctr">
                        <a:spcAft>
                          <a:spcPts val="0"/>
                        </a:spcAft>
                      </a:pPr>
                      <a:r>
                        <a:rPr lang="fr-FR" sz="1100" kern="800" dirty="0">
                          <a:effectLst/>
                        </a:rPr>
                        <a:t>Semaine</a:t>
                      </a:r>
                      <a:endParaRPr lang="fr-FR" sz="11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200" kern="800" dirty="0">
                          <a:effectLst/>
                        </a:rPr>
                        <a:t>a + b + c </a:t>
                      </a:r>
                      <a:r>
                        <a:rPr lang="fr-FR" sz="1200" kern="800" baseline="30000" dirty="0">
                          <a:effectLst/>
                        </a:rPr>
                        <a:t>(2)</a:t>
                      </a:r>
                      <a:endParaRPr lang="fr-FR" sz="12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100" kern="800" dirty="0">
                          <a:effectLst/>
                        </a:rPr>
                        <a:t>Année </a:t>
                      </a:r>
                      <a:r>
                        <a:rPr lang="fr-FR" sz="1100" kern="800" baseline="30000" dirty="0">
                          <a:effectLst/>
                        </a:rPr>
                        <a:t>(3)</a:t>
                      </a:r>
                      <a:endParaRPr lang="fr-FR" sz="11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100" kern="800" dirty="0">
                          <a:effectLst/>
                        </a:rPr>
                        <a:t>Semaine</a:t>
                      </a:r>
                      <a:endParaRPr lang="fr-FR" sz="11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200" kern="800" dirty="0">
                          <a:effectLst/>
                        </a:rPr>
                        <a:t>a + b + c</a:t>
                      </a:r>
                      <a:r>
                        <a:rPr lang="fr-FR" sz="1200" kern="800" baseline="30000" dirty="0">
                          <a:effectLst/>
                        </a:rPr>
                        <a:t> </a:t>
                      </a:r>
                      <a:r>
                        <a:rPr lang="fr-FR" sz="1200" kern="800" baseline="30000" dirty="0" smtClean="0">
                          <a:effectLst/>
                        </a:rPr>
                        <a:t>(2</a:t>
                      </a:r>
                      <a:r>
                        <a:rPr lang="fr-FR" sz="1200" kern="800" baseline="30000" dirty="0">
                          <a:effectLst/>
                        </a:rPr>
                        <a:t>)</a:t>
                      </a:r>
                      <a:endParaRPr lang="fr-FR" sz="12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100" kern="800" dirty="0">
                          <a:effectLst/>
                        </a:rPr>
                        <a:t>Année </a:t>
                      </a:r>
                      <a:r>
                        <a:rPr lang="fr-FR" sz="1100" kern="800" baseline="30000" dirty="0">
                          <a:effectLst/>
                        </a:rPr>
                        <a:t>(3</a:t>
                      </a:r>
                      <a:r>
                        <a:rPr lang="fr-FR" sz="1200" kern="800" baseline="30000" dirty="0">
                          <a:effectLst/>
                        </a:rPr>
                        <a:t>)</a:t>
                      </a:r>
                      <a:endParaRPr lang="fr-FR" sz="1200" kern="800" dirty="0">
                        <a:effectLst/>
                        <a:latin typeface="Times New Roman"/>
                        <a:ea typeface="Arial Unicode MS"/>
                        <a:cs typeface="Tahoma"/>
                      </a:endParaRPr>
                    </a:p>
                  </a:txBody>
                  <a:tcPr marL="68580" marR="68580" marT="0" marB="0" anchor="ctr"/>
                </a:tc>
              </a:tr>
              <a:tr h="534957">
                <a:tc>
                  <a:txBody>
                    <a:bodyPr/>
                    <a:lstStyle/>
                    <a:p>
                      <a:pPr marL="142240" indent="-142240">
                        <a:spcAft>
                          <a:spcPts val="0"/>
                        </a:spcAft>
                      </a:pPr>
                      <a:r>
                        <a:rPr lang="fr-FR" sz="1400" b="1" kern="800" dirty="0">
                          <a:effectLst/>
                        </a:rPr>
                        <a:t>5. Enseignement professionnel</a:t>
                      </a:r>
                      <a:endParaRPr lang="fr-FR" sz="1400" b="1"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200" kern="800" dirty="0">
                          <a:effectLst/>
                        </a:rPr>
                        <a:t>20</a:t>
                      </a:r>
                      <a:endParaRPr lang="fr-FR" sz="18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400" b="1" kern="800" dirty="0">
                          <a:effectLst/>
                        </a:rPr>
                        <a:t>6 </a:t>
                      </a:r>
                      <a:r>
                        <a:rPr lang="fr-FR" sz="1400" b="1" kern="800" baseline="30000" dirty="0">
                          <a:effectLst/>
                        </a:rPr>
                        <a:t>(6)</a:t>
                      </a:r>
                      <a:r>
                        <a:rPr lang="fr-FR" sz="1400" b="1" kern="800" dirty="0">
                          <a:effectLst/>
                        </a:rPr>
                        <a:t> + 3 + 11</a:t>
                      </a:r>
                      <a:endParaRPr lang="fr-FR" sz="2000" b="1"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200" kern="800" dirty="0">
                          <a:effectLst/>
                        </a:rPr>
                        <a:t>600</a:t>
                      </a:r>
                      <a:endParaRPr lang="fr-FR" sz="18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200" kern="800" dirty="0">
                          <a:effectLst/>
                        </a:rPr>
                        <a:t>20</a:t>
                      </a:r>
                      <a:endParaRPr lang="fr-FR" sz="18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400" b="1" kern="800" dirty="0">
                          <a:effectLst/>
                        </a:rPr>
                        <a:t>6 </a:t>
                      </a:r>
                      <a:r>
                        <a:rPr lang="fr-FR" sz="1400" b="1" kern="800" baseline="30000" dirty="0">
                          <a:effectLst/>
                        </a:rPr>
                        <a:t>(6)</a:t>
                      </a:r>
                      <a:r>
                        <a:rPr lang="fr-FR" sz="1400" b="1" kern="800" dirty="0">
                          <a:effectLst/>
                        </a:rPr>
                        <a:t> + 3 + 11</a:t>
                      </a:r>
                      <a:endParaRPr lang="fr-FR" sz="2000" b="1"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200" kern="800" dirty="0">
                          <a:effectLst/>
                        </a:rPr>
                        <a:t>720</a:t>
                      </a:r>
                      <a:endParaRPr lang="fr-FR" sz="1800" kern="800" dirty="0">
                        <a:effectLst/>
                        <a:latin typeface="Times New Roman"/>
                        <a:ea typeface="Arial Unicode MS"/>
                        <a:cs typeface="Tahoma"/>
                      </a:endParaRPr>
                    </a:p>
                  </a:txBody>
                  <a:tcPr marL="68580" marR="68580" marT="0" marB="0" anchor="ctr"/>
                </a:tc>
              </a:tr>
              <a:tr h="254304">
                <a:tc gridSpan="7">
                  <a:txBody>
                    <a:bodyPr/>
                    <a:lstStyle/>
                    <a:p>
                      <a:endParaRPr lang="fr-FR" sz="1200" kern="800" dirty="0">
                        <a:effectLst/>
                        <a:latin typeface="Times New Roman"/>
                        <a:ea typeface="Arial Unicode MS"/>
                        <a:cs typeface="Tahoma"/>
                      </a:endParaRPr>
                    </a:p>
                  </a:txBody>
                  <a:tcPr marL="68580" marR="68580" marT="0" marB="0" anchor="ctr"/>
                </a:tc>
                <a:tc hMerge="1">
                  <a:txBody>
                    <a:bodyPr/>
                    <a:lstStyle/>
                    <a:p>
                      <a:endParaRPr lang="fr-FR"/>
                    </a:p>
                  </a:txBody>
                  <a:tcP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c hMerge="1">
                  <a:txBody>
                    <a:bodyPr/>
                    <a:lstStyle/>
                    <a:p>
                      <a:pPr algn="ctr">
                        <a:spcAft>
                          <a:spcPts val="0"/>
                        </a:spcAft>
                      </a:pPr>
                      <a:endParaRPr lang="fr-FR" sz="1200" kern="800" dirty="0">
                        <a:effectLst/>
                        <a:latin typeface="Times New Roman"/>
                        <a:ea typeface="Arial Unicode MS"/>
                        <a:cs typeface="Tahoma"/>
                      </a:endParaRPr>
                    </a:p>
                  </a:txBody>
                  <a:tcPr marL="68580" marR="68580" marT="0" marB="0" anchor="ctr"/>
                </a:tc>
              </a:tr>
              <a:tr h="486359">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1" kern="1200" baseline="0" dirty="0" smtClean="0">
                          <a:solidFill>
                            <a:srgbClr val="FF0000"/>
                          </a:solidFill>
                          <a:effectLst/>
                        </a:rPr>
                        <a:t>Proposition d’un e</a:t>
                      </a:r>
                      <a:r>
                        <a:rPr lang="fr-FR" sz="1400" b="1" kern="1200" dirty="0" smtClean="0">
                          <a:solidFill>
                            <a:srgbClr val="FF0000"/>
                          </a:solidFill>
                          <a:effectLst/>
                        </a:rPr>
                        <a:t>xemple de répartition possible des 20 heures (6+3+11) d’enseignement professionnel STI (relevant de la responsabilité du chef d’établissement). </a:t>
                      </a:r>
                      <a:endParaRPr lang="fr-FR" sz="1400" b="1" kern="800" dirty="0" smtClean="0">
                        <a:solidFill>
                          <a:srgbClr val="FF0000"/>
                        </a:solidFill>
                        <a:effectLst/>
                        <a:latin typeface="Times New Roman"/>
                        <a:ea typeface="Arial Unicode MS"/>
                        <a:cs typeface="Tahoma"/>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93761">
                <a:tc>
                  <a:txBody>
                    <a:bodyPr/>
                    <a:lstStyle/>
                    <a:p>
                      <a:pPr marL="142240" indent="-142240" algn="r">
                        <a:spcAft>
                          <a:spcPts val="0"/>
                        </a:spcAft>
                      </a:pPr>
                      <a:r>
                        <a:rPr lang="fr-FR" sz="1200" kern="800" dirty="0">
                          <a:effectLst/>
                        </a:rPr>
                        <a:t>5.1  Comportement des systèmes techniques</a:t>
                      </a:r>
                      <a:endParaRPr lang="fr-FR" sz="1200" kern="800" dirty="0">
                        <a:effectLst/>
                        <a:latin typeface="Times New Roman"/>
                        <a:ea typeface="Arial Unicode MS"/>
                        <a:cs typeface="Tahoma"/>
                      </a:endParaRPr>
                    </a:p>
                  </a:txBody>
                  <a:tcPr marL="68580" marR="68580" marT="0" marB="0" anchor="ctr"/>
                </a:tc>
                <a:tc>
                  <a:txBody>
                    <a:bodyPr/>
                    <a:lstStyle/>
                    <a:p>
                      <a:endParaRPr lang="fr-FR" sz="1600" dirty="0"/>
                    </a:p>
                  </a:txBody>
                  <a:tcPr marL="68580" marR="68580" marT="0" marB="0" anchor="ctr"/>
                </a:tc>
                <a:tc>
                  <a:txBody>
                    <a:bodyPr/>
                    <a:lstStyle/>
                    <a:p>
                      <a:pPr algn="ctr">
                        <a:spcAft>
                          <a:spcPts val="0"/>
                        </a:spcAft>
                      </a:pPr>
                      <a:r>
                        <a:rPr lang="fr-FR" sz="1400" kern="800" dirty="0">
                          <a:effectLst/>
                        </a:rPr>
                        <a:t>3 </a:t>
                      </a:r>
                      <a:r>
                        <a:rPr lang="fr-FR" sz="1400" b="1" kern="800" baseline="30000" dirty="0">
                          <a:solidFill>
                            <a:srgbClr val="FF0000"/>
                          </a:solidFill>
                          <a:effectLst/>
                        </a:rPr>
                        <a:t>(10)</a:t>
                      </a:r>
                      <a:r>
                        <a:rPr lang="fr-FR" sz="1400" b="1" kern="800" dirty="0">
                          <a:solidFill>
                            <a:srgbClr val="FF0000"/>
                          </a:solidFill>
                          <a:effectLst/>
                        </a:rPr>
                        <a:t> </a:t>
                      </a:r>
                      <a:r>
                        <a:rPr lang="fr-FR" sz="1400" kern="800" dirty="0">
                          <a:effectLst/>
                        </a:rPr>
                        <a:t>+ 1 + 2</a:t>
                      </a:r>
                      <a:endParaRPr lang="fr-FR" sz="14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a:effectLst/>
                        <a:latin typeface="Times New Roman"/>
                        <a:ea typeface="Arial Unicode MS"/>
                        <a:cs typeface="Tahoma"/>
                      </a:endParaRPr>
                    </a:p>
                  </a:txBody>
                  <a:tcPr marL="68580" marR="68580" marT="0" marB="0" anchor="ctr"/>
                </a:tc>
                <a:tc>
                  <a:txBody>
                    <a:bodyPr/>
                    <a:lstStyle/>
                    <a:p>
                      <a:pPr algn="ctr">
                        <a:spcAft>
                          <a:spcPts val="0"/>
                        </a:spcAft>
                      </a:pPr>
                      <a:r>
                        <a:rPr lang="fr-FR" sz="1400" kern="800" dirty="0">
                          <a:effectLst/>
                        </a:rPr>
                        <a:t>3 </a:t>
                      </a:r>
                      <a:r>
                        <a:rPr lang="fr-FR" sz="1400" b="1" kern="800" baseline="30000" dirty="0">
                          <a:solidFill>
                            <a:srgbClr val="FF0000"/>
                          </a:solidFill>
                          <a:effectLst/>
                        </a:rPr>
                        <a:t>(10)</a:t>
                      </a:r>
                      <a:r>
                        <a:rPr lang="fr-FR" sz="1400" b="1" kern="800" dirty="0">
                          <a:solidFill>
                            <a:srgbClr val="FF0000"/>
                          </a:solidFill>
                          <a:effectLst/>
                        </a:rPr>
                        <a:t> </a:t>
                      </a:r>
                      <a:r>
                        <a:rPr lang="fr-FR" sz="1400" kern="800" dirty="0">
                          <a:effectLst/>
                        </a:rPr>
                        <a:t>+ 1 + 2</a:t>
                      </a:r>
                      <a:endParaRPr lang="fr-FR" sz="14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dirty="0">
                        <a:effectLst/>
                        <a:latin typeface="Times New Roman"/>
                        <a:ea typeface="Arial Unicode MS"/>
                        <a:cs typeface="Tahoma"/>
                      </a:endParaRPr>
                    </a:p>
                  </a:txBody>
                  <a:tcPr marL="68580" marR="68580" marT="0" marB="0" anchor="ctr"/>
                </a:tc>
              </a:tr>
              <a:tr h="504056">
                <a:tc>
                  <a:txBody>
                    <a:bodyPr/>
                    <a:lstStyle/>
                    <a:p>
                      <a:pPr marL="144145" indent="-144145" algn="r">
                        <a:spcAft>
                          <a:spcPts val="0"/>
                        </a:spcAft>
                      </a:pPr>
                      <a:r>
                        <a:rPr lang="fr-FR" sz="1200" kern="800" dirty="0">
                          <a:effectLst/>
                        </a:rPr>
                        <a:t>5.2 Construction mécanique</a:t>
                      </a:r>
                      <a:endParaRPr lang="fr-FR" sz="1200" kern="800" dirty="0">
                        <a:effectLst/>
                        <a:latin typeface="Times New Roman"/>
                        <a:ea typeface="Arial Unicode MS"/>
                        <a:cs typeface="Tahoma"/>
                      </a:endParaRPr>
                    </a:p>
                  </a:txBody>
                  <a:tcPr marL="68580" marR="68580" marT="0" marB="0" anchor="ctr"/>
                </a:tc>
                <a:tc>
                  <a:txBody>
                    <a:bodyPr/>
                    <a:lstStyle/>
                    <a:p>
                      <a:endParaRPr lang="fr-FR" sz="1600"/>
                    </a:p>
                  </a:txBody>
                  <a:tcPr marL="68580" marR="68580" marT="0" marB="0" anchor="ctr"/>
                </a:tc>
                <a:tc>
                  <a:txBody>
                    <a:bodyPr/>
                    <a:lstStyle/>
                    <a:p>
                      <a:pPr algn="ctr">
                        <a:spcAft>
                          <a:spcPts val="0"/>
                        </a:spcAft>
                      </a:pPr>
                      <a:r>
                        <a:rPr lang="fr-FR" sz="1400" kern="800" dirty="0">
                          <a:effectLst/>
                        </a:rPr>
                        <a:t>2 </a:t>
                      </a:r>
                      <a:r>
                        <a:rPr lang="fr-FR" sz="1400" b="1" kern="800" baseline="30000" dirty="0">
                          <a:solidFill>
                            <a:srgbClr val="FF0000"/>
                          </a:solidFill>
                          <a:effectLst/>
                        </a:rPr>
                        <a:t>(11)</a:t>
                      </a:r>
                      <a:r>
                        <a:rPr lang="fr-FR" sz="1400" b="1" kern="800" dirty="0">
                          <a:solidFill>
                            <a:srgbClr val="FF0000"/>
                          </a:solidFill>
                          <a:effectLst/>
                        </a:rPr>
                        <a:t> </a:t>
                      </a:r>
                      <a:r>
                        <a:rPr lang="fr-FR" sz="1400" kern="800" dirty="0">
                          <a:effectLst/>
                        </a:rPr>
                        <a:t>+ 2 + 6</a:t>
                      </a:r>
                      <a:endParaRPr lang="fr-FR" sz="14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400" kern="800" dirty="0">
                          <a:effectLst/>
                        </a:rPr>
                        <a:t>2 </a:t>
                      </a:r>
                      <a:r>
                        <a:rPr lang="fr-FR" sz="1400" b="1" kern="800" baseline="30000" dirty="0">
                          <a:solidFill>
                            <a:srgbClr val="FF0000"/>
                          </a:solidFill>
                          <a:effectLst/>
                        </a:rPr>
                        <a:t>(11)</a:t>
                      </a:r>
                      <a:r>
                        <a:rPr lang="fr-FR" sz="1400" b="1" kern="800" dirty="0">
                          <a:solidFill>
                            <a:srgbClr val="FF0000"/>
                          </a:solidFill>
                          <a:effectLst/>
                        </a:rPr>
                        <a:t> </a:t>
                      </a:r>
                      <a:r>
                        <a:rPr lang="fr-FR" sz="1400" kern="800" dirty="0">
                          <a:effectLst/>
                        </a:rPr>
                        <a:t>+ 2 + 6</a:t>
                      </a:r>
                      <a:endParaRPr lang="fr-FR" sz="14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dirty="0">
                        <a:effectLst/>
                        <a:latin typeface="Times New Roman"/>
                        <a:ea typeface="Arial Unicode MS"/>
                        <a:cs typeface="Tahoma"/>
                      </a:endParaRPr>
                    </a:p>
                  </a:txBody>
                  <a:tcPr marL="68580" marR="68580" marT="0" marB="0" anchor="ctr"/>
                </a:tc>
              </a:tr>
              <a:tr h="504056">
                <a:tc>
                  <a:txBody>
                    <a:bodyPr/>
                    <a:lstStyle/>
                    <a:p>
                      <a:pPr marL="142240" indent="-142240" algn="r">
                        <a:spcAft>
                          <a:spcPts val="0"/>
                        </a:spcAft>
                      </a:pPr>
                      <a:r>
                        <a:rPr lang="fr-FR" sz="1200" kern="800" dirty="0">
                          <a:effectLst/>
                        </a:rPr>
                        <a:t>5.3. Industrialisation des produits</a:t>
                      </a:r>
                      <a:endParaRPr lang="fr-FR" sz="1200" kern="800" dirty="0">
                        <a:effectLst/>
                        <a:latin typeface="Times New Roman"/>
                        <a:ea typeface="Arial Unicode MS"/>
                        <a:cs typeface="Tahoma"/>
                      </a:endParaRPr>
                    </a:p>
                  </a:txBody>
                  <a:tcPr marL="68580" marR="68580" marT="0" marB="0" anchor="ctr"/>
                </a:tc>
                <a:tc>
                  <a:txBody>
                    <a:bodyPr/>
                    <a:lstStyle/>
                    <a:p>
                      <a:endParaRPr lang="fr-FR" sz="1600"/>
                    </a:p>
                  </a:txBody>
                  <a:tcPr marL="68580" marR="68580" marT="0" marB="0" anchor="ctr"/>
                </a:tc>
                <a:tc>
                  <a:txBody>
                    <a:bodyPr/>
                    <a:lstStyle/>
                    <a:p>
                      <a:pPr algn="ctr">
                        <a:spcAft>
                          <a:spcPts val="0"/>
                        </a:spcAft>
                      </a:pPr>
                      <a:r>
                        <a:rPr lang="fr-FR" sz="1400" kern="800" dirty="0">
                          <a:effectLst/>
                        </a:rPr>
                        <a:t>1 + 0 + 3</a:t>
                      </a:r>
                      <a:endParaRPr lang="fr-FR" sz="14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dirty="0">
                        <a:effectLst/>
                        <a:latin typeface="Times New Roman"/>
                        <a:ea typeface="Arial Unicode MS"/>
                        <a:cs typeface="Tahoma"/>
                      </a:endParaRPr>
                    </a:p>
                  </a:txBody>
                  <a:tcPr marL="68580" marR="68580" marT="0" marB="0" anchor="ctr"/>
                </a:tc>
                <a:tc>
                  <a:txBody>
                    <a:bodyPr/>
                    <a:lstStyle/>
                    <a:p>
                      <a:pPr algn="ctr">
                        <a:spcAft>
                          <a:spcPts val="0"/>
                        </a:spcAft>
                      </a:pPr>
                      <a:r>
                        <a:rPr lang="fr-FR" sz="1400" kern="800" dirty="0">
                          <a:effectLst/>
                        </a:rPr>
                        <a:t>1 + 0 + 3</a:t>
                      </a:r>
                      <a:endParaRPr lang="fr-FR" sz="1400" kern="800" dirty="0">
                        <a:effectLst/>
                        <a:latin typeface="Times New Roman"/>
                        <a:ea typeface="Arial Unicode MS"/>
                        <a:cs typeface="Tahoma"/>
                      </a:endParaRPr>
                    </a:p>
                  </a:txBody>
                  <a:tcPr marL="68580" marR="68580" marT="0" marB="0" anchor="ctr"/>
                </a:tc>
                <a:tc>
                  <a:txBody>
                    <a:bodyPr/>
                    <a:lstStyle/>
                    <a:p>
                      <a:pPr algn="ctr">
                        <a:spcAft>
                          <a:spcPts val="0"/>
                        </a:spcAft>
                      </a:pPr>
                      <a:endParaRPr lang="fr-FR" sz="1100" kern="800" dirty="0">
                        <a:effectLst/>
                        <a:latin typeface="Times New Roman"/>
                        <a:ea typeface="Arial Unicode MS"/>
                        <a:cs typeface="Tahoma"/>
                      </a:endParaRPr>
                    </a:p>
                  </a:txBody>
                  <a:tcPr marL="68580" marR="68580" marT="0" marB="0" anchor="ctr"/>
                </a:tc>
              </a:tr>
            </a:tbl>
          </a:graphicData>
        </a:graphic>
      </p:graphicFrame>
      <p:sp>
        <p:nvSpPr>
          <p:cNvPr id="18" name="ZoneTexte 17"/>
          <p:cNvSpPr txBox="1"/>
          <p:nvPr/>
        </p:nvSpPr>
        <p:spPr>
          <a:xfrm>
            <a:off x="1005344" y="5589240"/>
            <a:ext cx="7992906" cy="461665"/>
          </a:xfrm>
          <a:prstGeom prst="rect">
            <a:avLst/>
          </a:prstGeom>
          <a:noFill/>
        </p:spPr>
        <p:txBody>
          <a:bodyPr wrap="square" rtlCol="0">
            <a:spAutoFit/>
          </a:bodyPr>
          <a:lstStyle/>
          <a:p>
            <a:r>
              <a:rPr lang="fr-FR" sz="1200" b="1" dirty="0" smtClean="0">
                <a:solidFill>
                  <a:srgbClr val="FF0000"/>
                </a:solidFill>
              </a:rPr>
              <a:t>(</a:t>
            </a:r>
            <a:r>
              <a:rPr lang="fr-FR" sz="1200" b="1" dirty="0">
                <a:solidFill>
                  <a:srgbClr val="FF0000"/>
                </a:solidFill>
              </a:rPr>
              <a:t>10) </a:t>
            </a:r>
            <a:r>
              <a:rPr lang="fr-FR" sz="1200" dirty="0" smtClean="0"/>
              <a:t>: Dont </a:t>
            </a:r>
            <a:r>
              <a:rPr lang="fr-FR" sz="1200" dirty="0"/>
              <a:t>une demi-heure de </a:t>
            </a:r>
            <a:r>
              <a:rPr lang="fr-FR" sz="1200" dirty="0" err="1"/>
              <a:t>co</a:t>
            </a:r>
            <a:r>
              <a:rPr lang="fr-FR" sz="1200" dirty="0"/>
              <a:t>-enseignement Mathématiques et STI</a:t>
            </a:r>
          </a:p>
          <a:p>
            <a:r>
              <a:rPr lang="fr-FR" sz="1200" b="1" dirty="0">
                <a:solidFill>
                  <a:srgbClr val="FF0000"/>
                </a:solidFill>
              </a:rPr>
              <a:t>(11)</a:t>
            </a:r>
            <a:r>
              <a:rPr lang="fr-FR" sz="1200" dirty="0"/>
              <a:t> </a:t>
            </a:r>
            <a:r>
              <a:rPr lang="fr-FR" sz="1200" dirty="0" smtClean="0"/>
              <a:t>:Dont </a:t>
            </a:r>
            <a:r>
              <a:rPr lang="fr-FR" sz="1200" dirty="0"/>
              <a:t>une heure de </a:t>
            </a:r>
            <a:r>
              <a:rPr lang="fr-FR" sz="1200" dirty="0" err="1"/>
              <a:t>co</a:t>
            </a:r>
            <a:r>
              <a:rPr lang="fr-FR" sz="1200" dirty="0"/>
              <a:t>-enseignement STI et </a:t>
            </a:r>
            <a:r>
              <a:rPr lang="fr-FR" sz="1200" dirty="0" smtClean="0"/>
              <a:t>Anglais</a:t>
            </a:r>
            <a:endParaRPr lang="fr-FR" sz="1200" dirty="0"/>
          </a:p>
        </p:txBody>
      </p:sp>
      <p:sp>
        <p:nvSpPr>
          <p:cNvPr id="5" name="ZoneTexte 4"/>
          <p:cNvSpPr txBox="1"/>
          <p:nvPr/>
        </p:nvSpPr>
        <p:spPr>
          <a:xfrm>
            <a:off x="921928" y="332656"/>
            <a:ext cx="5306256" cy="923330"/>
          </a:xfrm>
          <a:prstGeom prst="rect">
            <a:avLst/>
          </a:prstGeom>
          <a:noFill/>
        </p:spPr>
        <p:txBody>
          <a:bodyPr wrap="square" rtlCol="0">
            <a:spAutoFit/>
          </a:bodyPr>
          <a:lstStyle/>
          <a:p>
            <a:r>
              <a:rPr lang="fr-FR" b="1" dirty="0" smtClean="0">
                <a:solidFill>
                  <a:schemeClr val="accent6">
                    <a:lumMod val="75000"/>
                  </a:schemeClr>
                </a:solidFill>
              </a:rPr>
              <a:t>Un horaire d’enseignement professionnel globalisé, réparti  au niveau de l’établissement… </a:t>
            </a:r>
            <a:endParaRPr lang="fr-FR" b="1" dirty="0">
              <a:solidFill>
                <a:schemeClr val="accent6">
                  <a:lumMod val="75000"/>
                </a:schemeClr>
              </a:solidFill>
            </a:endParaRPr>
          </a:p>
        </p:txBody>
      </p:sp>
      <p:sp>
        <p:nvSpPr>
          <p:cNvPr id="6" name="ZoneTexte 5"/>
          <p:cNvSpPr txBox="1"/>
          <p:nvPr/>
        </p:nvSpPr>
        <p:spPr>
          <a:xfrm flipH="1">
            <a:off x="0" y="0"/>
            <a:ext cx="4308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p>
            <a:r>
              <a:rPr lang="fr-FR" sz="1600" b="1" i="1" dirty="0" smtClean="0">
                <a:solidFill>
                  <a:srgbClr val="FFFFFF"/>
                </a:solidFill>
              </a:rPr>
              <a:t>BTS de la mécanique: les activités professionnelles</a:t>
            </a:r>
          </a:p>
        </p:txBody>
      </p:sp>
    </p:spTree>
    <p:extLst>
      <p:ext uri="{BB962C8B-B14F-4D97-AF65-F5344CB8AC3E}">
        <p14:creationId xmlns:p14="http://schemas.microsoft.com/office/powerpoint/2010/main" val="236098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Organisation des épreuves</a:t>
            </a:r>
            <a:endParaRPr lang="fr-FR" b="1" i="1" dirty="0">
              <a:solidFill>
                <a:srgbClr val="FFFFFF"/>
              </a:solidFill>
            </a:endParaRPr>
          </a:p>
        </p:txBody>
      </p:sp>
      <p:sp>
        <p:nvSpPr>
          <p:cNvPr id="6" name="ZoneTexte 5"/>
          <p:cNvSpPr txBox="1"/>
          <p:nvPr/>
        </p:nvSpPr>
        <p:spPr>
          <a:xfrm>
            <a:off x="899592" y="548680"/>
            <a:ext cx="5306256" cy="369332"/>
          </a:xfrm>
          <a:prstGeom prst="rect">
            <a:avLst/>
          </a:prstGeom>
          <a:noFill/>
        </p:spPr>
        <p:txBody>
          <a:bodyPr wrap="square" rtlCol="0">
            <a:spAutoFit/>
          </a:bodyPr>
          <a:lstStyle/>
          <a:p>
            <a:r>
              <a:rPr lang="fr-FR" b="1" dirty="0" smtClean="0">
                <a:solidFill>
                  <a:schemeClr val="accent6">
                    <a:lumMod val="75000"/>
                  </a:schemeClr>
                </a:solidFill>
              </a:rPr>
              <a:t>Deux épreuves nouvelles de projet</a:t>
            </a:r>
            <a:endParaRPr lang="fr-FR" b="1" dirty="0">
              <a:solidFill>
                <a:schemeClr val="accent6">
                  <a:lumMod val="75000"/>
                </a:schemeClr>
              </a:solidFill>
            </a:endParaRPr>
          </a:p>
        </p:txBody>
      </p:sp>
      <p:sp>
        <p:nvSpPr>
          <p:cNvPr id="7" name="Rectangle 6"/>
          <p:cNvSpPr/>
          <p:nvPr/>
        </p:nvSpPr>
        <p:spPr>
          <a:xfrm>
            <a:off x="1403648" y="2120076"/>
            <a:ext cx="7056784" cy="2893100"/>
          </a:xfrm>
          <a:prstGeom prst="rect">
            <a:avLst/>
          </a:prstGeom>
        </p:spPr>
        <p:txBody>
          <a:bodyPr wrap="square">
            <a:spAutoFit/>
          </a:bodyPr>
          <a:lstStyle/>
          <a:p>
            <a:pPr marL="342900" indent="-342900">
              <a:spcAft>
                <a:spcPts val="1200"/>
              </a:spcAft>
              <a:buFont typeface="+mj-lt"/>
              <a:buAutoNum type="arabicPeriod"/>
            </a:pPr>
            <a:r>
              <a:rPr lang="fr-FR" dirty="0" smtClean="0"/>
              <a:t>Deux épreuves de projet, intégrées ou non dans le projet industriel de seconde année, en fonction du thème et des possibilités techniques (choix de l’équipe pédagogique).</a:t>
            </a:r>
            <a:br>
              <a:rPr lang="fr-FR" dirty="0" smtClean="0"/>
            </a:br>
            <a:endParaRPr lang="fr-FR" dirty="0" smtClean="0"/>
          </a:p>
          <a:p>
            <a:pPr marL="342900" indent="-342900">
              <a:spcAft>
                <a:spcPts val="1200"/>
              </a:spcAft>
              <a:buFont typeface="+mj-lt"/>
              <a:buAutoNum type="arabicPeriod"/>
            </a:pPr>
            <a:r>
              <a:rPr lang="fr-FR" dirty="0" smtClean="0"/>
              <a:t>Un projet de prototypage, pour s’assurer que le prototypage rapide intègre le processus de conception</a:t>
            </a:r>
          </a:p>
          <a:p>
            <a:pPr marL="342900" indent="-342900">
              <a:spcAft>
                <a:spcPts val="1200"/>
              </a:spcAft>
              <a:buFont typeface="+mj-lt"/>
              <a:buAutoNum type="arabicPeriod"/>
            </a:pPr>
            <a:r>
              <a:rPr lang="fr-FR" dirty="0" smtClean="0"/>
              <a:t>Un projet collaboratif d’optimisation de produit, pour apprendre à collaborer efficacement entre spécialistes de conception et de réalisation </a:t>
            </a:r>
            <a:endParaRPr lang="fr-FR" dirty="0"/>
          </a:p>
        </p:txBody>
      </p:sp>
    </p:spTree>
    <p:extLst>
      <p:ext uri="{BB962C8B-B14F-4D97-AF65-F5344CB8AC3E}">
        <p14:creationId xmlns:p14="http://schemas.microsoft.com/office/powerpoint/2010/main" val="1529073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Pièce fonderie 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882" y="810232"/>
            <a:ext cx="2169617" cy="2874742"/>
          </a:xfrm>
          <a:prstGeom prst="rect">
            <a:avLst/>
          </a:prstGeom>
        </p:spPr>
      </p:pic>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Epreuve U61 – Projet  de prototypage</a:t>
            </a:r>
            <a:endParaRPr lang="fr-FR" sz="1600" b="1" i="1" dirty="0">
              <a:solidFill>
                <a:srgbClr val="FFFFFF"/>
              </a:solidFill>
            </a:endParaRPr>
          </a:p>
        </p:txBody>
      </p:sp>
      <p:sp>
        <p:nvSpPr>
          <p:cNvPr id="5" name="ZoneTexte 4"/>
          <p:cNvSpPr txBox="1"/>
          <p:nvPr/>
        </p:nvSpPr>
        <p:spPr>
          <a:xfrm>
            <a:off x="783675" y="279147"/>
            <a:ext cx="785026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b="1" dirty="0" smtClean="0"/>
              <a:t>EXEMPLE DU PROTOTYPAGE D’UNE PIÈCE DE FONDERIE</a:t>
            </a:r>
            <a:endParaRPr lang="fr-FR" b="1" dirty="0"/>
          </a:p>
        </p:txBody>
      </p:sp>
      <p:sp>
        <p:nvSpPr>
          <p:cNvPr id="7" name="Ellipse 6"/>
          <p:cNvSpPr>
            <a:spLocks noChangeAspect="1"/>
          </p:cNvSpPr>
          <p:nvPr/>
        </p:nvSpPr>
        <p:spPr>
          <a:xfrm>
            <a:off x="1051948" y="1310102"/>
            <a:ext cx="1537398" cy="1511999"/>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Pièce à valider</a:t>
            </a:r>
            <a:endParaRPr lang="fr-FR" sz="1400" b="1" dirty="0">
              <a:solidFill>
                <a:schemeClr val="tx1"/>
              </a:solidFill>
            </a:endParaRPr>
          </a:p>
        </p:txBody>
      </p:sp>
      <p:sp>
        <p:nvSpPr>
          <p:cNvPr id="14" name="ZoneTexte 13"/>
          <p:cNvSpPr txBox="1"/>
          <p:nvPr/>
        </p:nvSpPr>
        <p:spPr>
          <a:xfrm>
            <a:off x="4601472" y="837252"/>
            <a:ext cx="4298687" cy="523220"/>
          </a:xfrm>
          <a:prstGeom prst="rect">
            <a:avLst/>
          </a:prstGeom>
          <a:noFill/>
        </p:spPr>
        <p:txBody>
          <a:bodyPr wrap="square" rtlCol="0">
            <a:spAutoFit/>
          </a:bodyPr>
          <a:lstStyle/>
          <a:p>
            <a:r>
              <a:rPr lang="fr-FR" sz="1400" i="1" dirty="0" smtClean="0">
                <a:solidFill>
                  <a:schemeClr val="accent1">
                    <a:lumMod val="75000"/>
                  </a:schemeClr>
                </a:solidFill>
              </a:rPr>
              <a:t>Définition et simulation d’une pièce de fonderie d’un projet industriel de conception détaillée</a:t>
            </a:r>
            <a:endParaRPr lang="fr-FR" sz="1400" i="1" dirty="0">
              <a:solidFill>
                <a:schemeClr val="accent1">
                  <a:lumMod val="75000"/>
                </a:schemeClr>
              </a:solidFill>
            </a:endParaRPr>
          </a:p>
        </p:txBody>
      </p:sp>
      <p:sp>
        <p:nvSpPr>
          <p:cNvPr id="18" name="Forme libre 17"/>
          <p:cNvSpPr/>
          <p:nvPr/>
        </p:nvSpPr>
        <p:spPr>
          <a:xfrm>
            <a:off x="1242496" y="2796564"/>
            <a:ext cx="2257018" cy="3305082"/>
          </a:xfrm>
          <a:custGeom>
            <a:avLst/>
            <a:gdLst>
              <a:gd name="connsiteX0" fmla="*/ 392319 w 3351367"/>
              <a:gd name="connsiteY0" fmla="*/ 0 h 3446345"/>
              <a:gd name="connsiteX1" fmla="*/ 41017 w 3351367"/>
              <a:gd name="connsiteY1" fmla="*/ 513379 h 3446345"/>
              <a:gd name="connsiteX2" fmla="*/ 108575 w 3351367"/>
              <a:gd name="connsiteY2" fmla="*/ 1837357 h 3446345"/>
              <a:gd name="connsiteX3" fmla="*/ 946296 w 3351367"/>
              <a:gd name="connsiteY3" fmla="*/ 3120804 h 3446345"/>
              <a:gd name="connsiteX4" fmla="*/ 2513646 w 3351367"/>
              <a:gd name="connsiteY4" fmla="*/ 3445043 h 3446345"/>
              <a:gd name="connsiteX5" fmla="*/ 3351367 w 3351367"/>
              <a:gd name="connsiteY5" fmla="*/ 3242394 h 3446345"/>
              <a:gd name="connsiteX0" fmla="*/ 300486 w 3259534"/>
              <a:gd name="connsiteY0" fmla="*/ 0 h 3446345"/>
              <a:gd name="connsiteX1" fmla="*/ 16742 w 3259534"/>
              <a:gd name="connsiteY1" fmla="*/ 1837357 h 3446345"/>
              <a:gd name="connsiteX2" fmla="*/ 854463 w 3259534"/>
              <a:gd name="connsiteY2" fmla="*/ 3120804 h 3446345"/>
              <a:gd name="connsiteX3" fmla="*/ 2421813 w 3259534"/>
              <a:gd name="connsiteY3" fmla="*/ 3445043 h 3446345"/>
              <a:gd name="connsiteX4" fmla="*/ 3259534 w 3259534"/>
              <a:gd name="connsiteY4" fmla="*/ 3242394 h 3446345"/>
              <a:gd name="connsiteX0" fmla="*/ 330626 w 3289674"/>
              <a:gd name="connsiteY0" fmla="*/ 0 h 3446345"/>
              <a:gd name="connsiteX1" fmla="*/ 46882 w 3289674"/>
              <a:gd name="connsiteY1" fmla="*/ 1837357 h 3446345"/>
              <a:gd name="connsiteX2" fmla="*/ 884603 w 3289674"/>
              <a:gd name="connsiteY2" fmla="*/ 3120804 h 3446345"/>
              <a:gd name="connsiteX3" fmla="*/ 2451953 w 3289674"/>
              <a:gd name="connsiteY3" fmla="*/ 3445043 h 3446345"/>
              <a:gd name="connsiteX4" fmla="*/ 3289674 w 3289674"/>
              <a:gd name="connsiteY4" fmla="*/ 3242394 h 3446345"/>
              <a:gd name="connsiteX0" fmla="*/ 330626 w 3289674"/>
              <a:gd name="connsiteY0" fmla="*/ 0 h 3260030"/>
              <a:gd name="connsiteX1" fmla="*/ 46882 w 3289674"/>
              <a:gd name="connsiteY1" fmla="*/ 1837357 h 3260030"/>
              <a:gd name="connsiteX2" fmla="*/ 884603 w 3289674"/>
              <a:gd name="connsiteY2" fmla="*/ 3120804 h 3260030"/>
              <a:gd name="connsiteX3" fmla="*/ 3289674 w 3289674"/>
              <a:gd name="connsiteY3" fmla="*/ 3242394 h 3260030"/>
              <a:gd name="connsiteX0" fmla="*/ 330626 w 3289674"/>
              <a:gd name="connsiteY0" fmla="*/ 0 h 3331973"/>
              <a:gd name="connsiteX1" fmla="*/ 46882 w 3289674"/>
              <a:gd name="connsiteY1" fmla="*/ 1837357 h 3331973"/>
              <a:gd name="connsiteX2" fmla="*/ 884603 w 3289674"/>
              <a:gd name="connsiteY2" fmla="*/ 3120804 h 3331973"/>
              <a:gd name="connsiteX3" fmla="*/ 3289674 w 3289674"/>
              <a:gd name="connsiteY3" fmla="*/ 3242394 h 3331973"/>
              <a:gd name="connsiteX0" fmla="*/ 351877 w 3310925"/>
              <a:gd name="connsiteY0" fmla="*/ 0 h 3326985"/>
              <a:gd name="connsiteX1" fmla="*/ 41110 w 3310925"/>
              <a:gd name="connsiteY1" fmla="*/ 1945437 h 3326985"/>
              <a:gd name="connsiteX2" fmla="*/ 905854 w 3310925"/>
              <a:gd name="connsiteY2" fmla="*/ 3120804 h 3326985"/>
              <a:gd name="connsiteX3" fmla="*/ 3310925 w 3310925"/>
              <a:gd name="connsiteY3" fmla="*/ 3242394 h 3326985"/>
              <a:gd name="connsiteX0" fmla="*/ 351877 w 2257018"/>
              <a:gd name="connsiteY0" fmla="*/ 0 h 3346933"/>
              <a:gd name="connsiteX1" fmla="*/ 41110 w 2257018"/>
              <a:gd name="connsiteY1" fmla="*/ 1945437 h 3346933"/>
              <a:gd name="connsiteX2" fmla="*/ 905854 w 2257018"/>
              <a:gd name="connsiteY2" fmla="*/ 3120804 h 3346933"/>
              <a:gd name="connsiteX3" fmla="*/ 2257018 w 2257018"/>
              <a:gd name="connsiteY3" fmla="*/ 3269414 h 3346933"/>
              <a:gd name="connsiteX0" fmla="*/ 351877 w 2257018"/>
              <a:gd name="connsiteY0" fmla="*/ 0 h 3305082"/>
              <a:gd name="connsiteX1" fmla="*/ 41110 w 2257018"/>
              <a:gd name="connsiteY1" fmla="*/ 1945437 h 3305082"/>
              <a:gd name="connsiteX2" fmla="*/ 905854 w 2257018"/>
              <a:gd name="connsiteY2" fmla="*/ 3120804 h 3305082"/>
              <a:gd name="connsiteX3" fmla="*/ 2257018 w 2257018"/>
              <a:gd name="connsiteY3" fmla="*/ 3269414 h 3305082"/>
            </a:gdLst>
            <a:ahLst/>
            <a:cxnLst>
              <a:cxn ang="0">
                <a:pos x="connsiteX0" y="connsiteY0"/>
              </a:cxn>
              <a:cxn ang="0">
                <a:pos x="connsiteX1" y="connsiteY1"/>
              </a:cxn>
              <a:cxn ang="0">
                <a:pos x="connsiteX2" y="connsiteY2"/>
              </a:cxn>
              <a:cxn ang="0">
                <a:pos x="connsiteX3" y="connsiteY3"/>
              </a:cxn>
            </a:cxnLst>
            <a:rect l="l" t="t" r="r" b="b"/>
            <a:pathLst>
              <a:path w="2257018" h="3305082">
                <a:moveTo>
                  <a:pt x="351877" y="0"/>
                </a:moveTo>
                <a:cubicBezTo>
                  <a:pt x="-4492" y="950201"/>
                  <a:pt x="-51220" y="1425303"/>
                  <a:pt x="41110" y="1945437"/>
                </a:cubicBezTo>
                <a:cubicBezTo>
                  <a:pt x="133440" y="2465571"/>
                  <a:pt x="536536" y="2900141"/>
                  <a:pt x="905854" y="3120804"/>
                </a:cubicBezTo>
                <a:cubicBezTo>
                  <a:pt x="1275172" y="3341467"/>
                  <a:pt x="1661381" y="3325143"/>
                  <a:pt x="2257018" y="3269414"/>
                </a:cubicBezTo>
              </a:path>
            </a:pathLst>
          </a:custGeom>
          <a:ln w="76200" cmpd="sng">
            <a:solidFill>
              <a:srgbClr val="FF0000"/>
            </a:solidFill>
            <a:headEnd type="oval" w="med" len="med"/>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Ellipse 16"/>
          <p:cNvSpPr>
            <a:spLocks noChangeAspect="1"/>
          </p:cNvSpPr>
          <p:nvPr/>
        </p:nvSpPr>
        <p:spPr>
          <a:xfrm>
            <a:off x="702603" y="4030704"/>
            <a:ext cx="2342705" cy="2303996"/>
          </a:xfrm>
          <a:prstGeom prst="ellipse">
            <a:avLst/>
          </a:prstGeom>
          <a:solidFill>
            <a:schemeClr val="lt1">
              <a:alpha val="72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smtClean="0">
                <a:solidFill>
                  <a:schemeClr val="tx1"/>
                </a:solidFill>
              </a:rPr>
              <a:t>Prototypage d’une pièce vraie </a:t>
            </a:r>
            <a:r>
              <a:rPr lang="fr-FR" sz="1600" b="1" smtClean="0">
                <a:solidFill>
                  <a:schemeClr val="tx1"/>
                </a:solidFill>
              </a:rPr>
              <a:t>matière  </a:t>
            </a:r>
            <a:r>
              <a:rPr lang="fr-FR" sz="1600" b="1" dirty="0" smtClean="0">
                <a:solidFill>
                  <a:schemeClr val="tx1"/>
                </a:solidFill>
              </a:rPr>
              <a:t>vrai procédé</a:t>
            </a:r>
            <a:endParaRPr lang="fr-FR" sz="1600" b="1" dirty="0">
              <a:solidFill>
                <a:schemeClr val="tx1"/>
              </a:solidFill>
            </a:endParaRPr>
          </a:p>
        </p:txBody>
      </p:sp>
      <p:pic>
        <p:nvPicPr>
          <p:cNvPr id="8" name="Image 7" descr="Remplissage 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074" y="1512713"/>
            <a:ext cx="1626673" cy="1316603"/>
          </a:xfrm>
          <a:prstGeom prst="rect">
            <a:avLst/>
          </a:prstGeom>
          <a:ln>
            <a:solidFill>
              <a:srgbClr val="7F7F7F"/>
            </a:solidFill>
          </a:ln>
        </p:spPr>
      </p:pic>
      <p:pic>
        <p:nvPicPr>
          <p:cNvPr id="9" name="Image 8" descr="Prototypage 6.tiff"/>
          <p:cNvPicPr>
            <a:picLocks noChangeAspect="1"/>
          </p:cNvPicPr>
          <p:nvPr/>
        </p:nvPicPr>
        <p:blipFill rotWithShape="1">
          <a:blip r:embed="rId4">
            <a:extLst>
              <a:ext uri="{28A0092B-C50C-407E-A947-70E740481C1C}">
                <a14:useLocalDpi xmlns:a14="http://schemas.microsoft.com/office/drawing/2010/main" val="0"/>
              </a:ext>
            </a:extLst>
          </a:blip>
          <a:srcRect l="15105" t="7177"/>
          <a:stretch/>
        </p:blipFill>
        <p:spPr>
          <a:xfrm>
            <a:off x="6160253" y="2316937"/>
            <a:ext cx="2859838" cy="1948908"/>
          </a:xfrm>
          <a:prstGeom prst="rect">
            <a:avLst/>
          </a:prstGeom>
        </p:spPr>
      </p:pic>
      <p:pic>
        <p:nvPicPr>
          <p:cNvPr id="19" name="Image 18" descr="Moule proto 6.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640" y="3293730"/>
            <a:ext cx="2184400" cy="2946400"/>
          </a:xfrm>
          <a:prstGeom prst="rect">
            <a:avLst/>
          </a:prstGeom>
          <a:ln>
            <a:solidFill>
              <a:srgbClr val="7F7F7F"/>
            </a:solidFill>
          </a:ln>
        </p:spPr>
      </p:pic>
      <p:pic>
        <p:nvPicPr>
          <p:cNvPr id="11" name="Image 10" descr="Pièce finie 8.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0253" y="4928469"/>
            <a:ext cx="2739906" cy="1632586"/>
          </a:xfrm>
          <a:prstGeom prst="rect">
            <a:avLst/>
          </a:prstGeom>
          <a:ln>
            <a:solidFill>
              <a:srgbClr val="7F7F7F"/>
            </a:solidFill>
          </a:ln>
        </p:spPr>
      </p:pic>
      <p:sp>
        <p:nvSpPr>
          <p:cNvPr id="13" name="Ellipse 12"/>
          <p:cNvSpPr>
            <a:spLocks noChangeAspect="1"/>
          </p:cNvSpPr>
          <p:nvPr/>
        </p:nvSpPr>
        <p:spPr>
          <a:xfrm>
            <a:off x="3456256" y="5100555"/>
            <a:ext cx="1610608" cy="1583999"/>
          </a:xfrm>
          <a:prstGeom prst="ellipse">
            <a:avLst/>
          </a:prstGeom>
          <a:solidFill>
            <a:schemeClr val="accent3">
              <a:alpha val="4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b="1" dirty="0" smtClean="0">
                <a:solidFill>
                  <a:schemeClr val="tx1"/>
                </a:solidFill>
              </a:rPr>
              <a:t>Pièce et procédé validée</a:t>
            </a:r>
            <a:endParaRPr lang="fr-FR" sz="1400" b="1" dirty="0">
              <a:solidFill>
                <a:schemeClr val="tx1"/>
              </a:solidFill>
            </a:endParaRPr>
          </a:p>
        </p:txBody>
      </p:sp>
      <p:sp>
        <p:nvSpPr>
          <p:cNvPr id="20" name="ZoneTexte 19"/>
          <p:cNvSpPr txBox="1"/>
          <p:nvPr/>
        </p:nvSpPr>
        <p:spPr>
          <a:xfrm>
            <a:off x="6160254" y="1635983"/>
            <a:ext cx="2859838" cy="523220"/>
          </a:xfrm>
          <a:prstGeom prst="rect">
            <a:avLst/>
          </a:prstGeom>
          <a:noFill/>
        </p:spPr>
        <p:txBody>
          <a:bodyPr wrap="square" rtlCol="0">
            <a:spAutoFit/>
          </a:bodyPr>
          <a:lstStyle/>
          <a:p>
            <a:r>
              <a:rPr lang="fr-FR" sz="1400" i="1" dirty="0" smtClean="0">
                <a:solidFill>
                  <a:schemeClr val="accent1">
                    <a:lumMod val="75000"/>
                  </a:schemeClr>
                </a:solidFill>
              </a:rPr>
              <a:t>Impression 3D du moule sur machine PROMETAL</a:t>
            </a:r>
            <a:endParaRPr lang="fr-FR" sz="1400" i="1" dirty="0">
              <a:solidFill>
                <a:schemeClr val="accent1">
                  <a:lumMod val="75000"/>
                </a:schemeClr>
              </a:solidFill>
            </a:endParaRPr>
          </a:p>
        </p:txBody>
      </p:sp>
      <p:sp>
        <p:nvSpPr>
          <p:cNvPr id="21" name="ZoneTexte 20"/>
          <p:cNvSpPr txBox="1"/>
          <p:nvPr/>
        </p:nvSpPr>
        <p:spPr>
          <a:xfrm>
            <a:off x="7014848" y="4295784"/>
            <a:ext cx="1885311" cy="523220"/>
          </a:xfrm>
          <a:prstGeom prst="rect">
            <a:avLst/>
          </a:prstGeom>
          <a:noFill/>
        </p:spPr>
        <p:txBody>
          <a:bodyPr wrap="square" rtlCol="0">
            <a:spAutoFit/>
          </a:bodyPr>
          <a:lstStyle/>
          <a:p>
            <a:r>
              <a:rPr lang="fr-FR" sz="1400" i="1" dirty="0" smtClean="0">
                <a:solidFill>
                  <a:schemeClr val="accent1">
                    <a:lumMod val="75000"/>
                  </a:schemeClr>
                </a:solidFill>
              </a:rPr>
              <a:t>Moule sable et pièce proto</a:t>
            </a:r>
            <a:endParaRPr lang="fr-FR" sz="1400" i="1" dirty="0">
              <a:solidFill>
                <a:schemeClr val="accent1">
                  <a:lumMod val="75000"/>
                </a:schemeClr>
              </a:solidFill>
            </a:endParaRPr>
          </a:p>
        </p:txBody>
      </p:sp>
      <p:sp>
        <p:nvSpPr>
          <p:cNvPr id="22" name="ZoneTexte 21"/>
          <p:cNvSpPr txBox="1"/>
          <p:nvPr/>
        </p:nvSpPr>
        <p:spPr>
          <a:xfrm>
            <a:off x="492443" y="6561055"/>
            <a:ext cx="4574421" cy="276999"/>
          </a:xfrm>
          <a:prstGeom prst="rect">
            <a:avLst/>
          </a:prstGeom>
          <a:noFill/>
        </p:spPr>
        <p:txBody>
          <a:bodyPr wrap="square" rtlCol="0">
            <a:spAutoFit/>
          </a:bodyPr>
          <a:lstStyle/>
          <a:p>
            <a:r>
              <a:rPr lang="fr-FR" sz="1200" i="1" dirty="0" smtClean="0"/>
              <a:t>Magazine Fonderie de Mai 2015</a:t>
            </a:r>
            <a:endParaRPr lang="fr-FR" sz="1200" i="1" dirty="0"/>
          </a:p>
        </p:txBody>
      </p:sp>
      <p:sp>
        <p:nvSpPr>
          <p:cNvPr id="23" name="ZoneTexte 22"/>
          <p:cNvSpPr txBox="1"/>
          <p:nvPr/>
        </p:nvSpPr>
        <p:spPr>
          <a:xfrm>
            <a:off x="2714612" y="3643314"/>
            <a:ext cx="1905140" cy="1815882"/>
          </a:xfrm>
          <a:prstGeom prst="rect">
            <a:avLst/>
          </a:prstGeom>
          <a:noFill/>
        </p:spPr>
        <p:txBody>
          <a:bodyPr wrap="square" rtlCol="0">
            <a:spAutoFit/>
          </a:bodyPr>
          <a:lstStyle/>
          <a:p>
            <a:r>
              <a:rPr lang="fr-FR" sz="1400" b="1" dirty="0" err="1" smtClean="0"/>
              <a:t>Coef</a:t>
            </a:r>
            <a:r>
              <a:rPr lang="fr-FR" sz="1400" dirty="0" smtClean="0"/>
              <a:t>: 2</a:t>
            </a:r>
          </a:p>
          <a:p>
            <a:r>
              <a:rPr lang="fr-FR" sz="1400" b="1" dirty="0" smtClean="0"/>
              <a:t>Durée</a:t>
            </a:r>
            <a:r>
              <a:rPr lang="fr-FR" sz="1400" dirty="0" smtClean="0"/>
              <a:t>:  20 heures</a:t>
            </a:r>
            <a:endParaRPr lang="fr-FR" sz="1400" dirty="0"/>
          </a:p>
          <a:p>
            <a:r>
              <a:rPr lang="fr-FR" sz="1400" b="1" dirty="0" smtClean="0"/>
              <a:t>Evaluation</a:t>
            </a:r>
            <a:r>
              <a:rPr lang="fr-FR" sz="1400" dirty="0" smtClean="0"/>
              <a:t>:</a:t>
            </a:r>
          </a:p>
          <a:p>
            <a:pPr marL="285750" indent="-285750">
              <a:buFont typeface="Arial"/>
              <a:buChar char="•"/>
            </a:pPr>
            <a:r>
              <a:rPr lang="fr-FR" sz="1400" dirty="0" smtClean="0"/>
              <a:t>CCF</a:t>
            </a:r>
            <a:endParaRPr lang="fr-FR" sz="1400" b="1" dirty="0" smtClean="0">
              <a:solidFill>
                <a:srgbClr val="FF0000"/>
              </a:solidFill>
            </a:endParaRPr>
          </a:p>
          <a:p>
            <a:pPr marL="285750" indent="-285750">
              <a:buFont typeface="Arial"/>
              <a:buChar char="•"/>
            </a:pPr>
            <a:r>
              <a:rPr lang="fr-FR" sz="1400" dirty="0" smtClean="0"/>
              <a:t>Epreuve orale</a:t>
            </a:r>
          </a:p>
          <a:p>
            <a:pPr marL="285750" indent="-285750">
              <a:buFont typeface="Arial"/>
              <a:buChar char="•"/>
            </a:pPr>
            <a:r>
              <a:rPr lang="fr-FR" sz="1400" dirty="0" smtClean="0"/>
              <a:t>Présentation et soutenance individuelles</a:t>
            </a:r>
            <a:endParaRPr lang="fr-FR" sz="1400" dirty="0"/>
          </a:p>
        </p:txBody>
      </p:sp>
    </p:spTree>
    <p:extLst>
      <p:ext uri="{BB962C8B-B14F-4D97-AF65-F5344CB8AC3E}">
        <p14:creationId xmlns:p14="http://schemas.microsoft.com/office/powerpoint/2010/main" val="2020589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0" y="0"/>
            <a:ext cx="415498" cy="6858000"/>
          </a:xfrm>
          <a:prstGeom prst="rect">
            <a:avLst/>
          </a:prstGeom>
          <a:solidFill>
            <a:schemeClr val="accent2">
              <a:lumMod val="75000"/>
            </a:schemeClr>
          </a:solidFill>
        </p:spPr>
        <p:txBody>
          <a:bodyPr vert="vert270" wrap="square" rtlCol="0">
            <a:spAutoFit/>
          </a:bodyPr>
          <a:lstStyle/>
          <a:p>
            <a:r>
              <a:rPr lang="fr-FR" sz="1500" b="1" i="1" dirty="0"/>
              <a:t>      </a:t>
            </a:r>
            <a:r>
              <a:rPr lang="fr-FR" sz="1500" b="1" i="1" dirty="0">
                <a:solidFill>
                  <a:srgbClr val="FFFFFF"/>
                </a:solidFill>
              </a:rPr>
              <a:t>BTS CPI 2015 – Systèmes de prototypage additifs</a:t>
            </a:r>
          </a:p>
        </p:txBody>
      </p:sp>
      <p:graphicFrame>
        <p:nvGraphicFramePr>
          <p:cNvPr id="4" name="Tableau 3"/>
          <p:cNvGraphicFramePr>
            <a:graphicFrameLocks noGrp="1"/>
          </p:cNvGraphicFramePr>
          <p:nvPr>
            <p:extLst>
              <p:ext uri="{D42A27DB-BD31-4B8C-83A1-F6EECF244321}">
                <p14:modId xmlns:p14="http://schemas.microsoft.com/office/powerpoint/2010/main" val="1184700948"/>
              </p:ext>
            </p:extLst>
          </p:nvPr>
        </p:nvGraphicFramePr>
        <p:xfrm>
          <a:off x="539552" y="248165"/>
          <a:ext cx="8376289" cy="6421195"/>
        </p:xfrm>
        <a:graphic>
          <a:graphicData uri="http://schemas.openxmlformats.org/drawingml/2006/table">
            <a:tbl>
              <a:tblPr firstRow="1" bandRow="1">
                <a:tableStyleId>{284E427A-3D55-4303-BF80-6455036E1DE7}</a:tableStyleId>
              </a:tblPr>
              <a:tblGrid>
                <a:gridCol w="399701"/>
                <a:gridCol w="1260823"/>
                <a:gridCol w="1994561"/>
                <a:gridCol w="2788379"/>
                <a:gridCol w="1932825"/>
              </a:tblGrid>
              <a:tr h="675715">
                <a:tc>
                  <a:txBody>
                    <a:bodyPr/>
                    <a:lstStyle/>
                    <a:p>
                      <a:pPr algn="ctr"/>
                      <a:r>
                        <a:rPr lang="fr-FR" sz="1600" b="1" dirty="0" smtClean="0"/>
                        <a:t>Type</a:t>
                      </a:r>
                      <a:endParaRPr lang="fr-FR" sz="1600" b="1" dirty="0"/>
                    </a:p>
                  </a:txBody>
                  <a:tcPr marL="68580" marR="68580" marT="34290" marB="34290"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t>Procédés</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t>Caractéristiques</a:t>
                      </a:r>
                    </a:p>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t>Matières</a:t>
                      </a:r>
                    </a:p>
                  </a:txBody>
                  <a:tcPr marL="68580" marR="68580" marT="34290" marB="34290"/>
                </a:tc>
                <a:tc>
                  <a:txBody>
                    <a:bodyPr/>
                    <a:lstStyle/>
                    <a:p>
                      <a:r>
                        <a:rPr lang="fr-FR" sz="1800" dirty="0" smtClean="0"/>
                        <a:t>Avantages</a:t>
                      </a:r>
                    </a:p>
                    <a:p>
                      <a:r>
                        <a:rPr lang="fr-FR" sz="1800" dirty="0" smtClean="0"/>
                        <a:t>Inconvénients</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t>Utilisations</a:t>
                      </a:r>
                    </a:p>
                    <a:p>
                      <a:endParaRPr lang="fr-FR" sz="2000" dirty="0"/>
                    </a:p>
                  </a:txBody>
                  <a:tcPr marL="68580" marR="68580" marT="34290" marB="34290"/>
                </a:tc>
              </a:tr>
              <a:tr h="617220">
                <a:tc rowSpan="6">
                  <a:txBody>
                    <a:bodyPr/>
                    <a:lstStyle/>
                    <a:p>
                      <a:pPr algn="ctr"/>
                      <a:r>
                        <a:rPr lang="fr-FR" sz="1600" b="1" dirty="0" smtClean="0"/>
                        <a:t>Additif</a:t>
                      </a:r>
                      <a:endParaRPr lang="fr-FR" sz="1600" b="1" dirty="0"/>
                    </a:p>
                  </a:txBody>
                  <a:tcPr marL="68580" marR="68580" marT="34290" marB="34290" vert="vert270"/>
                </a:tc>
                <a:tc>
                  <a:txBody>
                    <a:bodyPr/>
                    <a:lstStyle/>
                    <a:p>
                      <a:r>
                        <a:rPr lang="fr-FR" sz="1400" b="1" dirty="0" smtClean="0"/>
                        <a:t>Dépôt de fil </a:t>
                      </a:r>
                    </a:p>
                    <a:p>
                      <a:r>
                        <a:rPr lang="fr-FR" sz="1400" b="1" dirty="0" smtClean="0"/>
                        <a:t>Support fusible</a:t>
                      </a:r>
                      <a:endParaRPr lang="fr-FR" sz="1400" b="1" dirty="0"/>
                    </a:p>
                  </a:txBody>
                  <a:tcPr marL="68580" marR="68580" marT="34290" marB="34290"/>
                </a:tc>
                <a:tc>
                  <a:txBody>
                    <a:bodyPr/>
                    <a:lstStyle/>
                    <a:p>
                      <a:r>
                        <a:rPr lang="fr-FR" sz="1400" dirty="0" smtClean="0"/>
                        <a:t>Thermoplastiques</a:t>
                      </a:r>
                    </a:p>
                    <a:p>
                      <a:endParaRPr lang="fr-FR" sz="1400" dirty="0"/>
                    </a:p>
                  </a:txBody>
                  <a:tcPr marL="68580" marR="68580" marT="34290" marB="34290"/>
                </a:tc>
                <a:tc>
                  <a:txBody>
                    <a:bodyPr/>
                    <a:lstStyle/>
                    <a:p>
                      <a:r>
                        <a:rPr lang="fr-FR" sz="1400" dirty="0" smtClean="0"/>
                        <a:t>Vraie matière plastique (chargée)</a:t>
                      </a:r>
                    </a:p>
                    <a:p>
                      <a:r>
                        <a:rPr lang="fr-FR" sz="1400" dirty="0" smtClean="0"/>
                        <a:t>Coût &lt;</a:t>
                      </a:r>
                      <a:r>
                        <a:rPr lang="fr-FR" sz="1400" baseline="0" dirty="0" smtClean="0"/>
                        <a:t> 20 000€</a:t>
                      </a:r>
                      <a:endParaRPr lang="fr-FR" sz="1400" dirty="0"/>
                    </a:p>
                  </a:txBody>
                  <a:tcPr marL="68580" marR="68580" marT="34290" marB="34290"/>
                </a:tc>
                <a:tc>
                  <a:txBody>
                    <a:bodyPr/>
                    <a:lstStyle/>
                    <a:p>
                      <a:r>
                        <a:rPr lang="fr-FR" sz="1400" dirty="0" smtClean="0"/>
                        <a:t>Pièces plastiques</a:t>
                      </a:r>
                      <a:endParaRPr lang="fr-FR" sz="1400" dirty="0"/>
                    </a:p>
                  </a:txBody>
                  <a:tcPr marL="68580" marR="68580" marT="34290" marB="34290"/>
                </a:tc>
              </a:tr>
              <a:tr h="800100">
                <a:tc vMerge="1">
                  <a:txBody>
                    <a:bodyPr/>
                    <a:lstStyle/>
                    <a:p>
                      <a:endParaRPr lang="fr-FR" sz="1600" dirty="0"/>
                    </a:p>
                  </a:txBody>
                  <a:tcPr/>
                </a:tc>
                <a:tc>
                  <a:txBody>
                    <a:bodyPr/>
                    <a:lstStyle/>
                    <a:p>
                      <a:r>
                        <a:rPr lang="fr-FR" sz="1400" b="1" dirty="0" smtClean="0"/>
                        <a:t>Poudre </a:t>
                      </a:r>
                      <a:r>
                        <a:rPr lang="fr-FR" sz="1400" b="1" baseline="0" dirty="0" smtClean="0"/>
                        <a:t> </a:t>
                      </a:r>
                      <a:r>
                        <a:rPr lang="fr-FR" sz="1400" b="1" dirty="0" smtClean="0"/>
                        <a:t>collée</a:t>
                      </a:r>
                      <a:r>
                        <a:rPr lang="fr-FR" sz="1400" b="1" baseline="0" dirty="0" smtClean="0"/>
                        <a:t> et</a:t>
                      </a:r>
                      <a:r>
                        <a:rPr lang="fr-FR" sz="1400" b="1" dirty="0" smtClean="0"/>
                        <a:t> imprégnation résine</a:t>
                      </a:r>
                      <a:endParaRPr lang="fr-FR" sz="1400" b="1" dirty="0"/>
                    </a:p>
                  </a:txBody>
                  <a:tcPr marL="68580" marR="68580" marT="34290" marB="34290">
                    <a:solidFill>
                      <a:schemeClr val="accent2">
                        <a:lumMod val="40000"/>
                        <a:lumOff val="60000"/>
                      </a:schemeClr>
                    </a:solidFill>
                  </a:tcPr>
                </a:tc>
                <a:tc>
                  <a:txBody>
                    <a:bodyPr/>
                    <a:lstStyle/>
                    <a:p>
                      <a:r>
                        <a:rPr lang="fr-FR" sz="1400" dirty="0" smtClean="0"/>
                        <a:t>Parois</a:t>
                      </a:r>
                      <a:r>
                        <a:rPr lang="fr-FR" sz="1400" baseline="0" dirty="0" smtClean="0"/>
                        <a:t> &gt;3mm</a:t>
                      </a:r>
                    </a:p>
                    <a:p>
                      <a:r>
                        <a:rPr lang="fr-FR" sz="1400" baseline="0" dirty="0" smtClean="0"/>
                        <a:t>Design (couleur, images)</a:t>
                      </a:r>
                      <a:endParaRPr lang="fr-FR" sz="1400" dirty="0"/>
                    </a:p>
                  </a:txBody>
                  <a:tcPr marL="68580" marR="68580" marT="34290" marB="34290">
                    <a:solidFill>
                      <a:schemeClr val="accent2">
                        <a:lumMod val="40000"/>
                        <a:lumOff val="60000"/>
                      </a:schemeClr>
                    </a:solidFill>
                  </a:tcPr>
                </a:tc>
                <a:tc>
                  <a:txBody>
                    <a:bodyPr/>
                    <a:lstStyle/>
                    <a:p>
                      <a:r>
                        <a:rPr lang="fr-FR" sz="1400" dirty="0" smtClean="0"/>
                        <a:t>Ni</a:t>
                      </a:r>
                      <a:r>
                        <a:rPr lang="fr-FR" sz="1400" baseline="0" dirty="0" smtClean="0"/>
                        <a:t> v</a:t>
                      </a:r>
                      <a:r>
                        <a:rPr lang="fr-FR" sz="1400" dirty="0" smtClean="0"/>
                        <a:t>raie matière, ni vrai procédé</a:t>
                      </a:r>
                    </a:p>
                    <a:p>
                      <a:r>
                        <a:rPr lang="fr-FR" sz="1400" dirty="0" smtClean="0"/>
                        <a:t>Aspiration</a:t>
                      </a:r>
                      <a:r>
                        <a:rPr lang="fr-FR" sz="1400" baseline="0" dirty="0" smtClean="0"/>
                        <a:t> des v</a:t>
                      </a:r>
                      <a:r>
                        <a:rPr lang="fr-FR" sz="1400" dirty="0" smtClean="0"/>
                        <a:t>apeurs</a:t>
                      </a:r>
                    </a:p>
                    <a:p>
                      <a:r>
                        <a:rPr lang="fr-FR" sz="1400" baseline="0" dirty="0" smtClean="0"/>
                        <a:t> </a:t>
                      </a:r>
                      <a:r>
                        <a:rPr lang="fr-FR" sz="1400" dirty="0" smtClean="0"/>
                        <a:t>Coût =</a:t>
                      </a:r>
                      <a:r>
                        <a:rPr lang="fr-FR" sz="1400" baseline="0" dirty="0" smtClean="0"/>
                        <a:t> 20 000€</a:t>
                      </a:r>
                      <a:endParaRPr lang="fr-FR" sz="1400" dirty="0" smtClean="0"/>
                    </a:p>
                  </a:txBody>
                  <a:tcPr marL="68580" marR="68580" marT="34290" marB="34290">
                    <a:solidFill>
                      <a:schemeClr val="accent2">
                        <a:lumMod val="40000"/>
                        <a:lumOff val="60000"/>
                      </a:schemeClr>
                    </a:solidFill>
                  </a:tcPr>
                </a:tc>
                <a:tc>
                  <a:txBody>
                    <a:bodyPr/>
                    <a:lstStyle/>
                    <a:p>
                      <a:r>
                        <a:rPr lang="fr-FR" sz="1400" dirty="0" smtClean="0"/>
                        <a:t>Vérification formes et design</a:t>
                      </a:r>
                      <a:endParaRPr lang="fr-FR" sz="1400" dirty="0"/>
                    </a:p>
                  </a:txBody>
                  <a:tcPr marL="68580" marR="68580" marT="34290" marB="34290">
                    <a:solidFill>
                      <a:schemeClr val="accent2">
                        <a:lumMod val="40000"/>
                        <a:lumOff val="60000"/>
                      </a:schemeClr>
                    </a:solidFill>
                  </a:tcPr>
                </a:tc>
              </a:tr>
              <a:tr h="800100">
                <a:tc vMerge="1">
                  <a:txBody>
                    <a:bodyPr/>
                    <a:lstStyle/>
                    <a:p>
                      <a:endParaRPr lang="fr-FR" sz="1600" dirty="0"/>
                    </a:p>
                  </a:txBody>
                  <a:tcPr/>
                </a:tc>
                <a:tc>
                  <a:txBody>
                    <a:bodyPr/>
                    <a:lstStyle/>
                    <a:p>
                      <a:r>
                        <a:rPr lang="fr-FR" sz="1400" b="1" dirty="0" smtClean="0"/>
                        <a:t>Projection gouttes et polymérisation UV</a:t>
                      </a:r>
                    </a:p>
                  </a:txBody>
                  <a:tcPr marL="68580" marR="68580" marT="34290" marB="34290"/>
                </a:tc>
                <a:tc>
                  <a:txBody>
                    <a:bodyPr/>
                    <a:lstStyle/>
                    <a:p>
                      <a:r>
                        <a:rPr lang="fr-FR" sz="1400" dirty="0" smtClean="0"/>
                        <a:t>Parois fines, détails fins</a:t>
                      </a:r>
                      <a:endParaRPr lang="fr-FR"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Vraie matière plastique</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Bon état de surface</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Coût &gt;&gt;</a:t>
                      </a:r>
                      <a:r>
                        <a:rPr lang="fr-FR" sz="1400" baseline="0" dirty="0" smtClean="0"/>
                        <a:t> 20 000€</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t>Coûts matières élevés</a:t>
                      </a:r>
                      <a:endParaRPr lang="fr-FR" sz="1400" dirty="0" smtClean="0"/>
                    </a:p>
                  </a:txBody>
                  <a:tcPr marL="68580" marR="68580" marT="34290" marB="34290"/>
                </a:tc>
                <a:tc>
                  <a:txBody>
                    <a:bodyPr/>
                    <a:lstStyle/>
                    <a:p>
                      <a:r>
                        <a:rPr lang="fr-FR" sz="1400" dirty="0" smtClean="0"/>
                        <a:t>Petites pièces résine</a:t>
                      </a:r>
                      <a:r>
                        <a:rPr lang="fr-FR" sz="1400" baseline="0" dirty="0" smtClean="0"/>
                        <a:t> sans finition</a:t>
                      </a:r>
                    </a:p>
                    <a:p>
                      <a:r>
                        <a:rPr lang="fr-FR" sz="1400" baseline="0" dirty="0" smtClean="0"/>
                        <a:t>Production série de pièces</a:t>
                      </a:r>
                      <a:endParaRPr lang="fr-FR" sz="1400" dirty="0"/>
                    </a:p>
                  </a:txBody>
                  <a:tcPr marL="68580" marR="68580" marT="34290" marB="34290"/>
                </a:tc>
              </a:tr>
              <a:tr h="617220">
                <a:tc vMerge="1">
                  <a:txBody>
                    <a:bodyPr/>
                    <a:lstStyle/>
                    <a:p>
                      <a:endParaRPr lang="fr-FR"/>
                    </a:p>
                  </a:txBody>
                  <a:tcPr/>
                </a:tc>
                <a:tc>
                  <a:txBody>
                    <a:bodyPr/>
                    <a:lstStyle/>
                    <a:p>
                      <a:r>
                        <a:rPr lang="fr-FR" sz="1400" b="1" dirty="0" err="1" smtClean="0"/>
                        <a:t>Photopolymérisation</a:t>
                      </a:r>
                      <a:r>
                        <a:rPr lang="fr-FR" sz="1400" b="1" dirty="0" smtClean="0"/>
                        <a:t> DLP</a:t>
                      </a:r>
                    </a:p>
                  </a:txBody>
                  <a:tcPr marL="68580" marR="68580" marT="34290" marB="34290">
                    <a:solidFill>
                      <a:schemeClr val="accent2">
                        <a:lumMod val="40000"/>
                        <a:lumOff val="60000"/>
                      </a:schemeClr>
                    </a:solidFill>
                  </a:tcPr>
                </a:tc>
                <a:tc>
                  <a:txBody>
                    <a:bodyPr/>
                    <a:lstStyle/>
                    <a:p>
                      <a:r>
                        <a:rPr lang="fr-FR" sz="1400" dirty="0" smtClean="0"/>
                        <a:t>Petites pièces, parois fines,</a:t>
                      </a:r>
                      <a:r>
                        <a:rPr lang="fr-FR" sz="1400" baseline="0" dirty="0" smtClean="0"/>
                        <a:t> détails fins</a:t>
                      </a:r>
                      <a:endParaRPr lang="fr-FR" sz="1400" dirty="0"/>
                    </a:p>
                  </a:txBody>
                  <a:tcPr marL="68580" marR="68580" marT="34290" marB="34290">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Vraie matière,</a:t>
                      </a:r>
                      <a:r>
                        <a:rPr lang="fr-FR" sz="1400" baseline="0" dirty="0" smtClean="0"/>
                        <a:t> charges possibles, très bon état de surface, </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t>Coût &gt; 10 000€ </a:t>
                      </a:r>
                      <a:endParaRPr lang="fr-FR" sz="1400" dirty="0" smtClean="0"/>
                    </a:p>
                  </a:txBody>
                  <a:tcPr marL="68580" marR="68580" marT="34290" marB="34290">
                    <a:solidFill>
                      <a:schemeClr val="accent2">
                        <a:lumMod val="40000"/>
                        <a:lumOff val="60000"/>
                      </a:schemeClr>
                    </a:solidFill>
                  </a:tcPr>
                </a:tc>
                <a:tc>
                  <a:txBody>
                    <a:bodyPr/>
                    <a:lstStyle/>
                    <a:p>
                      <a:r>
                        <a:rPr lang="fr-FR" sz="1400" dirty="0" smtClean="0"/>
                        <a:t>Petites pièces résine,</a:t>
                      </a:r>
                      <a:r>
                        <a:rPr lang="fr-FR" sz="1400" baseline="0" dirty="0" smtClean="0"/>
                        <a:t> post polymérisation UV</a:t>
                      </a:r>
                      <a:endParaRPr lang="fr-FR" sz="1400" dirty="0"/>
                    </a:p>
                  </a:txBody>
                  <a:tcPr marL="68580" marR="68580" marT="34290" marB="34290">
                    <a:solidFill>
                      <a:schemeClr val="accent2">
                        <a:lumMod val="40000"/>
                        <a:lumOff val="60000"/>
                      </a:schemeClr>
                    </a:solidFill>
                  </a:tcPr>
                </a:tc>
              </a:tr>
              <a:tr h="1165860">
                <a:tc vMerge="1">
                  <a:txBody>
                    <a:bodyPr/>
                    <a:lstStyle/>
                    <a:p>
                      <a:endParaRPr lang="fr-FR" sz="1600" dirty="0"/>
                    </a:p>
                  </a:txBody>
                  <a:tcPr/>
                </a:tc>
                <a:tc>
                  <a:txBody>
                    <a:bodyPr/>
                    <a:lstStyle/>
                    <a:p>
                      <a:r>
                        <a:rPr lang="fr-FR" sz="1400" b="1" dirty="0" smtClean="0"/>
                        <a:t>Frittage et fusion de poudre au laser</a:t>
                      </a:r>
                      <a:endParaRPr lang="fr-FR" sz="1400" b="1" dirty="0"/>
                    </a:p>
                  </a:txBody>
                  <a:tcPr marL="68580" marR="68580" marT="34290" marB="34290"/>
                </a:tc>
                <a:tc>
                  <a:txBody>
                    <a:bodyPr/>
                    <a:lstStyle/>
                    <a:p>
                      <a:r>
                        <a:rPr lang="fr-FR" sz="1400" dirty="0" smtClean="0"/>
                        <a:t>Poudres métalliques</a:t>
                      </a:r>
                    </a:p>
                    <a:p>
                      <a:r>
                        <a:rPr lang="fr-FR" sz="1400" dirty="0" smtClean="0"/>
                        <a:t>Polymères</a:t>
                      </a:r>
                      <a:endParaRPr lang="fr-FR"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Atmosphère neutre   Coût =</a:t>
                      </a:r>
                      <a:r>
                        <a:rPr lang="fr-FR" sz="1400" baseline="0" dirty="0" smtClean="0"/>
                        <a:t> 200 000€</a:t>
                      </a:r>
                    </a:p>
                    <a:p>
                      <a:r>
                        <a:rPr lang="fr-FR" sz="1400" dirty="0" smtClean="0"/>
                        <a:t>Une première machine polymère</a:t>
                      </a:r>
                    </a:p>
                    <a:p>
                      <a:r>
                        <a:rPr lang="fr-FR" sz="1400" dirty="0" smtClean="0"/>
                        <a:t>coût&lt;</a:t>
                      </a:r>
                      <a:r>
                        <a:rPr lang="fr-FR" sz="1400" baseline="0" dirty="0" smtClean="0"/>
                        <a:t> 20 000€</a:t>
                      </a:r>
                      <a:endParaRPr lang="fr-FR"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Les premières têtes d’addition métal à monter dans le</a:t>
                      </a:r>
                      <a:r>
                        <a:rPr lang="fr-FR" sz="1400" baseline="0" dirty="0" smtClean="0"/>
                        <a:t> porte outils (CN) apparaissent coût &gt;20000€</a:t>
                      </a:r>
                      <a:endParaRPr lang="fr-FR" sz="1400" dirty="0" smtClean="0"/>
                    </a:p>
                  </a:txBody>
                  <a:tcPr marL="68580" marR="68580" marT="34290" marB="34290"/>
                </a:tc>
                <a:tc>
                  <a:txBody>
                    <a:bodyPr/>
                    <a:lstStyle/>
                    <a:p>
                      <a:r>
                        <a:rPr lang="fr-FR" sz="1400" dirty="0" smtClean="0"/>
                        <a:t>Pièces vraie matière </a:t>
                      </a:r>
                      <a:r>
                        <a:rPr lang="fr-FR" sz="1400" baseline="0" dirty="0" smtClean="0"/>
                        <a:t>dont m</a:t>
                      </a:r>
                      <a:r>
                        <a:rPr lang="fr-FR" sz="1400" dirty="0" smtClean="0"/>
                        <a:t>oules</a:t>
                      </a:r>
                    </a:p>
                    <a:p>
                      <a:r>
                        <a:rPr lang="fr-FR" sz="1400" dirty="0" smtClean="0"/>
                        <a:t>Production</a:t>
                      </a:r>
                      <a:r>
                        <a:rPr lang="fr-FR" sz="1400" baseline="0" dirty="0" smtClean="0"/>
                        <a:t> s</a:t>
                      </a:r>
                      <a:r>
                        <a:rPr lang="fr-FR" sz="1400" dirty="0" smtClean="0"/>
                        <a:t>érie</a:t>
                      </a:r>
                      <a:endParaRPr lang="fr-FR" sz="1400" dirty="0"/>
                    </a:p>
                  </a:txBody>
                  <a:tcPr marL="68580" marR="68580" marT="34290" marB="34290"/>
                </a:tc>
              </a:tr>
              <a:tr h="434340">
                <a:tc vMerge="1">
                  <a:txBody>
                    <a:bodyPr/>
                    <a:lstStyle/>
                    <a:p>
                      <a:endParaRPr lang="fr-FR" sz="1600" dirty="0"/>
                    </a:p>
                  </a:txBody>
                  <a:tcPr/>
                </a:tc>
                <a:tc>
                  <a:txBody>
                    <a:bodyPr/>
                    <a:lstStyle/>
                    <a:p>
                      <a:r>
                        <a:rPr lang="fr-FR" sz="1400" b="1" dirty="0" smtClean="0"/>
                        <a:t>Collage</a:t>
                      </a:r>
                      <a:r>
                        <a:rPr lang="fr-FR" sz="1400" b="1" baseline="0" dirty="0" smtClean="0"/>
                        <a:t> de s</a:t>
                      </a:r>
                      <a:r>
                        <a:rPr lang="fr-FR" sz="1400" b="1" dirty="0" smtClean="0"/>
                        <a:t>able fonderie</a:t>
                      </a:r>
                      <a:endParaRPr lang="fr-FR" sz="1400" b="1" dirty="0"/>
                    </a:p>
                  </a:txBody>
                  <a:tcPr marL="68580" marR="68580" marT="34290" marB="34290">
                    <a:solidFill>
                      <a:schemeClr val="accent2">
                        <a:lumMod val="40000"/>
                        <a:lumOff val="60000"/>
                      </a:schemeClr>
                    </a:solidFill>
                  </a:tcPr>
                </a:tc>
                <a:tc>
                  <a:txBody>
                    <a:bodyPr/>
                    <a:lstStyle/>
                    <a:p>
                      <a:r>
                        <a:rPr lang="fr-FR" sz="1400" dirty="0" smtClean="0"/>
                        <a:t>Sables de moulage</a:t>
                      </a:r>
                      <a:endParaRPr lang="fr-FR" sz="1400" dirty="0"/>
                    </a:p>
                  </a:txBody>
                  <a:tcPr marL="68580" marR="68580" marT="34290" marB="34290">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Coût =</a:t>
                      </a:r>
                      <a:r>
                        <a:rPr lang="fr-FR" sz="1400" baseline="0" dirty="0" smtClean="0"/>
                        <a:t> 200 000€</a:t>
                      </a:r>
                      <a:endParaRPr lang="fr-FR" sz="1400" dirty="0" smtClean="0"/>
                    </a:p>
                  </a:txBody>
                  <a:tcPr marL="68580" marR="68580" marT="34290" marB="34290">
                    <a:solidFill>
                      <a:schemeClr val="accent2">
                        <a:lumMod val="40000"/>
                        <a:lumOff val="60000"/>
                      </a:schemeClr>
                    </a:solidFill>
                  </a:tcPr>
                </a:tc>
                <a:tc>
                  <a:txBody>
                    <a:bodyPr/>
                    <a:lstStyle/>
                    <a:p>
                      <a:r>
                        <a:rPr lang="fr-FR" sz="1400" dirty="0" smtClean="0"/>
                        <a:t>Fabrication moules</a:t>
                      </a:r>
                      <a:r>
                        <a:rPr lang="fr-FR" sz="1400" baseline="0" dirty="0" smtClean="0"/>
                        <a:t> de fonderie</a:t>
                      </a:r>
                      <a:endParaRPr lang="fr-FR" sz="1400" dirty="0"/>
                    </a:p>
                  </a:txBody>
                  <a:tcPr marL="68580" marR="68580" marT="34290" marB="34290">
                    <a:solidFill>
                      <a:schemeClr val="accent2">
                        <a:lumMod val="40000"/>
                        <a:lumOff val="60000"/>
                      </a:schemeClr>
                    </a:solidFill>
                  </a:tcPr>
                </a:tc>
              </a:tr>
            </a:tbl>
          </a:graphicData>
        </a:graphic>
      </p:graphicFrame>
    </p:spTree>
    <p:extLst>
      <p:ext uri="{BB962C8B-B14F-4D97-AF65-F5344CB8AC3E}">
        <p14:creationId xmlns:p14="http://schemas.microsoft.com/office/powerpoint/2010/main" val="1225352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1" y="0"/>
            <a:ext cx="415498" cy="6858000"/>
          </a:xfrm>
          <a:prstGeom prst="rect">
            <a:avLst/>
          </a:prstGeom>
          <a:solidFill>
            <a:schemeClr val="accent2">
              <a:lumMod val="75000"/>
            </a:schemeClr>
          </a:solidFill>
        </p:spPr>
        <p:txBody>
          <a:bodyPr vert="vert270" wrap="square" rtlCol="0">
            <a:spAutoFit/>
          </a:bodyPr>
          <a:lstStyle/>
          <a:p>
            <a:r>
              <a:rPr lang="fr-FR" sz="1500" b="1" i="1" dirty="0"/>
              <a:t>      </a:t>
            </a:r>
            <a:r>
              <a:rPr lang="fr-FR" sz="1500" b="1" i="1" dirty="0">
                <a:solidFill>
                  <a:srgbClr val="FFFFFF"/>
                </a:solidFill>
              </a:rPr>
              <a:t>BTS CPI 2015 – Systèmes de prototypage soustractifs</a:t>
            </a:r>
          </a:p>
        </p:txBody>
      </p:sp>
      <p:graphicFrame>
        <p:nvGraphicFramePr>
          <p:cNvPr id="4" name="Tableau 3"/>
          <p:cNvGraphicFramePr>
            <a:graphicFrameLocks noGrp="1"/>
          </p:cNvGraphicFramePr>
          <p:nvPr>
            <p:extLst>
              <p:ext uri="{D42A27DB-BD31-4B8C-83A1-F6EECF244321}">
                <p14:modId xmlns:p14="http://schemas.microsoft.com/office/powerpoint/2010/main" val="1286275755"/>
              </p:ext>
            </p:extLst>
          </p:nvPr>
        </p:nvGraphicFramePr>
        <p:xfrm>
          <a:off x="598286" y="332656"/>
          <a:ext cx="8174293" cy="5949382"/>
        </p:xfrm>
        <a:graphic>
          <a:graphicData uri="http://schemas.openxmlformats.org/drawingml/2006/table">
            <a:tbl>
              <a:tblPr firstRow="1" bandRow="1">
                <a:tableStyleId>{284E427A-3D55-4303-BF80-6455036E1DE7}</a:tableStyleId>
              </a:tblPr>
              <a:tblGrid>
                <a:gridCol w="390062"/>
                <a:gridCol w="1567428"/>
                <a:gridCol w="2249686"/>
                <a:gridCol w="2080902"/>
                <a:gridCol w="1886215"/>
              </a:tblGrid>
              <a:tr h="839306">
                <a:tc>
                  <a:txBody>
                    <a:bodyPr/>
                    <a:lstStyle/>
                    <a:p>
                      <a:pPr algn="ctr"/>
                      <a:r>
                        <a:rPr lang="fr-FR" sz="1600" b="1" dirty="0" smtClean="0"/>
                        <a:t>Type</a:t>
                      </a:r>
                      <a:endParaRPr lang="fr-FR" sz="1600" b="1" dirty="0"/>
                    </a:p>
                  </a:txBody>
                  <a:tcPr marL="68580" marR="68580" marT="34290" marB="34290" vert="vert27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t>Procédés</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t>Caractéristiques</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t>Matières</a:t>
                      </a:r>
                    </a:p>
                  </a:txBody>
                  <a:tcPr marL="68580" marR="68580" marT="34290" marB="34290"/>
                </a:tc>
                <a:tc>
                  <a:txBody>
                    <a:bodyPr/>
                    <a:lstStyle/>
                    <a:p>
                      <a:r>
                        <a:rPr lang="fr-FR" sz="2000" dirty="0" smtClean="0"/>
                        <a:t>Avantages</a:t>
                      </a:r>
                    </a:p>
                    <a:p>
                      <a:r>
                        <a:rPr lang="fr-FR" sz="2000" dirty="0" smtClean="0"/>
                        <a:t>Inconvénients</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t>Utilisations</a:t>
                      </a:r>
                    </a:p>
                    <a:p>
                      <a:endParaRPr lang="fr-FR" sz="2000" dirty="0"/>
                    </a:p>
                  </a:txBody>
                  <a:tcPr marL="68580" marR="68580" marT="34290" marB="34290"/>
                </a:tc>
              </a:tr>
              <a:tr h="1087990">
                <a:tc rowSpan="4">
                  <a:txBody>
                    <a:bodyPr/>
                    <a:lstStyle/>
                    <a:p>
                      <a:pPr algn="ctr"/>
                      <a:r>
                        <a:rPr lang="fr-FR" sz="1600" b="1" dirty="0" smtClean="0"/>
                        <a:t>Soustractif</a:t>
                      </a:r>
                      <a:endParaRPr lang="fr-FR" sz="1600" b="1" dirty="0"/>
                    </a:p>
                  </a:txBody>
                  <a:tcPr marL="68580" marR="68580" marT="34290" marB="34290" vert="vert270"/>
                </a:tc>
                <a:tc>
                  <a:txBody>
                    <a:bodyPr/>
                    <a:lstStyle/>
                    <a:p>
                      <a:r>
                        <a:rPr lang="fr-FR" sz="1400" b="1" dirty="0" smtClean="0"/>
                        <a:t>Découpe laser</a:t>
                      </a:r>
                      <a:endParaRPr lang="fr-FR" sz="1400" b="1" dirty="0"/>
                    </a:p>
                  </a:txBody>
                  <a:tcPr marL="68580" marR="68580" marT="34290" marB="34290"/>
                </a:tc>
                <a:tc>
                  <a:txBody>
                    <a:bodyPr/>
                    <a:lstStyle/>
                    <a:p>
                      <a:r>
                        <a:rPr lang="fr-FR" sz="1400" dirty="0" smtClean="0"/>
                        <a:t>Matières plastiques</a:t>
                      </a:r>
                    </a:p>
                    <a:p>
                      <a:r>
                        <a:rPr lang="fr-FR" sz="1400" dirty="0" smtClean="0"/>
                        <a:t>Tôles</a:t>
                      </a:r>
                      <a:r>
                        <a:rPr lang="fr-FR" sz="1400" baseline="0" dirty="0" smtClean="0"/>
                        <a:t> minces (&lt;1,5mm)</a:t>
                      </a:r>
                      <a:endParaRPr lang="fr-FR"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Coût =</a:t>
                      </a:r>
                      <a:r>
                        <a:rPr lang="fr-FR" sz="1400" baseline="0" dirty="0" smtClean="0"/>
                        <a:t> 30 000€</a:t>
                      </a:r>
                      <a:endParaRPr lang="fr-FR" sz="1400" dirty="0" smtClean="0"/>
                    </a:p>
                    <a:p>
                      <a:endParaRPr lang="fr-FR" sz="1400" dirty="0"/>
                    </a:p>
                  </a:txBody>
                  <a:tcPr marL="68580" marR="68580" marT="34290" marB="34290"/>
                </a:tc>
                <a:tc>
                  <a:txBody>
                    <a:bodyPr/>
                    <a:lstStyle/>
                    <a:p>
                      <a:r>
                        <a:rPr lang="fr-FR" sz="1400" dirty="0" smtClean="0"/>
                        <a:t>Découpe fine, gravures</a:t>
                      </a:r>
                    </a:p>
                    <a:p>
                      <a:r>
                        <a:rPr lang="fr-FR" sz="1400" baseline="0" dirty="0" smtClean="0">
                          <a:solidFill>
                            <a:schemeClr val="tx1"/>
                          </a:solidFill>
                        </a:rPr>
                        <a:t>(gravure profonde 6mm possible sur métal avec certains équipements)</a:t>
                      </a:r>
                      <a:endParaRPr lang="fr-FR" sz="1400" dirty="0">
                        <a:solidFill>
                          <a:schemeClr val="tx1"/>
                        </a:solidFill>
                      </a:endParaRPr>
                    </a:p>
                  </a:txBody>
                  <a:tcPr marL="68580" marR="68580" marT="34290" marB="34290"/>
                </a:tc>
              </a:tr>
              <a:tr h="590622">
                <a:tc vMerge="1">
                  <a:txBody>
                    <a:bodyPr/>
                    <a:lstStyle/>
                    <a:p>
                      <a:endParaRPr lang="fr-FR" sz="1600" dirty="0"/>
                    </a:p>
                  </a:txBody>
                  <a:tcPr/>
                </a:tc>
                <a:tc>
                  <a:txBody>
                    <a:bodyPr/>
                    <a:lstStyle/>
                    <a:p>
                      <a:r>
                        <a:rPr lang="fr-FR" sz="1400" b="1" dirty="0" smtClean="0"/>
                        <a:t>Découpe jet d’eau</a:t>
                      </a:r>
                      <a:endParaRPr lang="fr-FR" sz="1400" b="1" dirty="0"/>
                    </a:p>
                  </a:txBody>
                  <a:tcPr marL="68580" marR="68580" marT="34290" marB="34290">
                    <a:solidFill>
                      <a:schemeClr val="accent2">
                        <a:lumMod val="40000"/>
                        <a:lumOff val="60000"/>
                      </a:schemeClr>
                    </a:solidFill>
                  </a:tcPr>
                </a:tc>
                <a:tc>
                  <a:txBody>
                    <a:bodyPr/>
                    <a:lstStyle/>
                    <a:p>
                      <a:r>
                        <a:rPr lang="fr-FR" sz="1400" dirty="0" smtClean="0"/>
                        <a:t>Toutes matières</a:t>
                      </a:r>
                      <a:r>
                        <a:rPr lang="fr-FR" sz="1400" baseline="0" dirty="0" smtClean="0"/>
                        <a:t> dont t</a:t>
                      </a:r>
                      <a:r>
                        <a:rPr lang="fr-FR" sz="1400" dirty="0" smtClean="0"/>
                        <a:t>ôles</a:t>
                      </a:r>
                      <a:r>
                        <a:rPr lang="fr-FR" sz="1400" baseline="0" dirty="0" smtClean="0"/>
                        <a:t> épaisses</a:t>
                      </a:r>
                      <a:endParaRPr lang="fr-FR" sz="1400" dirty="0" smtClean="0"/>
                    </a:p>
                  </a:txBody>
                  <a:tcPr marL="68580" marR="68580" marT="34290" marB="34290">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Coût =</a:t>
                      </a:r>
                      <a:r>
                        <a:rPr lang="fr-FR" sz="1400" baseline="0" dirty="0" smtClean="0"/>
                        <a:t> 200 000€</a:t>
                      </a:r>
                      <a:endParaRPr lang="fr-FR" sz="1400" dirty="0" smtClean="0"/>
                    </a:p>
                    <a:p>
                      <a:endParaRPr lang="fr-FR" sz="1400" dirty="0"/>
                    </a:p>
                  </a:txBody>
                  <a:tcPr marL="68580" marR="68580" marT="34290" marB="34290">
                    <a:solidFill>
                      <a:schemeClr val="accent2">
                        <a:lumMod val="40000"/>
                        <a:lumOff val="60000"/>
                      </a:schemeClr>
                    </a:solidFill>
                  </a:tcPr>
                </a:tc>
                <a:tc>
                  <a:txBody>
                    <a:bodyPr/>
                    <a:lstStyle/>
                    <a:p>
                      <a:r>
                        <a:rPr lang="fr-FR" sz="1400" dirty="0" smtClean="0"/>
                        <a:t>Découpe, réalisation d’ébauches</a:t>
                      </a:r>
                      <a:endParaRPr lang="fr-FR" sz="1400" dirty="0"/>
                    </a:p>
                  </a:txBody>
                  <a:tcPr marL="68580" marR="68580" marT="34290" marB="34290">
                    <a:solidFill>
                      <a:schemeClr val="accent2">
                        <a:lumMod val="40000"/>
                        <a:lumOff val="60000"/>
                      </a:schemeClr>
                    </a:solidFill>
                  </a:tcPr>
                </a:tc>
              </a:tr>
              <a:tr h="1585357">
                <a:tc vMerge="1">
                  <a:txBody>
                    <a:bodyPr/>
                    <a:lstStyle/>
                    <a:p>
                      <a:pPr algn="ctr"/>
                      <a:endParaRPr lang="fr-FR" sz="1600" b="1" dirty="0"/>
                    </a:p>
                  </a:txBody>
                  <a:tcPr vert="vert270"/>
                </a:tc>
                <a:tc>
                  <a:txBody>
                    <a:bodyPr/>
                    <a:lstStyle/>
                    <a:p>
                      <a:r>
                        <a:rPr lang="fr-FR" sz="1400" b="1" dirty="0" smtClean="0"/>
                        <a:t>Découpe par couches</a:t>
                      </a:r>
                      <a:endParaRPr lang="fr-FR" sz="1400" b="1" dirty="0"/>
                    </a:p>
                  </a:txBody>
                  <a:tcPr marL="68580" marR="68580" marT="34290" marB="34290"/>
                </a:tc>
                <a:tc>
                  <a:txBody>
                    <a:bodyPr/>
                    <a:lstStyle/>
                    <a:p>
                      <a:r>
                        <a:rPr lang="fr-FR" sz="1400" dirty="0" smtClean="0"/>
                        <a:t>Usinage plaques toutes matières et assemblées</a:t>
                      </a:r>
                      <a:r>
                        <a:rPr lang="fr-FR" sz="1400" baseline="0" dirty="0" smtClean="0"/>
                        <a:t> (type </a:t>
                      </a:r>
                      <a:r>
                        <a:rPr lang="fr-FR" sz="1400" baseline="0" dirty="0" err="1" smtClean="0"/>
                        <a:t>Charlyrobot</a:t>
                      </a:r>
                      <a:r>
                        <a:rPr lang="fr-FR" sz="1400" baseline="0" dirty="0" smtClean="0"/>
                        <a:t>)</a:t>
                      </a:r>
                      <a:endParaRPr lang="fr-FR" sz="1400" dirty="0" smtClean="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Pièces</a:t>
                      </a:r>
                      <a:r>
                        <a:rPr lang="fr-FR" sz="1400" baseline="0" dirty="0" smtClean="0"/>
                        <a:t> de g</a:t>
                      </a:r>
                      <a:r>
                        <a:rPr lang="fr-FR" sz="1400" dirty="0" smtClean="0"/>
                        <a:t>randes</a:t>
                      </a:r>
                      <a:r>
                        <a:rPr lang="fr-FR" sz="1400" baseline="0" dirty="0" smtClean="0"/>
                        <a:t> dimensions</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t>Précision moyenne</a:t>
                      </a:r>
                      <a:endParaRPr lang="fr-FR"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Coût =</a:t>
                      </a:r>
                      <a:r>
                        <a:rPr lang="fr-FR" sz="1400" baseline="0" dirty="0" smtClean="0"/>
                        <a:t> 20 000€  </a:t>
                      </a:r>
                      <a:r>
                        <a:rPr lang="fr-FR" sz="1400" baseline="0" dirty="0" smtClean="0">
                          <a:solidFill>
                            <a:schemeClr val="tx1"/>
                          </a:solidFill>
                        </a:rPr>
                        <a:t>(temps d’assemblage  et finition longs)</a:t>
                      </a:r>
                      <a:endParaRPr lang="fr-FR" sz="1400" dirty="0" smtClean="0">
                        <a:solidFill>
                          <a:schemeClr val="tx1"/>
                        </a:solidFill>
                      </a:endParaRPr>
                    </a:p>
                  </a:txBody>
                  <a:tcPr marL="68580" marR="68580" marT="34290" marB="34290"/>
                </a:tc>
                <a:tc>
                  <a:txBody>
                    <a:bodyPr/>
                    <a:lstStyle/>
                    <a:p>
                      <a:r>
                        <a:rPr lang="fr-FR" sz="1400" dirty="0" smtClean="0"/>
                        <a:t>Moules et modèles fonderie, thermoformage</a:t>
                      </a:r>
                      <a:endParaRPr lang="fr-FR" sz="1400" dirty="0"/>
                    </a:p>
                  </a:txBody>
                  <a:tcPr marL="68580" marR="68580" marT="34290" marB="34290"/>
                </a:tc>
              </a:tr>
              <a:tr h="1585357">
                <a:tc vMerge="1">
                  <a:txBody>
                    <a:bodyPr/>
                    <a:lstStyle/>
                    <a:p>
                      <a:pPr algn="ctr"/>
                      <a:endParaRPr lang="fr-FR" sz="1600" b="1" dirty="0"/>
                    </a:p>
                  </a:txBody>
                  <a:tcPr vert="vert270"/>
                </a:tc>
                <a:tc>
                  <a:txBody>
                    <a:bodyPr/>
                    <a:lstStyle/>
                    <a:p>
                      <a:r>
                        <a:rPr lang="fr-FR" sz="1400" b="1" dirty="0" smtClean="0"/>
                        <a:t>Coulée sous vide</a:t>
                      </a:r>
                      <a:endParaRPr lang="fr-FR" sz="1400" b="1" dirty="0"/>
                    </a:p>
                  </a:txBody>
                  <a:tcPr marL="68580" marR="68580" marT="34290" marB="34290">
                    <a:solidFill>
                      <a:schemeClr val="accent2">
                        <a:lumMod val="40000"/>
                        <a:lumOff val="60000"/>
                      </a:schemeClr>
                    </a:solidFill>
                  </a:tcPr>
                </a:tc>
                <a:tc>
                  <a:txBody>
                    <a:bodyPr/>
                    <a:lstStyle/>
                    <a:p>
                      <a:r>
                        <a:rPr lang="fr-FR" sz="1400" dirty="0" smtClean="0"/>
                        <a:t>Matières plastiques, chargées à partir modèle</a:t>
                      </a:r>
                      <a:r>
                        <a:rPr lang="fr-FR" sz="1400" baseline="0" dirty="0" smtClean="0"/>
                        <a:t> CAO imprimé 3D et moule silicone.</a:t>
                      </a:r>
                    </a:p>
                    <a:p>
                      <a:r>
                        <a:rPr lang="fr-FR" sz="1400" baseline="0" dirty="0" smtClean="0"/>
                        <a:t>Cire perdue en vraie matière</a:t>
                      </a:r>
                      <a:endParaRPr lang="fr-FR" sz="1400" dirty="0" smtClean="0"/>
                    </a:p>
                  </a:txBody>
                  <a:tcPr marL="68580" marR="68580" marT="34290" marB="34290">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Taille</a:t>
                      </a:r>
                      <a:r>
                        <a:rPr lang="fr-FR" sz="1400" baseline="0" dirty="0" smtClean="0"/>
                        <a:t> pièce limitée</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smtClean="0"/>
                        <a:t>Pièces vraies matières ou matière résistance équivalente</a:t>
                      </a:r>
                    </a:p>
                  </a:txBody>
                  <a:tcPr marL="68580" marR="68580" marT="34290" marB="34290">
                    <a:solidFill>
                      <a:schemeClr val="accent2">
                        <a:lumMod val="40000"/>
                        <a:lumOff val="60000"/>
                      </a:schemeClr>
                    </a:solidFill>
                  </a:tcPr>
                </a:tc>
                <a:tc>
                  <a:txBody>
                    <a:bodyPr/>
                    <a:lstStyle/>
                    <a:p>
                      <a:r>
                        <a:rPr lang="fr-FR" sz="1400" dirty="0" smtClean="0"/>
                        <a:t>Petites pièces vraie</a:t>
                      </a:r>
                      <a:r>
                        <a:rPr lang="fr-FR" sz="1400" baseline="0" dirty="0" smtClean="0"/>
                        <a:t> résistance (moule silicone) et vraie matière(cire perdue)</a:t>
                      </a:r>
                      <a:endParaRPr lang="fr-FR" sz="1400" dirty="0"/>
                    </a:p>
                  </a:txBody>
                  <a:tcPr marL="68580" marR="68580" marT="34290" marB="34290">
                    <a:solidFill>
                      <a:schemeClr val="accent2">
                        <a:lumMod val="40000"/>
                        <a:lumOff val="60000"/>
                      </a:schemeClr>
                    </a:solidFill>
                  </a:tcPr>
                </a:tc>
              </a:tr>
            </a:tbl>
          </a:graphicData>
        </a:graphic>
      </p:graphicFrame>
    </p:spTree>
    <p:extLst>
      <p:ext uri="{BB962C8B-B14F-4D97-AF65-F5344CB8AC3E}">
        <p14:creationId xmlns:p14="http://schemas.microsoft.com/office/powerpoint/2010/main" val="139595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Objectifs de la rénovation du BTS CPI</a:t>
            </a:r>
            <a:endParaRPr lang="fr-FR" b="1" i="1" dirty="0">
              <a:solidFill>
                <a:srgbClr val="FFFFFF"/>
              </a:solidFill>
            </a:endParaRPr>
          </a:p>
        </p:txBody>
      </p:sp>
      <p:sp>
        <p:nvSpPr>
          <p:cNvPr id="17" name="ZoneTexte 16"/>
          <p:cNvSpPr txBox="1"/>
          <p:nvPr/>
        </p:nvSpPr>
        <p:spPr>
          <a:xfrm>
            <a:off x="899592" y="1628800"/>
            <a:ext cx="7890797" cy="4462760"/>
          </a:xfrm>
          <a:prstGeom prst="rect">
            <a:avLst/>
          </a:prstGeom>
          <a:noFill/>
        </p:spPr>
        <p:txBody>
          <a:bodyPr wrap="square" rtlCol="0">
            <a:spAutoFit/>
          </a:bodyPr>
          <a:lstStyle/>
          <a:p>
            <a:pPr marL="342900" indent="-342900">
              <a:spcAft>
                <a:spcPts val="1200"/>
              </a:spcAft>
              <a:buFont typeface="+mj-lt"/>
              <a:buAutoNum type="arabicPeriod"/>
            </a:pPr>
            <a:r>
              <a:rPr lang="fr-FR" sz="1600" dirty="0" smtClean="0"/>
              <a:t>Assumer les origines différentes des étudiants (baccalauréats technologiques et professionnels).</a:t>
            </a:r>
            <a:endParaRPr lang="fr-FR" sz="1600" dirty="0"/>
          </a:p>
          <a:p>
            <a:pPr marL="342900" indent="-342900">
              <a:spcAft>
                <a:spcPts val="1200"/>
              </a:spcAft>
              <a:buFont typeface="+mj-lt"/>
              <a:buAutoNum type="arabicPeriod"/>
            </a:pPr>
            <a:r>
              <a:rPr lang="fr-FR" sz="1600" dirty="0"/>
              <a:t>Augmenter les compétences relatives à la conception détaillée des mécanismes, en conservant l’acquis sur les </a:t>
            </a:r>
            <a:r>
              <a:rPr lang="fr-FR" sz="1600" dirty="0" smtClean="0"/>
              <a:t>spécifications</a:t>
            </a:r>
          </a:p>
          <a:p>
            <a:pPr marL="342900" indent="-342900">
              <a:spcAft>
                <a:spcPts val="1200"/>
              </a:spcAft>
              <a:buFont typeface="+mj-lt"/>
              <a:buAutoNum type="arabicPeriod"/>
            </a:pPr>
            <a:r>
              <a:rPr lang="fr-FR" sz="1600" dirty="0" smtClean="0"/>
              <a:t>Développer une culture technique des solutions constructives par des activités d’agencement des mécanismes.</a:t>
            </a:r>
          </a:p>
          <a:p>
            <a:pPr marL="342900" indent="-342900">
              <a:spcAft>
                <a:spcPts val="1200"/>
              </a:spcAft>
              <a:buFont typeface="+mj-lt"/>
              <a:buAutoNum type="arabicPeriod"/>
            </a:pPr>
            <a:r>
              <a:rPr lang="fr-FR" sz="1600" dirty="0" smtClean="0"/>
              <a:t>Limiter le niveau de mécanique pour mieux ancrer les compétences de base visées.</a:t>
            </a:r>
          </a:p>
          <a:p>
            <a:pPr marL="342900" indent="-342900">
              <a:spcAft>
                <a:spcPts val="1200"/>
              </a:spcAft>
              <a:buFont typeface="+mj-lt"/>
              <a:buAutoNum type="arabicPeriod"/>
            </a:pPr>
            <a:r>
              <a:rPr lang="fr-FR" sz="1600" dirty="0" smtClean="0"/>
              <a:t>Utiliser, de façon assistée si nécessaire et en confrontation avec le réel chaque fois que cela est possible, les simulations numériques pour consolider les apprentissages et obtenir des résultats vérifiables.</a:t>
            </a:r>
          </a:p>
          <a:p>
            <a:pPr marL="342900" indent="-342900">
              <a:spcAft>
                <a:spcPts val="1200"/>
              </a:spcAft>
              <a:buFont typeface="+mj-lt"/>
              <a:buAutoNum type="arabicPeriod"/>
            </a:pPr>
            <a:r>
              <a:rPr lang="fr-FR" sz="1600" dirty="0" smtClean="0"/>
              <a:t>Acquérir une véritable culture de l’industrialisation des produits et des pièces mécaniques par un travail collaboratif</a:t>
            </a:r>
            <a:endParaRPr lang="fr-FR" sz="1600" dirty="0"/>
          </a:p>
          <a:p>
            <a:pPr marL="342900" indent="-342900">
              <a:spcAft>
                <a:spcPts val="1200"/>
              </a:spcAft>
              <a:buFont typeface="+mj-lt"/>
              <a:buAutoNum type="arabicPeriod"/>
            </a:pPr>
            <a:r>
              <a:rPr lang="fr-FR" sz="1600" dirty="0" smtClean="0"/>
              <a:t>Elargir la conception des produits à la conception d’un outillage mécanique.</a:t>
            </a:r>
          </a:p>
        </p:txBody>
      </p:sp>
      <p:sp>
        <p:nvSpPr>
          <p:cNvPr id="2" name="ZoneTexte 1"/>
          <p:cNvSpPr txBox="1"/>
          <p:nvPr/>
        </p:nvSpPr>
        <p:spPr>
          <a:xfrm>
            <a:off x="1043608" y="476672"/>
            <a:ext cx="6264696" cy="400110"/>
          </a:xfrm>
          <a:prstGeom prst="rect">
            <a:avLst/>
          </a:prstGeom>
          <a:noFill/>
        </p:spPr>
        <p:txBody>
          <a:bodyPr wrap="square" rtlCol="0">
            <a:spAutoFit/>
          </a:bodyPr>
          <a:lstStyle/>
          <a:p>
            <a:r>
              <a:rPr lang="fr-FR" sz="2000" b="1" dirty="0" smtClean="0">
                <a:solidFill>
                  <a:schemeClr val="accent6">
                    <a:lumMod val="75000"/>
                  </a:schemeClr>
                </a:solidFill>
              </a:rPr>
              <a:t>Des objectifs spécifiques au BTS CPI</a:t>
            </a:r>
            <a:endParaRPr lang="fr-FR" sz="2000" b="1" dirty="0">
              <a:solidFill>
                <a:schemeClr val="accent6">
                  <a:lumMod val="75000"/>
                </a:schemeClr>
              </a:solidFill>
            </a:endParaRPr>
          </a:p>
        </p:txBody>
      </p:sp>
    </p:spTree>
    <p:extLst>
      <p:ext uri="{BB962C8B-B14F-4D97-AF65-F5344CB8AC3E}">
        <p14:creationId xmlns:p14="http://schemas.microsoft.com/office/powerpoint/2010/main" val="3592361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985957" y="1634024"/>
            <a:ext cx="4202119" cy="47021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400"/>
          </a:p>
        </p:txBody>
      </p:sp>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Epreuve U62 – Projet collaboratif</a:t>
            </a:r>
            <a:endParaRPr lang="fr-FR" sz="1600" b="1" i="1" dirty="0">
              <a:solidFill>
                <a:srgbClr val="FFFFFF"/>
              </a:solidFill>
            </a:endParaRPr>
          </a:p>
        </p:txBody>
      </p:sp>
      <p:sp>
        <p:nvSpPr>
          <p:cNvPr id="5" name="ZoneTexte 4"/>
          <p:cNvSpPr txBox="1"/>
          <p:nvPr/>
        </p:nvSpPr>
        <p:spPr>
          <a:xfrm>
            <a:off x="878257" y="648479"/>
            <a:ext cx="1905140"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sz="1400" b="1" dirty="0" smtClean="0"/>
              <a:t>OBJECTIF</a:t>
            </a:r>
            <a:endParaRPr lang="fr-FR" sz="1400" b="1" dirty="0"/>
          </a:p>
        </p:txBody>
      </p:sp>
      <p:sp>
        <p:nvSpPr>
          <p:cNvPr id="6" name="ZoneTexte 5"/>
          <p:cNvSpPr txBox="1"/>
          <p:nvPr/>
        </p:nvSpPr>
        <p:spPr>
          <a:xfrm>
            <a:off x="878257" y="1634024"/>
            <a:ext cx="1905140"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sz="1400" b="1" dirty="0" smtClean="0"/>
              <a:t>ORGANISATION</a:t>
            </a:r>
            <a:endParaRPr lang="fr-FR" sz="1400" b="1" dirty="0"/>
          </a:p>
        </p:txBody>
      </p:sp>
      <p:sp>
        <p:nvSpPr>
          <p:cNvPr id="7" name="ZoneTexte 6"/>
          <p:cNvSpPr txBox="1"/>
          <p:nvPr/>
        </p:nvSpPr>
        <p:spPr>
          <a:xfrm>
            <a:off x="2918513" y="499869"/>
            <a:ext cx="5742446" cy="523220"/>
          </a:xfrm>
          <a:prstGeom prst="rect">
            <a:avLst/>
          </a:prstGeom>
          <a:noFill/>
        </p:spPr>
        <p:txBody>
          <a:bodyPr wrap="square" rtlCol="0">
            <a:spAutoFit/>
          </a:bodyPr>
          <a:lstStyle/>
          <a:p>
            <a:r>
              <a:rPr lang="fr-FR" sz="1400" dirty="0" smtClean="0"/>
              <a:t>Collaborer avec un spécialiste de la réalisation pour optimiser la conception d’une pièce mécanique.</a:t>
            </a:r>
            <a:endParaRPr lang="fr-FR" sz="1400" dirty="0"/>
          </a:p>
        </p:txBody>
      </p:sp>
      <p:sp>
        <p:nvSpPr>
          <p:cNvPr id="8" name="Ellipse 7"/>
          <p:cNvSpPr>
            <a:spLocks noChangeAspect="1"/>
          </p:cNvSpPr>
          <p:nvPr/>
        </p:nvSpPr>
        <p:spPr>
          <a:xfrm>
            <a:off x="5335142" y="2580038"/>
            <a:ext cx="1537398" cy="1511999"/>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dirty="0" smtClean="0">
                <a:solidFill>
                  <a:schemeClr val="tx1"/>
                </a:solidFill>
              </a:rPr>
              <a:t>Pièce à optimiser</a:t>
            </a:r>
            <a:endParaRPr lang="fr-FR" sz="1400" b="1" dirty="0">
              <a:solidFill>
                <a:schemeClr val="tx1"/>
              </a:solidFill>
            </a:endParaRPr>
          </a:p>
        </p:txBody>
      </p:sp>
      <p:sp>
        <p:nvSpPr>
          <p:cNvPr id="10" name="ZoneTexte 9"/>
          <p:cNvSpPr txBox="1"/>
          <p:nvPr/>
        </p:nvSpPr>
        <p:spPr>
          <a:xfrm>
            <a:off x="3985957" y="2099780"/>
            <a:ext cx="4202119" cy="307777"/>
          </a:xfrm>
          <a:prstGeom prst="rect">
            <a:avLst/>
          </a:prstGeom>
          <a:noFill/>
        </p:spPr>
        <p:txBody>
          <a:bodyPr wrap="square" rtlCol="0">
            <a:spAutoFit/>
          </a:bodyPr>
          <a:lstStyle/>
          <a:p>
            <a:pPr algn="ctr"/>
            <a:r>
              <a:rPr lang="fr-FR" sz="1400" dirty="0" smtClean="0"/>
              <a:t>Mécanisme</a:t>
            </a:r>
            <a:endParaRPr lang="fr-FR" sz="1400" dirty="0"/>
          </a:p>
        </p:txBody>
      </p:sp>
      <p:sp>
        <p:nvSpPr>
          <p:cNvPr id="11" name="ZoneTexte 10"/>
          <p:cNvSpPr txBox="1"/>
          <p:nvPr/>
        </p:nvSpPr>
        <p:spPr>
          <a:xfrm>
            <a:off x="3985957" y="1731164"/>
            <a:ext cx="4202119" cy="338554"/>
          </a:xfrm>
          <a:prstGeom prst="rect">
            <a:avLst/>
          </a:prstGeom>
          <a:noFill/>
        </p:spPr>
        <p:txBody>
          <a:bodyPr wrap="square" rtlCol="0">
            <a:spAutoFit/>
          </a:bodyPr>
          <a:lstStyle/>
          <a:p>
            <a:pPr algn="ctr"/>
            <a:r>
              <a:rPr lang="fr-FR" sz="1600" b="1" dirty="0" smtClean="0"/>
              <a:t>Projet industriel réel ou adapté</a:t>
            </a:r>
            <a:endParaRPr lang="fr-FR" sz="1600" b="1" dirty="0"/>
          </a:p>
        </p:txBody>
      </p:sp>
      <p:sp>
        <p:nvSpPr>
          <p:cNvPr id="12" name="Ellipse 11"/>
          <p:cNvSpPr>
            <a:spLocks noChangeAspect="1"/>
          </p:cNvSpPr>
          <p:nvPr/>
        </p:nvSpPr>
        <p:spPr>
          <a:xfrm>
            <a:off x="3310380" y="3498722"/>
            <a:ext cx="3059999" cy="1696625"/>
          </a:xfrm>
          <a:prstGeom prst="ellipse">
            <a:avLst/>
          </a:prstGeom>
          <a:solidFill>
            <a:schemeClr val="accent5">
              <a:alpha val="47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b="1" dirty="0" smtClean="0">
                <a:solidFill>
                  <a:schemeClr val="tx1"/>
                </a:solidFill>
              </a:rPr>
              <a:t>Groupe BTS CPI</a:t>
            </a:r>
            <a:endParaRPr lang="fr-FR" sz="1400" b="1" dirty="0">
              <a:solidFill>
                <a:schemeClr val="tx1"/>
              </a:solidFill>
            </a:endParaRPr>
          </a:p>
        </p:txBody>
      </p:sp>
      <p:sp>
        <p:nvSpPr>
          <p:cNvPr id="14" name="Ellipse 13"/>
          <p:cNvSpPr>
            <a:spLocks noChangeAspect="1"/>
          </p:cNvSpPr>
          <p:nvPr/>
        </p:nvSpPr>
        <p:spPr>
          <a:xfrm>
            <a:off x="5779822" y="3498722"/>
            <a:ext cx="3059999" cy="1696625"/>
          </a:xfrm>
          <a:prstGeom prst="ellipse">
            <a:avLst/>
          </a:prstGeom>
          <a:gradFill flip="none" rotWithShape="1">
            <a:gsLst>
              <a:gs pos="0">
                <a:schemeClr val="accent4">
                  <a:tint val="100000"/>
                  <a:shade val="100000"/>
                  <a:satMod val="130000"/>
                  <a:alpha val="49000"/>
                </a:schemeClr>
              </a:gs>
              <a:gs pos="100000">
                <a:schemeClr val="accent4">
                  <a:tint val="50000"/>
                  <a:shade val="100000"/>
                  <a:satMod val="350000"/>
                  <a:alpha val="49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400" b="1" dirty="0" smtClean="0">
                <a:solidFill>
                  <a:schemeClr val="bg1"/>
                </a:solidFill>
              </a:rPr>
              <a:t>Groupe BTS Réalisation série, unitaire, procédé</a:t>
            </a:r>
          </a:p>
          <a:p>
            <a:pPr algn="ctr"/>
            <a:r>
              <a:rPr lang="fr-FR" sz="1400" dirty="0" smtClean="0">
                <a:solidFill>
                  <a:schemeClr val="bg1"/>
                </a:solidFill>
              </a:rPr>
              <a:t>(ou industriel</a:t>
            </a:r>
          </a:p>
          <a:p>
            <a:pPr algn="ctr"/>
            <a:r>
              <a:rPr lang="fr-FR" sz="1400" dirty="0">
                <a:solidFill>
                  <a:schemeClr val="bg1"/>
                </a:solidFill>
              </a:rPr>
              <a:t>o</a:t>
            </a:r>
            <a:r>
              <a:rPr lang="fr-FR" sz="1400" dirty="0" smtClean="0">
                <a:solidFill>
                  <a:schemeClr val="bg1"/>
                </a:solidFill>
              </a:rPr>
              <a:t>u enseignant)</a:t>
            </a:r>
            <a:endParaRPr lang="fr-FR" sz="1400" dirty="0">
              <a:solidFill>
                <a:schemeClr val="bg1"/>
              </a:solidFill>
            </a:endParaRPr>
          </a:p>
        </p:txBody>
      </p:sp>
      <p:sp>
        <p:nvSpPr>
          <p:cNvPr id="15" name="Ellipse 14"/>
          <p:cNvSpPr>
            <a:spLocks noChangeAspect="1"/>
          </p:cNvSpPr>
          <p:nvPr/>
        </p:nvSpPr>
        <p:spPr>
          <a:xfrm>
            <a:off x="5335141" y="4439347"/>
            <a:ext cx="1610608" cy="1583999"/>
          </a:xfrm>
          <a:prstGeom prst="ellipse">
            <a:avLst/>
          </a:prstGeom>
          <a:solidFill>
            <a:schemeClr val="accent3">
              <a:alpha val="4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b="1" dirty="0" smtClean="0">
                <a:solidFill>
                  <a:schemeClr val="tx1"/>
                </a:solidFill>
              </a:rPr>
              <a:t>Pièce optimisée</a:t>
            </a:r>
            <a:endParaRPr lang="fr-FR" sz="1400" b="1" dirty="0">
              <a:solidFill>
                <a:schemeClr val="tx1"/>
              </a:solidFill>
            </a:endParaRPr>
          </a:p>
        </p:txBody>
      </p:sp>
      <p:sp>
        <p:nvSpPr>
          <p:cNvPr id="18" name="ZoneTexte 17"/>
          <p:cNvSpPr txBox="1"/>
          <p:nvPr/>
        </p:nvSpPr>
        <p:spPr>
          <a:xfrm>
            <a:off x="878257" y="2143116"/>
            <a:ext cx="1905140" cy="2031325"/>
          </a:xfrm>
          <a:prstGeom prst="rect">
            <a:avLst/>
          </a:prstGeom>
          <a:noFill/>
        </p:spPr>
        <p:txBody>
          <a:bodyPr wrap="square" rtlCol="0">
            <a:spAutoFit/>
          </a:bodyPr>
          <a:lstStyle/>
          <a:p>
            <a:r>
              <a:rPr lang="fr-FR" sz="1400" b="1" dirty="0" err="1" smtClean="0"/>
              <a:t>Coef</a:t>
            </a:r>
            <a:r>
              <a:rPr lang="fr-FR" sz="1400" dirty="0" smtClean="0"/>
              <a:t>: 3</a:t>
            </a:r>
          </a:p>
          <a:p>
            <a:r>
              <a:rPr lang="fr-FR" sz="1400" b="1" dirty="0" smtClean="0"/>
              <a:t>Durée</a:t>
            </a:r>
            <a:r>
              <a:rPr lang="fr-FR" sz="1400" dirty="0" smtClean="0"/>
              <a:t>: 20 heures</a:t>
            </a:r>
            <a:endParaRPr lang="fr-FR" sz="1400" dirty="0"/>
          </a:p>
          <a:p>
            <a:r>
              <a:rPr lang="fr-FR" sz="1400" b="1" dirty="0" smtClean="0"/>
              <a:t>Evaluation</a:t>
            </a:r>
            <a:r>
              <a:rPr lang="fr-FR" sz="1400" dirty="0" smtClean="0"/>
              <a:t>:</a:t>
            </a:r>
          </a:p>
          <a:p>
            <a:pPr marL="285750" indent="-285750">
              <a:buFont typeface="Arial"/>
              <a:buChar char="•"/>
            </a:pPr>
            <a:r>
              <a:rPr lang="fr-FR" sz="1400" dirty="0" smtClean="0"/>
              <a:t>CCF (20min)</a:t>
            </a:r>
          </a:p>
          <a:p>
            <a:pPr marL="285750" indent="-285750">
              <a:buFont typeface="Arial"/>
              <a:buChar char="•"/>
            </a:pPr>
            <a:r>
              <a:rPr lang="fr-FR" sz="1400" dirty="0" smtClean="0"/>
              <a:t>Epreuve orale</a:t>
            </a:r>
          </a:p>
          <a:p>
            <a:pPr marL="285750" indent="-285750">
              <a:buFont typeface="Arial"/>
              <a:buChar char="•"/>
            </a:pPr>
            <a:r>
              <a:rPr lang="fr-FR" sz="1400" dirty="0" smtClean="0"/>
              <a:t>Présentation collective</a:t>
            </a:r>
          </a:p>
          <a:p>
            <a:pPr marL="285750" indent="-285750">
              <a:buFont typeface="Arial"/>
              <a:buChar char="•"/>
            </a:pPr>
            <a:r>
              <a:rPr lang="fr-FR" sz="1400" dirty="0" smtClean="0"/>
              <a:t>Soutenance individuelle</a:t>
            </a:r>
            <a:endParaRPr lang="fr-FR" sz="1400" dirty="0"/>
          </a:p>
        </p:txBody>
      </p:sp>
      <p:sp>
        <p:nvSpPr>
          <p:cNvPr id="19" name="Flèche vers le bas 18"/>
          <p:cNvSpPr/>
          <p:nvPr/>
        </p:nvSpPr>
        <p:spPr>
          <a:xfrm>
            <a:off x="5779822" y="3931402"/>
            <a:ext cx="590557" cy="82758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400"/>
          </a:p>
        </p:txBody>
      </p:sp>
    </p:spTree>
    <p:extLst>
      <p:ext uri="{BB962C8B-B14F-4D97-AF65-F5344CB8AC3E}">
        <p14:creationId xmlns:p14="http://schemas.microsoft.com/office/powerpoint/2010/main" val="1952173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92443" cy="6858000"/>
          </a:xfrm>
          <a:prstGeom prst="rect">
            <a:avLst/>
          </a:prstGeom>
          <a:solidFill>
            <a:schemeClr val="accent2">
              <a:lumMod val="75000"/>
            </a:schemeClr>
          </a:solidFill>
        </p:spPr>
        <p:txBody>
          <a:bodyPr vert="vert270" wrap="square" rtlCol="0">
            <a:spAutoFit/>
          </a:bodyPr>
          <a:lstStyle/>
          <a:p>
            <a:r>
              <a:rPr lang="fr-FR" sz="2000" b="1" i="1" dirty="0" smtClean="0"/>
              <a:t>      </a:t>
            </a:r>
            <a:r>
              <a:rPr lang="fr-FR" sz="2000" b="1" i="1" dirty="0" smtClean="0">
                <a:solidFill>
                  <a:srgbClr val="FFFFFF"/>
                </a:solidFill>
              </a:rPr>
              <a:t>BTS CPI 2015 – Epreuve U62 – Projet collaboratif</a:t>
            </a:r>
            <a:endParaRPr lang="fr-FR" sz="2000" b="1" i="1" dirty="0">
              <a:solidFill>
                <a:srgbClr val="FFFFFF"/>
              </a:solidFill>
            </a:endParaRPr>
          </a:p>
        </p:txBody>
      </p:sp>
      <p:sp>
        <p:nvSpPr>
          <p:cNvPr id="5" name="ZoneTexte 4"/>
          <p:cNvSpPr txBox="1"/>
          <p:nvPr/>
        </p:nvSpPr>
        <p:spPr>
          <a:xfrm>
            <a:off x="857224" y="214290"/>
            <a:ext cx="785026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b="1" dirty="0" smtClean="0"/>
              <a:t>EXEMPLE DE RECONCEPTION D’UNE PIÈCE MÉCANO SOUDÉE EN FONDERIE</a:t>
            </a:r>
            <a:endParaRPr lang="fr-FR" b="1" dirty="0"/>
          </a:p>
        </p:txBody>
      </p:sp>
      <p:pic>
        <p:nvPicPr>
          <p:cNvPr id="2" name="Image 1" descr="Solution mécano soudé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420" y="918312"/>
            <a:ext cx="3352607" cy="1843008"/>
          </a:xfrm>
          <a:prstGeom prst="rect">
            <a:avLst/>
          </a:prstGeom>
        </p:spPr>
      </p:pic>
      <p:sp>
        <p:nvSpPr>
          <p:cNvPr id="7" name="Ellipse 6"/>
          <p:cNvSpPr>
            <a:spLocks noChangeAspect="1"/>
          </p:cNvSpPr>
          <p:nvPr/>
        </p:nvSpPr>
        <p:spPr>
          <a:xfrm>
            <a:off x="1051948" y="1310102"/>
            <a:ext cx="1537398" cy="1511999"/>
          </a:xfrm>
          <a:prstGeom prst="ellipse">
            <a:avLst/>
          </a:prstGeom>
          <a:solidFill>
            <a:schemeClr val="accent2">
              <a:alpha val="5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solidFill>
                  <a:schemeClr val="tx1"/>
                </a:solidFill>
              </a:rPr>
              <a:t>Pièce à optimiser</a:t>
            </a:r>
            <a:endParaRPr lang="fr-FR" b="1" dirty="0">
              <a:solidFill>
                <a:schemeClr val="tx1"/>
              </a:solidFill>
            </a:endParaRPr>
          </a:p>
        </p:txBody>
      </p:sp>
      <p:pic>
        <p:nvPicPr>
          <p:cNvPr id="10" name="Image 9" descr="Pièce fonderie 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144" y="2761319"/>
            <a:ext cx="2960932" cy="3923235"/>
          </a:xfrm>
          <a:prstGeom prst="rect">
            <a:avLst/>
          </a:prstGeom>
        </p:spPr>
      </p:pic>
      <p:pic>
        <p:nvPicPr>
          <p:cNvPr id="3" name="Image 2" descr="Pièce filaire 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701" y="2268192"/>
            <a:ext cx="2463047" cy="1364569"/>
          </a:xfrm>
          <a:prstGeom prst="rect">
            <a:avLst/>
          </a:prstGeom>
        </p:spPr>
      </p:pic>
      <p:sp>
        <p:nvSpPr>
          <p:cNvPr id="13" name="Ellipse 12"/>
          <p:cNvSpPr>
            <a:spLocks noChangeAspect="1"/>
          </p:cNvSpPr>
          <p:nvPr/>
        </p:nvSpPr>
        <p:spPr>
          <a:xfrm>
            <a:off x="4524441" y="5100555"/>
            <a:ext cx="1610608" cy="1583999"/>
          </a:xfrm>
          <a:prstGeom prst="ellipse">
            <a:avLst/>
          </a:prstGeom>
          <a:solidFill>
            <a:schemeClr val="accent3">
              <a:alpha val="4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solidFill>
                  <a:schemeClr val="tx1"/>
                </a:solidFill>
              </a:rPr>
              <a:t>Pièce optimisée</a:t>
            </a:r>
            <a:endParaRPr lang="fr-FR" b="1" dirty="0">
              <a:solidFill>
                <a:schemeClr val="tx1"/>
              </a:solidFill>
            </a:endParaRPr>
          </a:p>
        </p:txBody>
      </p:sp>
      <p:sp>
        <p:nvSpPr>
          <p:cNvPr id="14" name="ZoneTexte 13"/>
          <p:cNvSpPr txBox="1"/>
          <p:nvPr/>
        </p:nvSpPr>
        <p:spPr>
          <a:xfrm>
            <a:off x="5864816" y="918312"/>
            <a:ext cx="2688816" cy="923330"/>
          </a:xfrm>
          <a:prstGeom prst="rect">
            <a:avLst/>
          </a:prstGeom>
          <a:noFill/>
        </p:spPr>
        <p:txBody>
          <a:bodyPr wrap="square" rtlCol="0">
            <a:spAutoFit/>
          </a:bodyPr>
          <a:lstStyle/>
          <a:p>
            <a:r>
              <a:rPr lang="fr-FR" i="1" dirty="0" smtClean="0">
                <a:solidFill>
                  <a:schemeClr val="accent1">
                    <a:lumMod val="75000"/>
                  </a:schemeClr>
                </a:solidFill>
              </a:rPr>
              <a:t>Pièce mécano soudée extraite d’un projet industriel</a:t>
            </a:r>
            <a:endParaRPr lang="fr-FR" i="1" dirty="0">
              <a:solidFill>
                <a:schemeClr val="accent1">
                  <a:lumMod val="75000"/>
                </a:schemeClr>
              </a:solidFill>
            </a:endParaRPr>
          </a:p>
        </p:txBody>
      </p:sp>
      <p:sp>
        <p:nvSpPr>
          <p:cNvPr id="15" name="ZoneTexte 14"/>
          <p:cNvSpPr txBox="1"/>
          <p:nvPr/>
        </p:nvSpPr>
        <p:spPr>
          <a:xfrm>
            <a:off x="2038299" y="2769396"/>
            <a:ext cx="2688816" cy="646331"/>
          </a:xfrm>
          <a:prstGeom prst="rect">
            <a:avLst/>
          </a:prstGeom>
          <a:noFill/>
        </p:spPr>
        <p:txBody>
          <a:bodyPr wrap="square" rtlCol="0">
            <a:spAutoFit/>
          </a:bodyPr>
          <a:lstStyle/>
          <a:p>
            <a:pPr algn="r"/>
            <a:r>
              <a:rPr lang="fr-FR" i="1" dirty="0" smtClean="0">
                <a:solidFill>
                  <a:schemeClr val="accent1">
                    <a:lumMod val="75000"/>
                  </a:schemeClr>
                </a:solidFill>
              </a:rPr>
              <a:t>Analyse fonctionnelle et topologique de la pièce</a:t>
            </a:r>
            <a:endParaRPr lang="fr-FR" i="1" dirty="0">
              <a:solidFill>
                <a:schemeClr val="accent1">
                  <a:lumMod val="75000"/>
                </a:schemeClr>
              </a:solidFill>
            </a:endParaRPr>
          </a:p>
        </p:txBody>
      </p:sp>
      <p:sp>
        <p:nvSpPr>
          <p:cNvPr id="16" name="ZoneTexte 15"/>
          <p:cNvSpPr txBox="1"/>
          <p:nvPr/>
        </p:nvSpPr>
        <p:spPr>
          <a:xfrm>
            <a:off x="3040118" y="3651334"/>
            <a:ext cx="2798728" cy="1477328"/>
          </a:xfrm>
          <a:prstGeom prst="rect">
            <a:avLst/>
          </a:prstGeom>
          <a:noFill/>
        </p:spPr>
        <p:txBody>
          <a:bodyPr wrap="square" rtlCol="0">
            <a:spAutoFit/>
          </a:bodyPr>
          <a:lstStyle/>
          <a:p>
            <a:pPr algn="r"/>
            <a:r>
              <a:rPr lang="fr-FR" i="1" dirty="0" smtClean="0">
                <a:solidFill>
                  <a:schemeClr val="accent1">
                    <a:lumMod val="75000"/>
                  </a:schemeClr>
                </a:solidFill>
              </a:rPr>
              <a:t>Conception des formes et dimensions de la pièce obtenue en fonderie</a:t>
            </a:r>
          </a:p>
          <a:p>
            <a:pPr algn="r"/>
            <a:r>
              <a:rPr lang="fr-FR" i="1" dirty="0" smtClean="0">
                <a:solidFill>
                  <a:schemeClr val="accent1">
                    <a:lumMod val="75000"/>
                  </a:schemeClr>
                </a:solidFill>
              </a:rPr>
              <a:t>Simulation et vérification de ses performances</a:t>
            </a:r>
            <a:endParaRPr lang="fr-FR" i="1" dirty="0">
              <a:solidFill>
                <a:schemeClr val="accent1">
                  <a:lumMod val="75000"/>
                </a:schemeClr>
              </a:solidFill>
            </a:endParaRPr>
          </a:p>
        </p:txBody>
      </p:sp>
      <p:sp>
        <p:nvSpPr>
          <p:cNvPr id="18" name="Forme libre 17"/>
          <p:cNvSpPr/>
          <p:nvPr/>
        </p:nvSpPr>
        <p:spPr>
          <a:xfrm>
            <a:off x="1242496" y="2796564"/>
            <a:ext cx="3310925" cy="3326985"/>
          </a:xfrm>
          <a:custGeom>
            <a:avLst/>
            <a:gdLst>
              <a:gd name="connsiteX0" fmla="*/ 392319 w 3351367"/>
              <a:gd name="connsiteY0" fmla="*/ 0 h 3446345"/>
              <a:gd name="connsiteX1" fmla="*/ 41017 w 3351367"/>
              <a:gd name="connsiteY1" fmla="*/ 513379 h 3446345"/>
              <a:gd name="connsiteX2" fmla="*/ 108575 w 3351367"/>
              <a:gd name="connsiteY2" fmla="*/ 1837357 h 3446345"/>
              <a:gd name="connsiteX3" fmla="*/ 946296 w 3351367"/>
              <a:gd name="connsiteY3" fmla="*/ 3120804 h 3446345"/>
              <a:gd name="connsiteX4" fmla="*/ 2513646 w 3351367"/>
              <a:gd name="connsiteY4" fmla="*/ 3445043 h 3446345"/>
              <a:gd name="connsiteX5" fmla="*/ 3351367 w 3351367"/>
              <a:gd name="connsiteY5" fmla="*/ 3242394 h 3446345"/>
              <a:gd name="connsiteX0" fmla="*/ 300486 w 3259534"/>
              <a:gd name="connsiteY0" fmla="*/ 0 h 3446345"/>
              <a:gd name="connsiteX1" fmla="*/ 16742 w 3259534"/>
              <a:gd name="connsiteY1" fmla="*/ 1837357 h 3446345"/>
              <a:gd name="connsiteX2" fmla="*/ 854463 w 3259534"/>
              <a:gd name="connsiteY2" fmla="*/ 3120804 h 3446345"/>
              <a:gd name="connsiteX3" fmla="*/ 2421813 w 3259534"/>
              <a:gd name="connsiteY3" fmla="*/ 3445043 h 3446345"/>
              <a:gd name="connsiteX4" fmla="*/ 3259534 w 3259534"/>
              <a:gd name="connsiteY4" fmla="*/ 3242394 h 3446345"/>
              <a:gd name="connsiteX0" fmla="*/ 330626 w 3289674"/>
              <a:gd name="connsiteY0" fmla="*/ 0 h 3446345"/>
              <a:gd name="connsiteX1" fmla="*/ 46882 w 3289674"/>
              <a:gd name="connsiteY1" fmla="*/ 1837357 h 3446345"/>
              <a:gd name="connsiteX2" fmla="*/ 884603 w 3289674"/>
              <a:gd name="connsiteY2" fmla="*/ 3120804 h 3446345"/>
              <a:gd name="connsiteX3" fmla="*/ 2451953 w 3289674"/>
              <a:gd name="connsiteY3" fmla="*/ 3445043 h 3446345"/>
              <a:gd name="connsiteX4" fmla="*/ 3289674 w 3289674"/>
              <a:gd name="connsiteY4" fmla="*/ 3242394 h 3446345"/>
              <a:gd name="connsiteX0" fmla="*/ 330626 w 3289674"/>
              <a:gd name="connsiteY0" fmla="*/ 0 h 3260030"/>
              <a:gd name="connsiteX1" fmla="*/ 46882 w 3289674"/>
              <a:gd name="connsiteY1" fmla="*/ 1837357 h 3260030"/>
              <a:gd name="connsiteX2" fmla="*/ 884603 w 3289674"/>
              <a:gd name="connsiteY2" fmla="*/ 3120804 h 3260030"/>
              <a:gd name="connsiteX3" fmla="*/ 3289674 w 3289674"/>
              <a:gd name="connsiteY3" fmla="*/ 3242394 h 3260030"/>
              <a:gd name="connsiteX0" fmla="*/ 330626 w 3289674"/>
              <a:gd name="connsiteY0" fmla="*/ 0 h 3331973"/>
              <a:gd name="connsiteX1" fmla="*/ 46882 w 3289674"/>
              <a:gd name="connsiteY1" fmla="*/ 1837357 h 3331973"/>
              <a:gd name="connsiteX2" fmla="*/ 884603 w 3289674"/>
              <a:gd name="connsiteY2" fmla="*/ 3120804 h 3331973"/>
              <a:gd name="connsiteX3" fmla="*/ 3289674 w 3289674"/>
              <a:gd name="connsiteY3" fmla="*/ 3242394 h 3331973"/>
              <a:gd name="connsiteX0" fmla="*/ 351877 w 3310925"/>
              <a:gd name="connsiteY0" fmla="*/ 0 h 3326985"/>
              <a:gd name="connsiteX1" fmla="*/ 41110 w 3310925"/>
              <a:gd name="connsiteY1" fmla="*/ 1945437 h 3326985"/>
              <a:gd name="connsiteX2" fmla="*/ 905854 w 3310925"/>
              <a:gd name="connsiteY2" fmla="*/ 3120804 h 3326985"/>
              <a:gd name="connsiteX3" fmla="*/ 3310925 w 3310925"/>
              <a:gd name="connsiteY3" fmla="*/ 3242394 h 3326985"/>
            </a:gdLst>
            <a:ahLst/>
            <a:cxnLst>
              <a:cxn ang="0">
                <a:pos x="connsiteX0" y="connsiteY0"/>
              </a:cxn>
              <a:cxn ang="0">
                <a:pos x="connsiteX1" y="connsiteY1"/>
              </a:cxn>
              <a:cxn ang="0">
                <a:pos x="connsiteX2" y="connsiteY2"/>
              </a:cxn>
              <a:cxn ang="0">
                <a:pos x="connsiteX3" y="connsiteY3"/>
              </a:cxn>
            </a:cxnLst>
            <a:rect l="l" t="t" r="r" b="b"/>
            <a:pathLst>
              <a:path w="3310925" h="3326985">
                <a:moveTo>
                  <a:pt x="351877" y="0"/>
                </a:moveTo>
                <a:cubicBezTo>
                  <a:pt x="-4492" y="950201"/>
                  <a:pt x="-51220" y="1425303"/>
                  <a:pt x="41110" y="1945437"/>
                </a:cubicBezTo>
                <a:cubicBezTo>
                  <a:pt x="133440" y="2465571"/>
                  <a:pt x="360885" y="2904645"/>
                  <a:pt x="905854" y="3120804"/>
                </a:cubicBezTo>
                <a:cubicBezTo>
                  <a:pt x="1450823" y="3336964"/>
                  <a:pt x="2201846" y="3392693"/>
                  <a:pt x="3310925" y="3242394"/>
                </a:cubicBezTo>
              </a:path>
            </a:pathLst>
          </a:custGeom>
          <a:ln w="76200" cmpd="sng">
            <a:solidFill>
              <a:srgbClr val="FF0000"/>
            </a:solidFill>
            <a:headEnd type="oval" w="med" len="med"/>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Ellipse 16"/>
          <p:cNvSpPr>
            <a:spLocks noChangeAspect="1"/>
          </p:cNvSpPr>
          <p:nvPr/>
        </p:nvSpPr>
        <p:spPr>
          <a:xfrm>
            <a:off x="702603" y="4030704"/>
            <a:ext cx="2342705" cy="2303996"/>
          </a:xfrm>
          <a:prstGeom prst="ellipse">
            <a:avLst/>
          </a:prstGeom>
          <a:solidFill>
            <a:schemeClr val="lt1">
              <a:alpha val="72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chemeClr val="tx1"/>
                </a:solidFill>
              </a:rPr>
              <a:t>Travail collaboratif de conception</a:t>
            </a:r>
            <a:endParaRPr lang="fr-FR" b="1" dirty="0">
              <a:solidFill>
                <a:schemeClr val="tx1"/>
              </a:solidFill>
            </a:endParaRPr>
          </a:p>
        </p:txBody>
      </p:sp>
      <p:sp>
        <p:nvSpPr>
          <p:cNvPr id="19" name="ZoneTexte 18"/>
          <p:cNvSpPr txBox="1"/>
          <p:nvPr/>
        </p:nvSpPr>
        <p:spPr>
          <a:xfrm>
            <a:off x="492443" y="6561055"/>
            <a:ext cx="4574421" cy="276999"/>
          </a:xfrm>
          <a:prstGeom prst="rect">
            <a:avLst/>
          </a:prstGeom>
          <a:noFill/>
        </p:spPr>
        <p:txBody>
          <a:bodyPr wrap="square" rtlCol="0">
            <a:spAutoFit/>
          </a:bodyPr>
          <a:lstStyle/>
          <a:p>
            <a:r>
              <a:rPr lang="fr-FR" sz="1200" i="1" dirty="0" smtClean="0"/>
              <a:t>Magazine Fonderie de Mai 2015</a:t>
            </a:r>
            <a:endParaRPr lang="fr-FR" sz="1200" i="1" dirty="0"/>
          </a:p>
        </p:txBody>
      </p:sp>
    </p:spTree>
    <p:extLst>
      <p:ext uri="{BB962C8B-B14F-4D97-AF65-F5344CB8AC3E}">
        <p14:creationId xmlns:p14="http://schemas.microsoft.com/office/powerpoint/2010/main" val="896409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BC8D34-BEFC-6B45-95FD-88DF8388AD58}" type="slidenum">
              <a:rPr lang="fr-FR" smtClean="0"/>
              <a:pPr/>
              <a:t>22</a:t>
            </a:fld>
            <a:endParaRPr lang="fr-FR"/>
          </a:p>
        </p:txBody>
      </p:sp>
      <p:sp>
        <p:nvSpPr>
          <p:cNvPr id="3" name="ZoneTexte 2"/>
          <p:cNvSpPr txBox="1"/>
          <p:nvPr/>
        </p:nvSpPr>
        <p:spPr>
          <a:xfrm flipH="1">
            <a:off x="0" y="0"/>
            <a:ext cx="492443" cy="6858000"/>
          </a:xfrm>
          <a:prstGeom prst="rect">
            <a:avLst/>
          </a:prstGeom>
          <a:solidFill>
            <a:schemeClr val="accent2">
              <a:lumMod val="75000"/>
            </a:schemeClr>
          </a:solidFill>
        </p:spPr>
        <p:txBody>
          <a:bodyPr vert="vert270" wrap="square" rtlCol="0">
            <a:spAutoFit/>
          </a:bodyPr>
          <a:lstStyle/>
          <a:p>
            <a:r>
              <a:rPr lang="fr-FR" sz="2000" b="1" i="1" dirty="0" smtClean="0"/>
              <a:t>      </a:t>
            </a:r>
            <a:r>
              <a:rPr lang="fr-FR" sz="2000" b="1" i="1" dirty="0" smtClean="0">
                <a:solidFill>
                  <a:srgbClr val="FFFFFF"/>
                </a:solidFill>
              </a:rPr>
              <a:t>BTS CPI 2015 –Recommandations pédagogiques</a:t>
            </a:r>
            <a:endParaRPr lang="fr-FR" sz="2000" b="1" i="1" dirty="0">
              <a:solidFill>
                <a:srgbClr val="FFFFFF"/>
              </a:solidFill>
            </a:endParaRPr>
          </a:p>
        </p:txBody>
      </p:sp>
      <p:sp>
        <p:nvSpPr>
          <p:cNvPr id="4" name="ZoneTexte 3"/>
          <p:cNvSpPr txBox="1"/>
          <p:nvPr/>
        </p:nvSpPr>
        <p:spPr>
          <a:xfrm>
            <a:off x="863445" y="1196752"/>
            <a:ext cx="7850261" cy="5016758"/>
          </a:xfrm>
          <a:prstGeom prst="rect">
            <a:avLst/>
          </a:prstGeom>
          <a:noFill/>
        </p:spPr>
        <p:txBody>
          <a:bodyPr wrap="square" rtlCol="0">
            <a:spAutoFit/>
          </a:bodyPr>
          <a:lstStyle/>
          <a:p>
            <a:pPr marL="285750" indent="-285750">
              <a:buFont typeface="Arial" charset="0"/>
              <a:buChar char="•"/>
            </a:pPr>
            <a:r>
              <a:rPr lang="fr-FR" sz="2000" b="1" dirty="0" smtClean="0">
                <a:solidFill>
                  <a:schemeClr val="accent2">
                    <a:lumMod val="50000"/>
                  </a:schemeClr>
                </a:solidFill>
              </a:rPr>
              <a:t>Développer la formation à la culture des solutions techniques mécaniques :</a:t>
            </a:r>
          </a:p>
          <a:p>
            <a:pPr marL="742950" lvl="1" indent="-285750">
              <a:buFont typeface="Arial" charset="0"/>
              <a:buChar char="•"/>
            </a:pPr>
            <a:r>
              <a:rPr lang="fr-FR" dirty="0" smtClean="0"/>
              <a:t>en utilisant les mallettes pédagogiques d’analyse de constituants mécanique disponibles dans les établissements;</a:t>
            </a:r>
          </a:p>
          <a:p>
            <a:pPr marL="742950" lvl="1" indent="-285750">
              <a:buFont typeface="Arial" charset="0"/>
              <a:buChar char="•"/>
            </a:pPr>
            <a:r>
              <a:rPr lang="fr-FR" dirty="0"/>
              <a:t>e</a:t>
            </a:r>
            <a:r>
              <a:rPr lang="fr-FR" dirty="0" smtClean="0"/>
              <a:t>n réinventant les activités d’agencement de systèmes, permettant un travail de groupe autour d’un vrai système démonté, remonté, analysé</a:t>
            </a:r>
            <a:r>
              <a:rPr lang="is-IS" dirty="0" smtClean="0"/>
              <a:t>…</a:t>
            </a:r>
          </a:p>
          <a:p>
            <a:pPr marL="742950" lvl="1" indent="-285750">
              <a:buFont typeface="Arial" charset="0"/>
              <a:buChar char="•"/>
            </a:pPr>
            <a:r>
              <a:rPr lang="fr-FR" dirty="0"/>
              <a:t>e</a:t>
            </a:r>
            <a:r>
              <a:rPr lang="fr-FR" dirty="0" smtClean="0"/>
              <a:t>n y intégrant des activités de métrologie associées à la spécification géométrique des produits, au fonctionnel et aux procédés;</a:t>
            </a:r>
          </a:p>
          <a:p>
            <a:pPr marL="742950" lvl="1" indent="-285750">
              <a:buFont typeface="Arial" charset="0"/>
              <a:buChar char="•"/>
            </a:pPr>
            <a:r>
              <a:rPr lang="fr-FR" dirty="0" smtClean="0"/>
              <a:t>En y associant l’analyse de maquettes numériques et de simulations numériques associées</a:t>
            </a:r>
            <a:r>
              <a:rPr lang="is-IS" dirty="0" smtClean="0"/>
              <a:t>…</a:t>
            </a:r>
            <a:endParaRPr lang="fr-FR" dirty="0" smtClean="0"/>
          </a:p>
          <a:p>
            <a:pPr marL="742950" lvl="1" indent="-285750">
              <a:buFont typeface="Arial" charset="0"/>
              <a:buChar char="•"/>
            </a:pPr>
            <a:endParaRPr lang="fr-FR" sz="2000" dirty="0"/>
          </a:p>
          <a:p>
            <a:pPr lvl="1"/>
            <a:r>
              <a:rPr lang="fr-FR" sz="2000" b="1" dirty="0" smtClean="0">
                <a:solidFill>
                  <a:schemeClr val="accent2">
                    <a:lumMod val="50000"/>
                  </a:schemeClr>
                </a:solidFill>
              </a:rPr>
              <a:t>Bref, en mettant </a:t>
            </a:r>
            <a:r>
              <a:rPr lang="fr-FR" sz="2000" b="1" dirty="0" smtClean="0">
                <a:solidFill>
                  <a:srgbClr val="FF0000"/>
                </a:solidFill>
              </a:rPr>
              <a:t>enfin</a:t>
            </a:r>
            <a:r>
              <a:rPr lang="fr-FR" sz="2000" b="1" dirty="0" smtClean="0">
                <a:solidFill>
                  <a:schemeClr val="accent2">
                    <a:lumMod val="50000"/>
                  </a:schemeClr>
                </a:solidFill>
              </a:rPr>
              <a:t> en place de véritables travaux pratiques d’ingénierie mécanique, associant la construction et la fabrication, les matériaux et les procédés</a:t>
            </a:r>
            <a:r>
              <a:rPr lang="is-IS" sz="2000" b="1" dirty="0" smtClean="0">
                <a:solidFill>
                  <a:schemeClr val="accent2">
                    <a:lumMod val="50000"/>
                  </a:schemeClr>
                </a:solidFill>
              </a:rPr>
              <a:t>…</a:t>
            </a:r>
            <a:endParaRPr lang="fr-FR" sz="2000" b="1" dirty="0" smtClean="0">
              <a:solidFill>
                <a:schemeClr val="accent2">
                  <a:lumMod val="50000"/>
                </a:schemeClr>
              </a:solidFill>
            </a:endParaRPr>
          </a:p>
        </p:txBody>
      </p:sp>
      <p:sp>
        <p:nvSpPr>
          <p:cNvPr id="5" name="ZoneTexte 4"/>
          <p:cNvSpPr txBox="1"/>
          <p:nvPr/>
        </p:nvSpPr>
        <p:spPr>
          <a:xfrm>
            <a:off x="857224" y="214290"/>
            <a:ext cx="785026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b="1" dirty="0" smtClean="0"/>
              <a:t>Un enseignement fondé sur des activités pratiques d’analyse et de simulations</a:t>
            </a:r>
            <a:r>
              <a:rPr lang="is-IS" b="1" dirty="0" smtClean="0"/>
              <a:t>…</a:t>
            </a:r>
            <a:endParaRPr lang="fr-FR" b="1" dirty="0"/>
          </a:p>
        </p:txBody>
      </p:sp>
    </p:spTree>
    <p:extLst>
      <p:ext uri="{BB962C8B-B14F-4D97-AF65-F5344CB8AC3E}">
        <p14:creationId xmlns:p14="http://schemas.microsoft.com/office/powerpoint/2010/main" val="30277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Merci de votre attention.</a:t>
            </a:r>
            <a:endParaRPr lang="fr-FR" dirty="0"/>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5FBC8D34-BEFC-6B45-95FD-88DF8388AD58}" type="slidenum">
              <a:rPr lang="fr-FR" smtClean="0"/>
              <a:pPr/>
              <a:t>23</a:t>
            </a:fld>
            <a:endParaRPr lang="fr-FR"/>
          </a:p>
        </p:txBody>
      </p:sp>
    </p:spTree>
    <p:extLst>
      <p:ext uri="{BB962C8B-B14F-4D97-AF65-F5344CB8AC3E}">
        <p14:creationId xmlns:p14="http://schemas.microsoft.com/office/powerpoint/2010/main" val="2260152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92443" cy="6858000"/>
          </a:xfrm>
          <a:prstGeom prst="rect">
            <a:avLst/>
          </a:prstGeom>
          <a:solidFill>
            <a:schemeClr val="accent2">
              <a:lumMod val="75000"/>
            </a:schemeClr>
          </a:solidFill>
        </p:spPr>
        <p:txBody>
          <a:bodyPr vert="vert270" wrap="square" rtlCol="0">
            <a:spAutoFit/>
          </a:bodyPr>
          <a:lstStyle/>
          <a:p>
            <a:r>
              <a:rPr lang="fr-FR" sz="2000" b="1" i="1" dirty="0" smtClean="0"/>
              <a:t>      </a:t>
            </a:r>
            <a:r>
              <a:rPr lang="fr-FR" sz="2000" b="1" i="1" dirty="0" smtClean="0">
                <a:solidFill>
                  <a:srgbClr val="FFFFFF"/>
                </a:solidFill>
              </a:rPr>
              <a:t>BTS CPI 2015 – Compétences partagées</a:t>
            </a:r>
            <a:endParaRPr lang="fr-FR" sz="2000" i="1" dirty="0" smtClean="0">
              <a:solidFill>
                <a:srgbClr val="FFFFFF"/>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3965591563"/>
              </p:ext>
            </p:extLst>
          </p:nvPr>
        </p:nvGraphicFramePr>
        <p:xfrm>
          <a:off x="1187624" y="2097141"/>
          <a:ext cx="7657150" cy="3708123"/>
        </p:xfrm>
        <a:graphic>
          <a:graphicData uri="http://schemas.openxmlformats.org/drawingml/2006/table">
            <a:tbl>
              <a:tblPr firstRow="1" bandRow="1">
                <a:tableStyleId>{284E427A-3D55-4303-BF80-6455036E1DE7}</a:tableStyleId>
              </a:tblPr>
              <a:tblGrid>
                <a:gridCol w="1159281"/>
                <a:gridCol w="6497869"/>
              </a:tblGrid>
              <a:tr h="490470">
                <a:tc gridSpan="2">
                  <a:txBody>
                    <a:bodyPr/>
                    <a:lstStyle/>
                    <a:p>
                      <a:pPr algn="ctr"/>
                      <a:r>
                        <a:rPr lang="fr-FR" sz="1600" dirty="0" smtClean="0">
                          <a:solidFill>
                            <a:schemeClr val="bg1"/>
                          </a:solidFill>
                        </a:rPr>
                        <a:t>4</a:t>
                      </a:r>
                      <a:r>
                        <a:rPr lang="fr-FR" sz="1600" dirty="0" smtClean="0"/>
                        <a:t> Compétences transversales</a:t>
                      </a:r>
                      <a:endParaRPr lang="fr-FR" sz="1600" dirty="0"/>
                    </a:p>
                  </a:txBody>
                  <a:tcPr anchor="ctr"/>
                </a:tc>
                <a:tc hMerge="1">
                  <a:txBody>
                    <a:bodyPr/>
                    <a:lstStyle/>
                    <a:p>
                      <a:endParaRPr lang="fr-FR" dirty="0"/>
                    </a:p>
                  </a:txBody>
                  <a:tcPr/>
                </a:tc>
              </a:tr>
              <a:tr h="725626">
                <a:tc>
                  <a:txBody>
                    <a:bodyPr/>
                    <a:lstStyle/>
                    <a:p>
                      <a:pPr algn="ctr">
                        <a:spcBef>
                          <a:spcPts val="140"/>
                        </a:spcBef>
                        <a:spcAft>
                          <a:spcPts val="0"/>
                        </a:spcAft>
                      </a:pPr>
                      <a:r>
                        <a:rPr lang="fr-FR" sz="1600" b="1" kern="1200" dirty="0" smtClean="0">
                          <a:solidFill>
                            <a:schemeClr val="dk1"/>
                          </a:solidFill>
                          <a:effectLst/>
                          <a:latin typeface="+mn-lt"/>
                          <a:ea typeface="+mn-ea"/>
                          <a:cs typeface="+mn-cs"/>
                        </a:rPr>
                        <a:t>C1</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S'intégrer dans un environnement professionnel,  assurer une veille technologique et capitaliser l’expérience.</a:t>
                      </a:r>
                    </a:p>
                  </a:txBody>
                  <a:tcPr marL="68580" marR="68580" marT="0" marB="0" anchor="ctr"/>
                </a:tc>
              </a:tr>
              <a:tr h="872136">
                <a:tc>
                  <a:txBody>
                    <a:bodyPr/>
                    <a:lstStyle/>
                    <a:p>
                      <a:pPr algn="ctr">
                        <a:spcBef>
                          <a:spcPts val="140"/>
                        </a:spcBef>
                        <a:spcAft>
                          <a:spcPts val="0"/>
                        </a:spcAft>
                      </a:pPr>
                      <a:r>
                        <a:rPr lang="fr-FR" sz="1600" b="1" kern="1200" dirty="0" smtClean="0">
                          <a:solidFill>
                            <a:schemeClr val="dk1"/>
                          </a:solidFill>
                          <a:effectLst/>
                          <a:latin typeface="+mn-lt"/>
                          <a:ea typeface="+mn-ea"/>
                          <a:cs typeface="+mn-cs"/>
                        </a:rPr>
                        <a:t>C2</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Rechercher une information dans une documentation technique, dans un réseau local ou à distance.</a:t>
                      </a:r>
                    </a:p>
                  </a:txBody>
                  <a:tcPr marL="68580" marR="68580" marT="0" marB="0" anchor="ctr"/>
                </a:tc>
              </a:tr>
              <a:tr h="922117">
                <a:tc>
                  <a:txBody>
                    <a:bodyPr/>
                    <a:lstStyle/>
                    <a:p>
                      <a:pPr algn="ctr">
                        <a:spcBef>
                          <a:spcPts val="140"/>
                        </a:spcBef>
                        <a:spcAft>
                          <a:spcPts val="0"/>
                        </a:spcAft>
                      </a:pPr>
                      <a:r>
                        <a:rPr lang="fr-FR" sz="1600" b="1" kern="1200" dirty="0" smtClean="0">
                          <a:solidFill>
                            <a:schemeClr val="dk1"/>
                          </a:solidFill>
                          <a:effectLst/>
                          <a:latin typeface="+mn-lt"/>
                          <a:ea typeface="+mn-ea"/>
                          <a:cs typeface="+mn-cs"/>
                        </a:rPr>
                        <a:t>C3</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Formuler et transmettre des informations, communiquer sous forme écrite et orale y compris en anglais.</a:t>
                      </a:r>
                    </a:p>
                  </a:txBody>
                  <a:tcPr marL="68580" marR="68580" marT="0" marB="0" anchor="ctr"/>
                </a:tc>
              </a:tr>
              <a:tr h="697774">
                <a:tc>
                  <a:txBody>
                    <a:bodyPr/>
                    <a:lstStyle/>
                    <a:p>
                      <a:pPr algn="ctr">
                        <a:spcBef>
                          <a:spcPts val="140"/>
                        </a:spcBef>
                        <a:spcAft>
                          <a:spcPts val="0"/>
                        </a:spcAft>
                      </a:pPr>
                      <a:r>
                        <a:rPr lang="fr-FR" sz="1600" b="1" kern="1200" dirty="0" smtClean="0">
                          <a:solidFill>
                            <a:schemeClr val="dk1"/>
                          </a:solidFill>
                          <a:effectLst/>
                          <a:latin typeface="+mn-lt"/>
                          <a:ea typeface="+mn-ea"/>
                          <a:cs typeface="+mn-cs"/>
                        </a:rPr>
                        <a:t>C4</a:t>
                      </a:r>
                      <a:endParaRPr lang="fr-FR" sz="1600" kern="800" dirty="0">
                        <a:effectLst/>
                        <a:latin typeface="Times New Roman"/>
                        <a:ea typeface="Arial Unicode MS"/>
                        <a:cs typeface="Tahoma"/>
                      </a:endParaRPr>
                    </a:p>
                  </a:txBody>
                  <a:tcPr marL="68580" marR="68580" marT="0" marB="0" anchor="ctr"/>
                </a:tc>
                <a:tc>
                  <a:txBody>
                    <a:bodyPr/>
                    <a:lstStyle/>
                    <a:p>
                      <a:pPr marL="0" marR="0" indent="0" algn="l" defTabSz="457200" rtl="0" eaLnBrk="1" fontAlgn="auto" latinLnBrk="0" hangingPunct="1">
                        <a:lnSpc>
                          <a:spcPct val="100000"/>
                        </a:lnSpc>
                        <a:spcBef>
                          <a:spcPts val="300"/>
                        </a:spcBef>
                        <a:spcAft>
                          <a:spcPts val="300"/>
                        </a:spcAft>
                        <a:buClrTx/>
                        <a:buSzTx/>
                        <a:buFontTx/>
                        <a:buNone/>
                        <a:tabLst/>
                        <a:defRPr/>
                      </a:pPr>
                      <a:r>
                        <a:rPr lang="fr-FR" sz="1600" kern="1200" dirty="0" smtClean="0">
                          <a:solidFill>
                            <a:schemeClr val="dk1"/>
                          </a:solidFill>
                          <a:effectLst/>
                          <a:latin typeface="+mn-lt"/>
                          <a:ea typeface="+mn-ea"/>
                          <a:cs typeface="+mn-cs"/>
                        </a:rPr>
                        <a:t>S’impliquer dans un groupe projet et argumenter des choix techniques</a:t>
                      </a:r>
                      <a:r>
                        <a:rPr lang="fr-FR" sz="1600" dirty="0" smtClean="0">
                          <a:effectLst/>
                        </a:rPr>
                        <a:t> </a:t>
                      </a:r>
                      <a:endParaRPr lang="fr-FR" sz="1600" kern="800" dirty="0" smtClean="0">
                        <a:effectLst/>
                        <a:latin typeface="Times New Roman"/>
                        <a:ea typeface="Arial Unicode MS"/>
                        <a:cs typeface="Tahoma"/>
                      </a:endParaRPr>
                    </a:p>
                  </a:txBody>
                  <a:tcPr marL="68580" marR="68580" marT="0" marB="0" anchor="ctr"/>
                </a:tc>
              </a:tr>
            </a:tbl>
          </a:graphicData>
        </a:graphic>
      </p:graphicFrame>
      <p:sp>
        <p:nvSpPr>
          <p:cNvPr id="5" name="ZoneTexte 4"/>
          <p:cNvSpPr txBox="1"/>
          <p:nvPr/>
        </p:nvSpPr>
        <p:spPr>
          <a:xfrm>
            <a:off x="1043608" y="476672"/>
            <a:ext cx="6264696" cy="707886"/>
          </a:xfrm>
          <a:prstGeom prst="rect">
            <a:avLst/>
          </a:prstGeom>
          <a:noFill/>
        </p:spPr>
        <p:txBody>
          <a:bodyPr wrap="square" rtlCol="0">
            <a:spAutoFit/>
          </a:bodyPr>
          <a:lstStyle/>
          <a:p>
            <a:r>
              <a:rPr lang="fr-FR" sz="2000" b="1" dirty="0" smtClean="0">
                <a:solidFill>
                  <a:schemeClr val="accent6">
                    <a:lumMod val="75000"/>
                  </a:schemeClr>
                </a:solidFill>
              </a:rPr>
              <a:t>Des compétences partagées avec les autres BTS de la famille</a:t>
            </a:r>
            <a:endParaRPr lang="fr-FR" sz="2000" b="1" dirty="0">
              <a:solidFill>
                <a:schemeClr val="accent6">
                  <a:lumMod val="75000"/>
                </a:schemeClr>
              </a:solidFill>
            </a:endParaRPr>
          </a:p>
        </p:txBody>
      </p:sp>
    </p:spTree>
    <p:extLst>
      <p:ext uri="{BB962C8B-B14F-4D97-AF65-F5344CB8AC3E}">
        <p14:creationId xmlns:p14="http://schemas.microsoft.com/office/powerpoint/2010/main" val="301293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92443" cy="6858000"/>
          </a:xfrm>
          <a:prstGeom prst="rect">
            <a:avLst/>
          </a:prstGeom>
          <a:solidFill>
            <a:schemeClr val="accent2">
              <a:lumMod val="75000"/>
            </a:schemeClr>
          </a:solidFill>
        </p:spPr>
        <p:txBody>
          <a:bodyPr vert="vert270" wrap="square" rtlCol="0">
            <a:spAutoFit/>
          </a:bodyPr>
          <a:lstStyle/>
          <a:p>
            <a:r>
              <a:rPr lang="fr-FR" sz="2000" b="1" i="1" dirty="0" smtClean="0"/>
              <a:t>      </a:t>
            </a:r>
            <a:r>
              <a:rPr lang="fr-FR" sz="2000" b="1" i="1" dirty="0" smtClean="0">
                <a:solidFill>
                  <a:srgbClr val="FFFFFF"/>
                </a:solidFill>
              </a:rPr>
              <a:t>BTS CPI 2015 – Compétences métier</a:t>
            </a:r>
            <a:endParaRPr lang="fr-FR" sz="2000" i="1" dirty="0" smtClean="0">
              <a:solidFill>
                <a:srgbClr val="FFFFFF"/>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3411539574"/>
              </p:ext>
            </p:extLst>
          </p:nvPr>
        </p:nvGraphicFramePr>
        <p:xfrm>
          <a:off x="1043119" y="398411"/>
          <a:ext cx="7657150" cy="5766892"/>
        </p:xfrm>
        <a:graphic>
          <a:graphicData uri="http://schemas.openxmlformats.org/drawingml/2006/table">
            <a:tbl>
              <a:tblPr firstRow="1" bandRow="1">
                <a:tableStyleId>{284E427A-3D55-4303-BF80-6455036E1DE7}</a:tableStyleId>
              </a:tblPr>
              <a:tblGrid>
                <a:gridCol w="1159281"/>
                <a:gridCol w="6497869"/>
              </a:tblGrid>
              <a:tr h="516773">
                <a:tc gridSpan="2">
                  <a:txBody>
                    <a:bodyPr/>
                    <a:lstStyle/>
                    <a:p>
                      <a:pPr algn="ctr"/>
                      <a:r>
                        <a:rPr lang="fr-FR" sz="1600" dirty="0" smtClean="0"/>
                        <a:t>10</a:t>
                      </a:r>
                      <a:r>
                        <a:rPr lang="fr-FR" sz="1600" baseline="0" dirty="0" smtClean="0"/>
                        <a:t> c</a:t>
                      </a:r>
                      <a:r>
                        <a:rPr lang="fr-FR" sz="1600" dirty="0" smtClean="0"/>
                        <a:t>ompétences métier</a:t>
                      </a:r>
                      <a:endParaRPr lang="fr-FR" sz="1600" dirty="0"/>
                    </a:p>
                  </a:txBody>
                  <a:tcPr anchor="ctr"/>
                </a:tc>
                <a:tc hMerge="1">
                  <a:txBody>
                    <a:bodyPr/>
                    <a:lstStyle/>
                    <a:p>
                      <a:endParaRPr lang="fr-FR" dirty="0"/>
                    </a:p>
                  </a:txBody>
                  <a:tcPr/>
                </a:tc>
              </a:tr>
              <a:tr h="513833">
                <a:tc>
                  <a:txBody>
                    <a:bodyPr/>
                    <a:lstStyle/>
                    <a:p>
                      <a:pPr algn="ctr">
                        <a:spcBef>
                          <a:spcPts val="140"/>
                        </a:spcBef>
                        <a:spcAft>
                          <a:spcPts val="0"/>
                        </a:spcAft>
                      </a:pPr>
                      <a:r>
                        <a:rPr lang="fr-FR" sz="1600" b="1" kern="1200" dirty="0" smtClean="0">
                          <a:solidFill>
                            <a:schemeClr val="dk1"/>
                          </a:solidFill>
                          <a:effectLst/>
                          <a:latin typeface="+mn-lt"/>
                          <a:ea typeface="+mn-ea"/>
                          <a:cs typeface="+mn-cs"/>
                        </a:rPr>
                        <a:t>C5 </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Elaborer ou participer à l’élaboration d’un cahier des charges fonctionnel.</a:t>
                      </a:r>
                    </a:p>
                  </a:txBody>
                  <a:tcPr marL="68580" marR="68580" marT="0" marB="0" anchor="ctr"/>
                </a:tc>
              </a:tr>
              <a:tr h="483973">
                <a:tc>
                  <a:txBody>
                    <a:bodyPr/>
                    <a:lstStyle/>
                    <a:p>
                      <a:pPr algn="ctr">
                        <a:spcBef>
                          <a:spcPts val="140"/>
                        </a:spcBef>
                        <a:spcAft>
                          <a:spcPts val="0"/>
                        </a:spcAft>
                      </a:pPr>
                      <a:r>
                        <a:rPr lang="fr-FR" sz="1600" b="1" kern="1200" dirty="0" smtClean="0">
                          <a:solidFill>
                            <a:schemeClr val="dk1"/>
                          </a:solidFill>
                          <a:effectLst/>
                          <a:latin typeface="+mn-lt"/>
                          <a:ea typeface="+mn-ea"/>
                          <a:cs typeface="+mn-cs"/>
                        </a:rPr>
                        <a:t>C6</a:t>
                      </a:r>
                      <a:r>
                        <a:rPr lang="fr-FR" sz="1600" kern="1200" dirty="0" smtClean="0">
                          <a:solidFill>
                            <a:schemeClr val="dk1"/>
                          </a:solidFill>
                          <a:effectLst/>
                          <a:latin typeface="+mn-lt"/>
                          <a:ea typeface="+mn-ea"/>
                          <a:cs typeface="+mn-cs"/>
                        </a:rPr>
                        <a:t> </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Recenser et spécifier des technologies et des moyens de réalisation.</a:t>
                      </a:r>
                    </a:p>
                  </a:txBody>
                  <a:tcPr marL="68580" marR="68580" marT="0" marB="0" anchor="ctr"/>
                </a:tc>
              </a:tr>
              <a:tr h="770750">
                <a:tc>
                  <a:txBody>
                    <a:bodyPr/>
                    <a:lstStyle/>
                    <a:p>
                      <a:pPr algn="ctr">
                        <a:spcBef>
                          <a:spcPts val="140"/>
                        </a:spcBef>
                        <a:spcAft>
                          <a:spcPts val="0"/>
                        </a:spcAft>
                      </a:pPr>
                      <a:r>
                        <a:rPr lang="fr-FR" sz="1600" b="1" kern="1200" dirty="0" smtClean="0">
                          <a:solidFill>
                            <a:schemeClr val="dk1"/>
                          </a:solidFill>
                          <a:effectLst/>
                          <a:latin typeface="+mn-lt"/>
                          <a:ea typeface="+mn-ea"/>
                          <a:cs typeface="+mn-cs"/>
                        </a:rPr>
                        <a:t>C7</a:t>
                      </a:r>
                      <a:r>
                        <a:rPr lang="fr-FR" sz="1600" kern="1200" dirty="0" smtClean="0">
                          <a:solidFill>
                            <a:schemeClr val="dk1"/>
                          </a:solidFill>
                          <a:effectLst/>
                          <a:latin typeface="+mn-lt"/>
                          <a:ea typeface="+mn-ea"/>
                          <a:cs typeface="+mn-cs"/>
                        </a:rPr>
                        <a:t> </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b="1" kern="1200" dirty="0" smtClean="0">
                          <a:solidFill>
                            <a:schemeClr val="dk1"/>
                          </a:solidFill>
                          <a:effectLst/>
                          <a:latin typeface="+mn-lt"/>
                          <a:ea typeface="+mn-ea"/>
                          <a:cs typeface="+mn-cs"/>
                        </a:rPr>
                        <a:t>C</a:t>
                      </a:r>
                      <a:r>
                        <a:rPr lang="fr-FR" sz="1600" kern="1200" dirty="0" smtClean="0">
                          <a:solidFill>
                            <a:schemeClr val="dk1"/>
                          </a:solidFill>
                          <a:effectLst/>
                          <a:latin typeface="+mn-lt"/>
                          <a:ea typeface="+mn-ea"/>
                          <a:cs typeface="+mn-cs"/>
                        </a:rPr>
                        <a:t>oncevoir et définir, à l'aide d'un logiciel de CAO et des outils de simulation associés, un système, un outillage ou des pièces mécaniques satisfaisant au cahier des charges fonctionnel.</a:t>
                      </a:r>
                    </a:p>
                  </a:txBody>
                  <a:tcPr marL="68580" marR="68580" marT="0" marB="0" anchor="ctr"/>
                </a:tc>
              </a:tr>
              <a:tr h="513833">
                <a:tc>
                  <a:txBody>
                    <a:bodyPr/>
                    <a:lstStyle/>
                    <a:p>
                      <a:pPr algn="ctr">
                        <a:spcBef>
                          <a:spcPts val="140"/>
                        </a:spcBef>
                        <a:spcAft>
                          <a:spcPts val="0"/>
                        </a:spcAft>
                      </a:pPr>
                      <a:r>
                        <a:rPr lang="fr-FR" sz="1600" b="1" kern="1200" dirty="0" smtClean="0">
                          <a:solidFill>
                            <a:schemeClr val="dk1"/>
                          </a:solidFill>
                          <a:effectLst/>
                          <a:latin typeface="+mn-lt"/>
                          <a:ea typeface="+mn-ea"/>
                          <a:cs typeface="+mn-cs"/>
                        </a:rPr>
                        <a:t>C8 </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Imaginer et proposer des solutions techniques en réponse à un cahier des charges.</a:t>
                      </a:r>
                    </a:p>
                  </a:txBody>
                  <a:tcPr marL="68580" marR="68580" marT="0" marB="0" anchor="ctr"/>
                </a:tc>
              </a:tr>
              <a:tr h="513833">
                <a:tc>
                  <a:txBody>
                    <a:bodyPr/>
                    <a:lstStyle/>
                    <a:p>
                      <a:pPr algn="ctr">
                        <a:spcBef>
                          <a:spcPts val="140"/>
                        </a:spcBef>
                        <a:spcAft>
                          <a:spcPts val="0"/>
                        </a:spcAft>
                      </a:pPr>
                      <a:r>
                        <a:rPr lang="fr-FR" sz="1600" b="1" kern="1200" dirty="0" smtClean="0">
                          <a:solidFill>
                            <a:schemeClr val="dk1"/>
                          </a:solidFill>
                          <a:effectLst/>
                          <a:latin typeface="+mn-lt"/>
                          <a:ea typeface="+mn-ea"/>
                          <a:cs typeface="+mn-cs"/>
                        </a:rPr>
                        <a:t>C9</a:t>
                      </a:r>
                      <a:r>
                        <a:rPr lang="fr-FR" sz="1600" kern="1200" dirty="0" smtClean="0">
                          <a:solidFill>
                            <a:schemeClr val="dk1"/>
                          </a:solidFill>
                          <a:effectLst/>
                          <a:latin typeface="+mn-lt"/>
                          <a:ea typeface="+mn-ea"/>
                          <a:cs typeface="+mn-cs"/>
                        </a:rPr>
                        <a:t> </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Dimensionner tout ou partie d’une chaîne d’énergie en autonomie et/ou en collaboration avec un spécialiste.</a:t>
                      </a:r>
                    </a:p>
                  </a:txBody>
                  <a:tcPr marL="68580" marR="68580" marT="0" marB="0" anchor="ctr"/>
                </a:tc>
              </a:tr>
              <a:tr h="513833">
                <a:tc>
                  <a:txBody>
                    <a:bodyPr/>
                    <a:lstStyle/>
                    <a:p>
                      <a:pPr algn="ctr">
                        <a:spcBef>
                          <a:spcPts val="140"/>
                        </a:spcBef>
                        <a:spcAft>
                          <a:spcPts val="0"/>
                        </a:spcAft>
                      </a:pPr>
                      <a:r>
                        <a:rPr lang="fr-FR" sz="1600" b="1" kern="1200" dirty="0" smtClean="0">
                          <a:solidFill>
                            <a:schemeClr val="dk1"/>
                          </a:solidFill>
                          <a:effectLst/>
                          <a:latin typeface="+mn-lt"/>
                          <a:ea typeface="+mn-ea"/>
                          <a:cs typeface="+mn-cs"/>
                        </a:rPr>
                        <a:t>C10</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Optimiser le choix d’une solution technique en tenant compte des contraintes technico économiques.</a:t>
                      </a:r>
                    </a:p>
                  </a:txBody>
                  <a:tcPr marL="68580" marR="68580" marT="0" marB="0" anchor="ctr"/>
                </a:tc>
              </a:tr>
              <a:tr h="513833">
                <a:tc>
                  <a:txBody>
                    <a:bodyPr/>
                    <a:lstStyle/>
                    <a:p>
                      <a:pPr algn="ctr">
                        <a:spcBef>
                          <a:spcPts val="140"/>
                        </a:spcBef>
                        <a:spcAft>
                          <a:spcPts val="0"/>
                        </a:spcAft>
                      </a:pPr>
                      <a:r>
                        <a:rPr lang="fr-FR" sz="1600" b="1" kern="1200" dirty="0" smtClean="0">
                          <a:solidFill>
                            <a:schemeClr val="dk1"/>
                          </a:solidFill>
                          <a:effectLst/>
                          <a:latin typeface="+mn-lt"/>
                          <a:ea typeface="+mn-ea"/>
                          <a:cs typeface="+mn-cs"/>
                        </a:rPr>
                        <a:t>C11</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Participer à un processus collaboratif de conception et de réalisation de produit.</a:t>
                      </a:r>
                    </a:p>
                  </a:txBody>
                  <a:tcPr marL="68580" marR="68580" marT="0" marB="0" anchor="ctr"/>
                </a:tc>
              </a:tr>
              <a:tr h="398565">
                <a:tc>
                  <a:txBody>
                    <a:bodyPr/>
                    <a:lstStyle/>
                    <a:p>
                      <a:pPr algn="ctr">
                        <a:spcBef>
                          <a:spcPts val="140"/>
                        </a:spcBef>
                        <a:spcAft>
                          <a:spcPts val="0"/>
                        </a:spcAft>
                      </a:pPr>
                      <a:r>
                        <a:rPr lang="fr-FR" sz="1600" b="1" kern="1200" dirty="0" smtClean="0">
                          <a:solidFill>
                            <a:schemeClr val="dk1"/>
                          </a:solidFill>
                          <a:effectLst/>
                          <a:latin typeface="+mn-lt"/>
                          <a:ea typeface="+mn-ea"/>
                          <a:cs typeface="+mn-cs"/>
                        </a:rPr>
                        <a:t>C12</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Intégrer l’éco-conception dans la conception d’un produit.</a:t>
                      </a:r>
                    </a:p>
                  </a:txBody>
                  <a:tcPr marL="68580" marR="68580" marT="0" marB="0" anchor="ctr"/>
                </a:tc>
              </a:tr>
              <a:tr h="513833">
                <a:tc>
                  <a:txBody>
                    <a:bodyPr/>
                    <a:lstStyle/>
                    <a:p>
                      <a:pPr algn="ctr">
                        <a:spcBef>
                          <a:spcPts val="140"/>
                        </a:spcBef>
                        <a:spcAft>
                          <a:spcPts val="0"/>
                        </a:spcAft>
                      </a:pPr>
                      <a:r>
                        <a:rPr lang="fr-FR" sz="1600" b="1" kern="1200" dirty="0" smtClean="0">
                          <a:solidFill>
                            <a:schemeClr val="dk1"/>
                          </a:solidFill>
                          <a:effectLst/>
                          <a:latin typeface="+mn-lt"/>
                          <a:ea typeface="+mn-ea"/>
                          <a:cs typeface="+mn-cs"/>
                        </a:rPr>
                        <a:t>C13</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Intégrer le prototypage dans la conception et la réalisation d’un produit.</a:t>
                      </a:r>
                    </a:p>
                  </a:txBody>
                  <a:tcPr marL="68580" marR="68580" marT="0" marB="0" anchor="ctr"/>
                </a:tc>
              </a:tr>
              <a:tr h="513833">
                <a:tc>
                  <a:txBody>
                    <a:bodyPr/>
                    <a:lstStyle/>
                    <a:p>
                      <a:pPr algn="ctr">
                        <a:spcBef>
                          <a:spcPts val="140"/>
                        </a:spcBef>
                        <a:spcAft>
                          <a:spcPts val="0"/>
                        </a:spcAft>
                      </a:pPr>
                      <a:r>
                        <a:rPr lang="fr-FR" sz="1600" b="1" kern="1200" dirty="0" smtClean="0">
                          <a:solidFill>
                            <a:schemeClr val="dk1"/>
                          </a:solidFill>
                          <a:effectLst/>
                          <a:latin typeface="+mn-lt"/>
                          <a:ea typeface="+mn-ea"/>
                          <a:cs typeface="+mn-cs"/>
                        </a:rPr>
                        <a:t>C14</a:t>
                      </a:r>
                      <a:endParaRPr lang="fr-FR" sz="1600" kern="800" dirty="0">
                        <a:effectLst/>
                        <a:latin typeface="Times New Roman"/>
                        <a:ea typeface="Arial Unicode MS"/>
                        <a:cs typeface="Tahoma"/>
                      </a:endParaRPr>
                    </a:p>
                  </a:txBody>
                  <a:tcPr marL="68580" marR="68580" marT="0" marB="0" anchor="ctr"/>
                </a:tc>
                <a:tc>
                  <a:txBody>
                    <a:bodyPr/>
                    <a:lstStyle/>
                    <a:p>
                      <a:pPr lvl="0"/>
                      <a:r>
                        <a:rPr lang="fr-FR" sz="1600" kern="1200" dirty="0" smtClean="0">
                          <a:solidFill>
                            <a:schemeClr val="dk1"/>
                          </a:solidFill>
                          <a:effectLst/>
                          <a:latin typeface="+mn-lt"/>
                          <a:ea typeface="+mn-ea"/>
                          <a:cs typeface="+mn-cs"/>
                        </a:rPr>
                        <a:t>Élaborer le dossier de définition d’un produit (pièces cotées et </a:t>
                      </a:r>
                      <a:r>
                        <a:rPr lang="fr-FR" sz="1600" kern="1200" dirty="0" err="1" smtClean="0">
                          <a:solidFill>
                            <a:schemeClr val="dk1"/>
                          </a:solidFill>
                          <a:effectLst/>
                          <a:latin typeface="+mn-lt"/>
                          <a:ea typeface="+mn-ea"/>
                          <a:cs typeface="+mn-cs"/>
                        </a:rPr>
                        <a:t>tolérancées</a:t>
                      </a:r>
                      <a:r>
                        <a:rPr lang="fr-FR" sz="1600" kern="1200" dirty="0" smtClean="0">
                          <a:solidFill>
                            <a:schemeClr val="dk1"/>
                          </a:solidFill>
                          <a:effectLst/>
                          <a:latin typeface="+mn-lt"/>
                          <a:ea typeface="+mn-ea"/>
                          <a:cs typeface="+mn-cs"/>
                        </a:rPr>
                        <a:t>).</a:t>
                      </a:r>
                    </a:p>
                  </a:txBody>
                  <a:tcPr marL="68580" marR="68580" marT="0" marB="0" anchor="ctr"/>
                </a:tc>
              </a:tr>
            </a:tbl>
          </a:graphicData>
        </a:graphic>
      </p:graphicFrame>
    </p:spTree>
    <p:extLst>
      <p:ext uri="{BB962C8B-B14F-4D97-AF65-F5344CB8AC3E}">
        <p14:creationId xmlns:p14="http://schemas.microsoft.com/office/powerpoint/2010/main" val="2818245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30887" cy="6858000"/>
          </a:xfrm>
          <a:prstGeom prst="rect">
            <a:avLst/>
          </a:prstGeom>
          <a:solidFill>
            <a:schemeClr val="accent2">
              <a:lumMod val="75000"/>
            </a:schemeClr>
          </a:solidFill>
        </p:spPr>
        <p:txBody>
          <a:bodyPr vert="vert270" wrap="square" rtlCol="0">
            <a:spAutoFit/>
          </a:bodyPr>
          <a:lstStyle/>
          <a:p>
            <a:r>
              <a:rPr lang="fr-FR" sz="1600" b="1" i="1" dirty="0" smtClean="0"/>
              <a:t>      </a:t>
            </a:r>
            <a:r>
              <a:rPr lang="fr-FR" sz="1600" b="1" i="1" dirty="0" smtClean="0">
                <a:solidFill>
                  <a:srgbClr val="FFFFFF"/>
                </a:solidFill>
              </a:rPr>
              <a:t>BTS CPI 2015 – Relations activités/tâches/compétences</a:t>
            </a:r>
            <a:endParaRPr lang="fr-FR" sz="1600" i="1" dirty="0" smtClean="0">
              <a:solidFill>
                <a:srgbClr val="FFFFFF"/>
              </a:solidFill>
            </a:endParaRPr>
          </a:p>
        </p:txBody>
      </p:sp>
      <p:pic>
        <p:nvPicPr>
          <p:cNvPr id="2" name="Image 1" descr="BTS CPI Tableau activités taches compétenc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19" y="837618"/>
            <a:ext cx="7841056" cy="5772471"/>
          </a:xfrm>
          <a:prstGeom prst="rect">
            <a:avLst/>
          </a:prstGeom>
        </p:spPr>
      </p:pic>
    </p:spTree>
    <p:extLst>
      <p:ext uri="{BB962C8B-B14F-4D97-AF65-F5344CB8AC3E}">
        <p14:creationId xmlns:p14="http://schemas.microsoft.com/office/powerpoint/2010/main" val="3580960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Savoirs associés professionnels</a:t>
            </a:r>
            <a:endParaRPr lang="fr-FR" i="1" dirty="0" smtClean="0">
              <a:solidFill>
                <a:srgbClr val="FFFFFF"/>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994566880"/>
              </p:ext>
            </p:extLst>
          </p:nvPr>
        </p:nvGraphicFramePr>
        <p:xfrm>
          <a:off x="755576" y="859120"/>
          <a:ext cx="8012400" cy="4053840"/>
        </p:xfrm>
        <a:graphic>
          <a:graphicData uri="http://schemas.openxmlformats.org/drawingml/2006/table">
            <a:tbl>
              <a:tblPr firstRow="1" bandRow="1">
                <a:tableStyleId>{0E3FDE45-AF77-4B5C-9715-49D594BDF05E}</a:tableStyleId>
              </a:tblPr>
              <a:tblGrid>
                <a:gridCol w="243206"/>
                <a:gridCol w="2148355"/>
                <a:gridCol w="5620839"/>
              </a:tblGrid>
              <a:tr h="243178">
                <a:tc gridSpan="3">
                  <a:txBody>
                    <a:bodyPr/>
                    <a:lstStyle/>
                    <a:p>
                      <a:r>
                        <a:rPr lang="fr-FR" sz="1600" b="1" kern="1200" dirty="0" smtClean="0">
                          <a:solidFill>
                            <a:schemeClr val="tx1"/>
                          </a:solidFill>
                          <a:effectLst/>
                          <a:latin typeface="+mn-lt"/>
                          <a:ea typeface="+mn-ea"/>
                          <a:cs typeface="+mn-cs"/>
                        </a:rPr>
                        <a:t>S1 – DEMARCHE DE CONCEPTION ET GESTION DE PROJET</a:t>
                      </a:r>
                      <a:r>
                        <a:rPr lang="fr-FR" sz="1600" dirty="0" smtClean="0">
                          <a:effectLst/>
                        </a:rPr>
                        <a:t> </a:t>
                      </a:r>
                      <a:endParaRPr lang="fr-FR" sz="1600" dirty="0"/>
                    </a:p>
                  </a:txBody>
                  <a:tcPr/>
                </a:tc>
                <a:tc hMerge="1">
                  <a:txBody>
                    <a:bodyPr/>
                    <a:lstStyle/>
                    <a:p>
                      <a:endParaRPr lang="fr-FR" dirty="0"/>
                    </a:p>
                  </a:txBody>
                  <a:tcPr/>
                </a:tc>
                <a:tc hMerge="1">
                  <a:txBody>
                    <a:bodyPr/>
                    <a:lstStyle/>
                    <a:p>
                      <a:endParaRPr lang="fr-FR" dirty="0"/>
                    </a:p>
                  </a:txBody>
                  <a:tcPr/>
                </a:tc>
              </a:tr>
              <a:tr h="528240">
                <a:tc>
                  <a:txBody>
                    <a:bodyPr/>
                    <a:lstStyle/>
                    <a:p>
                      <a:endParaRPr lang="fr-FR" sz="1600"/>
                    </a:p>
                  </a:txBody>
                  <a:tcPr/>
                </a:tc>
                <a:tc>
                  <a:txBody>
                    <a:bodyPr/>
                    <a:lstStyle/>
                    <a:p>
                      <a:r>
                        <a:rPr lang="fr-FR" sz="1600" b="1" kern="1200" dirty="0" smtClean="0">
                          <a:solidFill>
                            <a:schemeClr val="tx1"/>
                          </a:solidFill>
                          <a:effectLst/>
                          <a:latin typeface="+mn-lt"/>
                          <a:ea typeface="+mn-ea"/>
                          <a:cs typeface="+mn-cs"/>
                        </a:rPr>
                        <a:t>S1.1 – Ingénierie système et analyse fonctionnelle</a:t>
                      </a:r>
                      <a:r>
                        <a:rPr lang="fr-FR" sz="1600" dirty="0" smtClean="0">
                          <a:effectLst/>
                        </a:rPr>
                        <a:t> </a:t>
                      </a:r>
                      <a:endParaRPr lang="fr-FR" sz="1600" dirty="0"/>
                    </a:p>
                  </a:txBody>
                  <a:tcPr/>
                </a:tc>
                <a:tc>
                  <a:txBody>
                    <a:bodyPr/>
                    <a:lstStyle/>
                    <a:p>
                      <a:r>
                        <a:rPr lang="fr-FR" sz="1200" i="1" kern="1200" dirty="0" smtClean="0">
                          <a:solidFill>
                            <a:schemeClr val="tx1"/>
                          </a:solidFill>
                          <a:effectLst/>
                          <a:latin typeface="+mn-lt"/>
                          <a:ea typeface="+mn-ea"/>
                          <a:cs typeface="+mn-cs"/>
                        </a:rPr>
                        <a:t>Les outils de</a:t>
                      </a:r>
                      <a:r>
                        <a:rPr lang="fr-FR" sz="1200" i="1" kern="1200" baseline="0" dirty="0" smtClean="0">
                          <a:solidFill>
                            <a:schemeClr val="tx1"/>
                          </a:solidFill>
                          <a:effectLst/>
                          <a:latin typeface="+mn-lt"/>
                          <a:ea typeface="+mn-ea"/>
                          <a:cs typeface="+mn-cs"/>
                        </a:rPr>
                        <a:t> description « habituels » sont conservés et ils deviennent partie intégrante de l’ingénierie système avec les outils </a:t>
                      </a:r>
                      <a:r>
                        <a:rPr lang="fr-FR" sz="1200" i="1" kern="1200" baseline="0" dirty="0" err="1" smtClean="0">
                          <a:solidFill>
                            <a:schemeClr val="tx1"/>
                          </a:solidFill>
                          <a:effectLst/>
                          <a:latin typeface="+mn-lt"/>
                          <a:ea typeface="+mn-ea"/>
                          <a:cs typeface="+mn-cs"/>
                        </a:rPr>
                        <a:t>SysML</a:t>
                      </a:r>
                      <a:endParaRPr lang="fr-FR" sz="1200" dirty="0"/>
                    </a:p>
                  </a:txBody>
                  <a:tcPr/>
                </a:tc>
              </a:tr>
              <a:tr h="528240">
                <a:tc>
                  <a:txBody>
                    <a:bodyPr/>
                    <a:lstStyle/>
                    <a:p>
                      <a:endParaRPr lang="fr-FR" sz="1600"/>
                    </a:p>
                  </a:txBody>
                  <a:tcPr/>
                </a:tc>
                <a:tc>
                  <a:txBody>
                    <a:bodyPr/>
                    <a:lstStyle/>
                    <a:p>
                      <a:r>
                        <a:rPr lang="fr-FR" sz="1600" b="1" kern="1200" dirty="0" smtClean="0">
                          <a:solidFill>
                            <a:schemeClr val="tx1"/>
                          </a:solidFill>
                          <a:effectLst/>
                          <a:latin typeface="+mn-lt"/>
                          <a:ea typeface="+mn-ea"/>
                          <a:cs typeface="+mn-cs"/>
                        </a:rPr>
                        <a:t>S1.2 – Organisation de l’entreprise industrielle</a:t>
                      </a:r>
                      <a:r>
                        <a:rPr lang="fr-FR" sz="1600" dirty="0" smtClean="0">
                          <a:effectLst/>
                        </a:rPr>
                        <a:t> </a:t>
                      </a:r>
                      <a:endParaRPr lang="fr-FR" sz="1600" dirty="0"/>
                    </a:p>
                  </a:txBody>
                  <a:tcPr/>
                </a:tc>
                <a:tc>
                  <a:txBody>
                    <a:bodyPr/>
                    <a:lstStyle/>
                    <a:p>
                      <a:r>
                        <a:rPr lang="fr-FR" sz="1200" i="1" kern="1200" dirty="0" smtClean="0">
                          <a:solidFill>
                            <a:schemeClr val="tx1"/>
                          </a:solidFill>
                          <a:effectLst/>
                          <a:latin typeface="+mn-lt"/>
                          <a:ea typeface="+mn-ea"/>
                          <a:cs typeface="+mn-cs"/>
                        </a:rPr>
                        <a:t>L’acquisition de ces connaissances peut avantageusement se faire à l’occasion des périodes d’activité en entreprise ou de stage industriel pour permettre à l’étudiant de situer son action au sein de l’entreprise et de visualiser l’organisation collaborative des différents services dans le déroulement des  projets.</a:t>
                      </a:r>
                      <a:r>
                        <a:rPr lang="fr-FR" sz="1200" dirty="0" smtClean="0">
                          <a:effectLst/>
                        </a:rPr>
                        <a:t> </a:t>
                      </a:r>
                      <a:endParaRPr lang="fr-FR" sz="1200" dirty="0"/>
                    </a:p>
                  </a:txBody>
                  <a:tcPr/>
                </a:tc>
              </a:tr>
              <a:tr h="528240">
                <a:tc>
                  <a:txBody>
                    <a:bodyPr/>
                    <a:lstStyle/>
                    <a:p>
                      <a:endParaRPr lang="fr-FR" sz="1600"/>
                    </a:p>
                  </a:txBody>
                  <a:tcPr/>
                </a:tc>
                <a:tc>
                  <a:txBody>
                    <a:bodyPr/>
                    <a:lstStyle/>
                    <a:p>
                      <a:r>
                        <a:rPr lang="fr-FR" sz="1600" b="1" kern="1200" dirty="0" smtClean="0">
                          <a:solidFill>
                            <a:schemeClr val="tx1"/>
                          </a:solidFill>
                          <a:effectLst/>
                          <a:latin typeface="+mn-lt"/>
                          <a:ea typeface="+mn-ea"/>
                          <a:cs typeface="+mn-cs"/>
                        </a:rPr>
                        <a:t>S1.3 – Compétitivité des produits industriels</a:t>
                      </a:r>
                      <a:r>
                        <a:rPr lang="fr-FR" sz="1600" dirty="0" smtClean="0">
                          <a:effectLst/>
                        </a:rPr>
                        <a:t> </a:t>
                      </a:r>
                      <a:endParaRPr lang="fr-FR" sz="1600" dirty="0"/>
                    </a:p>
                  </a:txBody>
                  <a:tcPr/>
                </a:tc>
                <a:tc>
                  <a:txBody>
                    <a:bodyPr/>
                    <a:lstStyle/>
                    <a:p>
                      <a:r>
                        <a:rPr lang="fr-FR" sz="1200" i="1" kern="1200" dirty="0" smtClean="0">
                          <a:solidFill>
                            <a:schemeClr val="tx1"/>
                          </a:solidFill>
                          <a:effectLst/>
                          <a:latin typeface="+mn-lt"/>
                          <a:ea typeface="+mn-ea"/>
                          <a:cs typeface="+mn-cs"/>
                        </a:rPr>
                        <a:t>L’acquisition des connaissances et compétences associées à la compétitivité des produits industriels s’inscrit dans la continuité de ces enseignements tels qu’ils sont proposés en STI2D. Ils se font essentiellement lors d’études de cas concrètes, de mini projets et des projets.</a:t>
                      </a:r>
                      <a:r>
                        <a:rPr lang="fr-FR" sz="1200" dirty="0" smtClean="0">
                          <a:effectLst/>
                        </a:rPr>
                        <a:t> </a:t>
                      </a:r>
                      <a:endParaRPr lang="fr-FR" sz="1200" dirty="0"/>
                    </a:p>
                  </a:txBody>
                  <a:tcPr/>
                </a:tc>
              </a:tr>
              <a:tr h="528240">
                <a:tc>
                  <a:txBody>
                    <a:bodyPr/>
                    <a:lstStyle/>
                    <a:p>
                      <a:endParaRPr lang="fr-FR" sz="1600"/>
                    </a:p>
                  </a:txBody>
                  <a:tcPr/>
                </a:tc>
                <a:tc>
                  <a:txBody>
                    <a:bodyPr/>
                    <a:lstStyle/>
                    <a:p>
                      <a:r>
                        <a:rPr lang="fr-FR" sz="1600" b="1" kern="1200" dirty="0" smtClean="0">
                          <a:solidFill>
                            <a:schemeClr val="tx1"/>
                          </a:solidFill>
                          <a:effectLst/>
                          <a:latin typeface="+mn-lt"/>
                          <a:ea typeface="+mn-ea"/>
                          <a:cs typeface="+mn-cs"/>
                        </a:rPr>
                        <a:t>S1.4 – Développement durable et éco conception</a:t>
                      </a:r>
                      <a:r>
                        <a:rPr lang="fr-FR" sz="1600" dirty="0" smtClean="0">
                          <a:effectLst/>
                        </a:rPr>
                        <a:t> </a:t>
                      </a:r>
                      <a:endParaRPr lang="fr-FR" sz="1600" dirty="0"/>
                    </a:p>
                  </a:txBody>
                  <a:tcPr/>
                </a:tc>
                <a:tc>
                  <a:txBody>
                    <a:bodyPr/>
                    <a:lstStyle/>
                    <a:p>
                      <a:r>
                        <a:rPr lang="fr-FR" sz="1200" i="1" kern="1200" dirty="0" smtClean="0">
                          <a:solidFill>
                            <a:schemeClr val="tx1"/>
                          </a:solidFill>
                          <a:effectLst/>
                          <a:latin typeface="+mn-lt"/>
                          <a:ea typeface="+mn-ea"/>
                          <a:cs typeface="+mn-cs"/>
                        </a:rPr>
                        <a:t>L’éco-conception</a:t>
                      </a:r>
                      <a:r>
                        <a:rPr lang="fr-FR" sz="1200" i="1" kern="1200" baseline="0" dirty="0" smtClean="0">
                          <a:solidFill>
                            <a:schemeClr val="tx1"/>
                          </a:solidFill>
                          <a:effectLst/>
                          <a:latin typeface="+mn-lt"/>
                          <a:ea typeface="+mn-ea"/>
                          <a:cs typeface="+mn-cs"/>
                        </a:rPr>
                        <a:t> fait partie intégrante de démarches environnementales et de la prise en compte de la disponibilité des ressources , cela se situe en complet prolongement des enseignements de STI2D.</a:t>
                      </a:r>
                      <a:r>
                        <a:rPr lang="fr-FR" sz="1200" dirty="0" smtClean="0">
                          <a:effectLst/>
                        </a:rPr>
                        <a:t> </a:t>
                      </a:r>
                      <a:endParaRPr lang="fr-FR" sz="1200" dirty="0"/>
                    </a:p>
                  </a:txBody>
                  <a:tcPr/>
                </a:tc>
              </a:tr>
            </a:tbl>
          </a:graphicData>
        </a:graphic>
      </p:graphicFrame>
    </p:spTree>
    <p:extLst>
      <p:ext uri="{BB962C8B-B14F-4D97-AF65-F5344CB8AC3E}">
        <p14:creationId xmlns:p14="http://schemas.microsoft.com/office/powerpoint/2010/main" val="320428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Savoirs associés professionnels</a:t>
            </a:r>
            <a:endParaRPr lang="fr-FR" i="1" dirty="0" smtClean="0">
              <a:solidFill>
                <a:srgbClr val="FFFFFF"/>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990150866"/>
              </p:ext>
            </p:extLst>
          </p:nvPr>
        </p:nvGraphicFramePr>
        <p:xfrm>
          <a:off x="880080" y="404664"/>
          <a:ext cx="8012400" cy="3931920"/>
        </p:xfrm>
        <a:graphic>
          <a:graphicData uri="http://schemas.openxmlformats.org/drawingml/2006/table">
            <a:tbl>
              <a:tblPr firstRow="1" bandRow="1">
                <a:tableStyleId>{0E3FDE45-AF77-4B5C-9715-49D594BDF05E}</a:tableStyleId>
              </a:tblPr>
              <a:tblGrid>
                <a:gridCol w="243206"/>
                <a:gridCol w="2148355"/>
                <a:gridCol w="5620839"/>
              </a:tblGrid>
              <a:tr h="243178">
                <a:tc gridSpan="3">
                  <a:txBody>
                    <a:bodyPr/>
                    <a:lstStyle/>
                    <a:p>
                      <a:r>
                        <a:rPr lang="fr-FR" sz="1600" b="1" kern="1200" dirty="0" smtClean="0">
                          <a:solidFill>
                            <a:schemeClr val="tx1"/>
                          </a:solidFill>
                          <a:effectLst/>
                          <a:latin typeface="+mn-lt"/>
                          <a:ea typeface="+mn-ea"/>
                          <a:cs typeface="+mn-cs"/>
                        </a:rPr>
                        <a:t>S2 – CHAINE NUMERIQUE</a:t>
                      </a:r>
                      <a:r>
                        <a:rPr lang="fr-FR" sz="1600" dirty="0" smtClean="0">
                          <a:effectLst/>
                        </a:rPr>
                        <a:t> </a:t>
                      </a:r>
                      <a:endParaRPr lang="fr-FR" sz="1600" dirty="0"/>
                    </a:p>
                  </a:txBody>
                  <a:tcPr/>
                </a:tc>
                <a:tc hMerge="1">
                  <a:txBody>
                    <a:bodyPr/>
                    <a:lstStyle/>
                    <a:p>
                      <a:endParaRPr lang="fr-FR" dirty="0"/>
                    </a:p>
                  </a:txBody>
                  <a:tcPr/>
                </a:tc>
                <a:tc hMerge="1">
                  <a:txBody>
                    <a:bodyPr/>
                    <a:lstStyle/>
                    <a:p>
                      <a:endParaRPr lang="fr-FR" dirty="0"/>
                    </a:p>
                  </a:txBody>
                  <a:tcPr/>
                </a:tc>
              </a:tr>
              <a:tr h="528240">
                <a:tc>
                  <a:txBody>
                    <a:bodyPr/>
                    <a:lstStyle/>
                    <a:p>
                      <a:endParaRPr lang="fr-FR" sz="1600"/>
                    </a:p>
                  </a:txBody>
                  <a:tcPr/>
                </a:tc>
                <a:tc>
                  <a:txBody>
                    <a:bodyPr/>
                    <a:lstStyle/>
                    <a:p>
                      <a:r>
                        <a:rPr lang="fr-FR" sz="1400" b="1" kern="1200" dirty="0" smtClean="0">
                          <a:solidFill>
                            <a:schemeClr val="tx1"/>
                          </a:solidFill>
                          <a:effectLst/>
                          <a:latin typeface="+mn-lt"/>
                          <a:ea typeface="+mn-ea"/>
                          <a:cs typeface="+mn-cs"/>
                        </a:rPr>
                        <a:t>S2.1 – Concept de « chaîne numérique »</a:t>
                      </a:r>
                      <a:r>
                        <a:rPr lang="fr-FR" sz="1400" dirty="0" smtClean="0">
                          <a:effectLst/>
                        </a:rPr>
                        <a:t> </a:t>
                      </a:r>
                      <a:endParaRPr lang="fr-FR" sz="1400" dirty="0"/>
                    </a:p>
                  </a:txBody>
                  <a:tcPr/>
                </a:tc>
                <a:tc>
                  <a:txBody>
                    <a:bodyPr/>
                    <a:lstStyle/>
                    <a:p>
                      <a:r>
                        <a:rPr lang="fr-FR" sz="1200" i="1" kern="1200" dirty="0" smtClean="0">
                          <a:solidFill>
                            <a:schemeClr val="tx1"/>
                          </a:solidFill>
                          <a:effectLst/>
                          <a:latin typeface="+mn-lt"/>
                          <a:ea typeface="+mn-ea"/>
                          <a:cs typeface="+mn-cs"/>
                        </a:rPr>
                        <a:t>Il s’agit ici</a:t>
                      </a:r>
                      <a:r>
                        <a:rPr lang="fr-FR" sz="1200" i="1" kern="1200" baseline="0" dirty="0" smtClean="0">
                          <a:solidFill>
                            <a:schemeClr val="tx1"/>
                          </a:solidFill>
                          <a:effectLst/>
                          <a:latin typeface="+mn-lt"/>
                          <a:ea typeface="+mn-ea"/>
                          <a:cs typeface="+mn-cs"/>
                        </a:rPr>
                        <a:t> de replacer les outils de CAO et de simulation dans l’environnement du projet. C</a:t>
                      </a:r>
                      <a:r>
                        <a:rPr lang="fr-FR" sz="1200" i="1" kern="1200" dirty="0" smtClean="0">
                          <a:solidFill>
                            <a:schemeClr val="tx1"/>
                          </a:solidFill>
                          <a:effectLst/>
                          <a:latin typeface="+mn-lt"/>
                          <a:ea typeface="+mn-ea"/>
                          <a:cs typeface="+mn-cs"/>
                        </a:rPr>
                        <a:t>réer, échanger, stocker et protéger toutes les informations numériques relatives à un projet, avec des systèmes tels que le PDM (Product Data Management) ou le PLM (Product </a:t>
                      </a:r>
                      <a:r>
                        <a:rPr lang="fr-FR" sz="1200" i="1" kern="1200" dirty="0" err="1" smtClean="0">
                          <a:solidFill>
                            <a:schemeClr val="tx1"/>
                          </a:solidFill>
                          <a:effectLst/>
                          <a:latin typeface="+mn-lt"/>
                          <a:ea typeface="+mn-ea"/>
                          <a:cs typeface="+mn-cs"/>
                        </a:rPr>
                        <a:t>Lifecycle</a:t>
                      </a:r>
                      <a:r>
                        <a:rPr lang="fr-FR" sz="1200" i="1" kern="1200" dirty="0" smtClean="0">
                          <a:solidFill>
                            <a:schemeClr val="tx1"/>
                          </a:solidFill>
                          <a:effectLst/>
                          <a:latin typeface="+mn-lt"/>
                          <a:ea typeface="+mn-ea"/>
                          <a:cs typeface="+mn-cs"/>
                        </a:rPr>
                        <a:t> Management) relèvent de démarches stratégiques pour les entreprises.</a:t>
                      </a:r>
                      <a:r>
                        <a:rPr lang="fr-FR" sz="1050" dirty="0" smtClean="0">
                          <a:effectLst/>
                        </a:rPr>
                        <a:t> </a:t>
                      </a:r>
                      <a:endParaRPr lang="fr-FR" sz="1050" dirty="0"/>
                    </a:p>
                  </a:txBody>
                  <a:tcPr/>
                </a:tc>
              </a:tr>
              <a:tr h="528240">
                <a:tc>
                  <a:txBody>
                    <a:bodyPr/>
                    <a:lstStyle/>
                    <a:p>
                      <a:endParaRPr lang="fr-FR" sz="1600"/>
                    </a:p>
                  </a:txBody>
                  <a:tcPr/>
                </a:tc>
                <a:tc>
                  <a:txBody>
                    <a:bodyPr/>
                    <a:lstStyle/>
                    <a:p>
                      <a:r>
                        <a:rPr lang="fr-FR" sz="1400" b="1" kern="1200" dirty="0" smtClean="0">
                          <a:solidFill>
                            <a:schemeClr val="tx1"/>
                          </a:solidFill>
                          <a:effectLst/>
                          <a:latin typeface="+mn-lt"/>
                          <a:ea typeface="+mn-ea"/>
                          <a:cs typeface="+mn-cs"/>
                        </a:rPr>
                        <a:t>S2.2 – Simulation </a:t>
                      </a:r>
                      <a:endParaRPr lang="fr-FR" sz="1400" dirty="0"/>
                    </a:p>
                  </a:txBody>
                  <a:tcPr/>
                </a:tc>
                <a:tc>
                  <a:txBody>
                    <a:bodyPr/>
                    <a:lstStyle/>
                    <a:p>
                      <a:r>
                        <a:rPr lang="fr-FR" sz="1200" i="1" kern="1200" dirty="0" smtClean="0">
                          <a:solidFill>
                            <a:schemeClr val="tx1"/>
                          </a:solidFill>
                          <a:effectLst/>
                          <a:latin typeface="+mn-lt"/>
                          <a:ea typeface="+mn-ea"/>
                          <a:cs typeface="+mn-cs"/>
                        </a:rPr>
                        <a:t>Il s‘agit d’intégrer</a:t>
                      </a:r>
                      <a:r>
                        <a:rPr lang="fr-FR" sz="1200" i="1" kern="1200" baseline="0" dirty="0" smtClean="0">
                          <a:solidFill>
                            <a:schemeClr val="tx1"/>
                          </a:solidFill>
                          <a:effectLst/>
                          <a:latin typeface="+mn-lt"/>
                          <a:ea typeface="+mn-ea"/>
                          <a:cs typeface="+mn-cs"/>
                        </a:rPr>
                        <a:t> le plus tôt possible dans le processus de création les contraintes d’industrialisation et d’optimisation, d’ancrer une méthodologie de manipulation des outils de simulation</a:t>
                      </a:r>
                    </a:p>
                  </a:txBody>
                  <a:tcPr/>
                </a:tc>
              </a:tr>
              <a:tr h="528240">
                <a:tc>
                  <a:txBody>
                    <a:bodyPr/>
                    <a:lstStyle/>
                    <a:p>
                      <a:endParaRPr lang="fr-FR" sz="1600"/>
                    </a:p>
                  </a:txBody>
                  <a:tcPr/>
                </a:tc>
                <a:tc>
                  <a:txBody>
                    <a:bodyPr/>
                    <a:lstStyle/>
                    <a:p>
                      <a:r>
                        <a:rPr lang="fr-FR" sz="1400" b="1" kern="1200" dirty="0" smtClean="0">
                          <a:solidFill>
                            <a:schemeClr val="tx1"/>
                          </a:solidFill>
                          <a:effectLst/>
                          <a:latin typeface="+mn-lt"/>
                          <a:ea typeface="+mn-ea"/>
                          <a:cs typeface="+mn-cs"/>
                        </a:rPr>
                        <a:t>S2.3 – Outils de conception et représentation numériques</a:t>
                      </a:r>
                      <a:r>
                        <a:rPr lang="fr-FR" sz="1400" dirty="0" smtClean="0">
                          <a:effectLst/>
                        </a:rPr>
                        <a:t> </a:t>
                      </a:r>
                      <a:endParaRPr lang="fr-FR" sz="1400" dirty="0"/>
                    </a:p>
                  </a:txBody>
                  <a:tcPr/>
                </a:tc>
                <a:tc>
                  <a:txBody>
                    <a:bodyPr/>
                    <a:lstStyle/>
                    <a:p>
                      <a:r>
                        <a:rPr lang="fr-FR" sz="1200" i="1" kern="1200" dirty="0" smtClean="0">
                          <a:solidFill>
                            <a:schemeClr val="tx1"/>
                          </a:solidFill>
                          <a:effectLst/>
                          <a:latin typeface="+mn-lt"/>
                          <a:ea typeface="+mn-ea"/>
                          <a:cs typeface="+mn-cs"/>
                        </a:rPr>
                        <a:t>Si la maîtrise des fonctionnalités des outils de CAO 3D est une compétence majeure du métier de technicien BE, elle doit être associée à une maîtrise méthodologique qui permettra au technicien de choisir la méthode la mieux adaptée à son problème ou à une étape de la conception. L’apprentissage des outils de CAO doit intégrer cette double dimension.</a:t>
                      </a:r>
                      <a:r>
                        <a:rPr lang="fr-FR" sz="1050" dirty="0" smtClean="0">
                          <a:effectLst/>
                        </a:rPr>
                        <a:t> </a:t>
                      </a:r>
                      <a:endParaRPr lang="fr-FR" sz="1050" dirty="0"/>
                    </a:p>
                  </a:txBody>
                  <a:tcPr/>
                </a:tc>
              </a:tr>
              <a:tr h="528240">
                <a:tc>
                  <a:txBody>
                    <a:bodyPr/>
                    <a:lstStyle/>
                    <a:p>
                      <a:endParaRPr lang="fr-FR" sz="1600" dirty="0"/>
                    </a:p>
                  </a:txBody>
                  <a:tcPr/>
                </a:tc>
                <a:tc>
                  <a:txBody>
                    <a:bodyPr/>
                    <a:lstStyle/>
                    <a:p>
                      <a:r>
                        <a:rPr lang="fr-FR" sz="1400" b="1" kern="1200" dirty="0" smtClean="0">
                          <a:solidFill>
                            <a:schemeClr val="tx1"/>
                          </a:solidFill>
                          <a:effectLst/>
                          <a:latin typeface="+mn-lt"/>
                          <a:ea typeface="+mn-ea"/>
                          <a:cs typeface="+mn-cs"/>
                        </a:rPr>
                        <a:t>S2.4 – Représentations graphiques dérivées des maquettes numériques</a:t>
                      </a:r>
                      <a:r>
                        <a:rPr lang="fr-FR" sz="1400" dirty="0" smtClean="0">
                          <a:effectLst/>
                        </a:rPr>
                        <a:t> </a:t>
                      </a:r>
                      <a:endParaRPr lang="fr-FR" sz="1400" dirty="0"/>
                    </a:p>
                  </a:txBody>
                  <a:tcPr/>
                </a:tc>
                <a:tc>
                  <a:txBody>
                    <a:bodyPr/>
                    <a:lstStyle/>
                    <a:p>
                      <a:r>
                        <a:rPr lang="fr-FR" sz="1200" i="1" kern="1200" dirty="0" smtClean="0">
                          <a:solidFill>
                            <a:schemeClr val="tx1"/>
                          </a:solidFill>
                          <a:effectLst/>
                          <a:latin typeface="+mn-lt"/>
                          <a:ea typeface="+mn-ea"/>
                          <a:cs typeface="+mn-cs"/>
                        </a:rPr>
                        <a:t>Les savoir-faire associés à ces représentations ne font pas l’objet d’enseignements spécifiques mais sont toujours contextualisés et mobilisés à l’occasion des rapports, compte-rendu et production de dossiers techniques. </a:t>
                      </a:r>
                      <a:endParaRPr lang="fr-FR" sz="900" dirty="0"/>
                    </a:p>
                  </a:txBody>
                  <a:tcPr/>
                </a:tc>
              </a:tr>
            </a:tbl>
          </a:graphicData>
        </a:graphic>
      </p:graphicFrame>
    </p:spTree>
    <p:extLst>
      <p:ext uri="{BB962C8B-B14F-4D97-AF65-F5344CB8AC3E}">
        <p14:creationId xmlns:p14="http://schemas.microsoft.com/office/powerpoint/2010/main" val="2563152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Savoirs associés professionnels</a:t>
            </a:r>
            <a:endParaRPr lang="fr-FR" i="1" dirty="0" smtClean="0">
              <a:solidFill>
                <a:srgbClr val="FFFFFF"/>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402560418"/>
              </p:ext>
            </p:extLst>
          </p:nvPr>
        </p:nvGraphicFramePr>
        <p:xfrm>
          <a:off x="810699" y="983704"/>
          <a:ext cx="8012400" cy="3688080"/>
        </p:xfrm>
        <a:graphic>
          <a:graphicData uri="http://schemas.openxmlformats.org/drawingml/2006/table">
            <a:tbl>
              <a:tblPr firstRow="1" bandRow="1">
                <a:tableStyleId>{0E3FDE45-AF77-4B5C-9715-49D594BDF05E}</a:tableStyleId>
              </a:tblPr>
              <a:tblGrid>
                <a:gridCol w="243206"/>
                <a:gridCol w="2148355"/>
                <a:gridCol w="5620839"/>
              </a:tblGrid>
              <a:tr h="243178">
                <a:tc gridSpan="3">
                  <a:txBody>
                    <a:bodyPr/>
                    <a:lstStyle/>
                    <a:p>
                      <a:r>
                        <a:rPr lang="fr-FR" sz="1400" b="1" kern="1200" dirty="0" smtClean="0">
                          <a:solidFill>
                            <a:schemeClr val="tx1"/>
                          </a:solidFill>
                          <a:effectLst/>
                          <a:latin typeface="+mn-lt"/>
                          <a:ea typeface="+mn-ea"/>
                          <a:cs typeface="+mn-cs"/>
                        </a:rPr>
                        <a:t>S3 – COMPORTEMENT DES SYSTÈMES MÉCANIQUES</a:t>
                      </a:r>
                      <a:r>
                        <a:rPr lang="fr-FR" sz="1400" dirty="0" smtClean="0">
                          <a:effectLst/>
                        </a:rPr>
                        <a:t> </a:t>
                      </a:r>
                      <a:endParaRPr lang="fr-FR" sz="1400" dirty="0"/>
                    </a:p>
                  </a:txBody>
                  <a:tcPr/>
                </a:tc>
                <a:tc hMerge="1">
                  <a:txBody>
                    <a:bodyPr/>
                    <a:lstStyle/>
                    <a:p>
                      <a:endParaRPr lang="fr-FR" dirty="0"/>
                    </a:p>
                  </a:txBody>
                  <a:tcPr/>
                </a:tc>
                <a:tc hMerge="1">
                  <a:txBody>
                    <a:bodyPr/>
                    <a:lstStyle/>
                    <a:p>
                      <a:endParaRPr lang="fr-FR"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S3.1 – Chaîne d’énergie</a:t>
                      </a:r>
                      <a:r>
                        <a:rPr lang="fr-FR" sz="1400" dirty="0" smtClean="0">
                          <a:effectLst/>
                        </a:rPr>
                        <a:t> </a:t>
                      </a:r>
                      <a:endParaRPr lang="fr-FR" sz="1400" dirty="0"/>
                    </a:p>
                  </a:txBody>
                  <a:tcPr/>
                </a:tc>
                <a:tc>
                  <a:txBody>
                    <a:bodyPr/>
                    <a:lstStyle/>
                    <a:p>
                      <a:r>
                        <a:rPr lang="fr-FR" sz="1400" i="1" kern="1200" dirty="0" smtClean="0">
                          <a:solidFill>
                            <a:schemeClr val="tx1"/>
                          </a:solidFill>
                          <a:effectLst/>
                          <a:latin typeface="+mn-lt"/>
                          <a:ea typeface="+mn-ea"/>
                          <a:cs typeface="+mn-cs"/>
                        </a:rPr>
                        <a:t>Le programme s’attache à aborder  le concept d’énergie comme étant une grandeur physique caractérisant l’état d’un système et comme étant transformée tout au long d’une chaîne d’énergie.</a:t>
                      </a:r>
                      <a:endParaRPr lang="fr-FR" sz="1400" kern="1200" dirty="0" smtClean="0">
                        <a:solidFill>
                          <a:schemeClr val="tx1"/>
                        </a:solidFill>
                        <a:effectLst/>
                        <a:latin typeface="+mn-lt"/>
                        <a:ea typeface="+mn-ea"/>
                        <a:cs typeface="+mn-cs"/>
                      </a:endParaRPr>
                    </a:p>
                    <a:p>
                      <a:r>
                        <a:rPr lang="fr-FR" sz="1400" i="1" kern="1200" dirty="0" smtClean="0">
                          <a:solidFill>
                            <a:schemeClr val="tx1"/>
                          </a:solidFill>
                          <a:effectLst/>
                          <a:latin typeface="+mn-lt"/>
                          <a:ea typeface="+mn-ea"/>
                          <a:cs typeface="+mn-cs"/>
                        </a:rPr>
                        <a:t>Dans son activité professionnelle, le titulaire du BTS CPI est confronté au dimensionnement des chaînes d’énergie, en particulier lors de la motorisation électrique des systèmes étudiés. </a:t>
                      </a:r>
                      <a:endParaRPr lang="fr-FR" sz="1400"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S3.2 – Etude des comportements mécaniques des pièces et des systèmes</a:t>
                      </a:r>
                      <a:r>
                        <a:rPr lang="fr-FR" sz="1400" dirty="0" smtClean="0">
                          <a:effectLst/>
                        </a:rPr>
                        <a:t> </a:t>
                      </a:r>
                      <a:endParaRPr lang="fr-FR" sz="1400" dirty="0"/>
                    </a:p>
                  </a:txBody>
                  <a:tcPr/>
                </a:tc>
                <a:tc>
                  <a:txBody>
                    <a:bodyPr/>
                    <a:lstStyle/>
                    <a:p>
                      <a:r>
                        <a:rPr lang="fr-FR" sz="1400" i="1" kern="1200" dirty="0" smtClean="0">
                          <a:solidFill>
                            <a:schemeClr val="tx1"/>
                          </a:solidFill>
                          <a:effectLst/>
                          <a:latin typeface="+mn-lt"/>
                          <a:ea typeface="+mn-ea"/>
                          <a:cs typeface="+mn-cs"/>
                        </a:rPr>
                        <a:t>Le titulaire du BTS CPI, confronté au dimensionnement de systèmes techniques, doit être capable de proposer des modélisations de problèmes pour des cas simples puis de conduire les simulations d’étude de comportement mécanique correspondantes. Dans les autres cas, il est capable de dialoguer avec un spécialiste à qui il confie les modélisations. </a:t>
                      </a:r>
                      <a:endParaRPr lang="fr-FR" sz="1400" kern="1200" dirty="0" smtClean="0">
                        <a:solidFill>
                          <a:schemeClr val="tx1"/>
                        </a:solidFill>
                        <a:effectLst/>
                        <a:latin typeface="+mn-lt"/>
                        <a:ea typeface="+mn-ea"/>
                        <a:cs typeface="+mn-cs"/>
                      </a:endParaRPr>
                    </a:p>
                    <a:p>
                      <a:r>
                        <a:rPr lang="fr-FR" sz="1400" i="1" kern="1200" dirty="0" smtClean="0">
                          <a:solidFill>
                            <a:schemeClr val="tx1"/>
                          </a:solidFill>
                          <a:effectLst/>
                          <a:latin typeface="+mn-lt"/>
                          <a:ea typeface="+mn-ea"/>
                          <a:cs typeface="+mn-cs"/>
                        </a:rPr>
                        <a:t>En autonomie, le titulaire du BTS CPI interprète les résultats des simulations afin d'en tirer les conséquences sur les conceptions qu’il propose.</a:t>
                      </a:r>
                      <a:r>
                        <a:rPr lang="fr-FR" sz="1400" dirty="0" smtClean="0">
                          <a:effectLst/>
                        </a:rPr>
                        <a:t> </a:t>
                      </a:r>
                      <a:endParaRPr lang="fr-FR" sz="1400" dirty="0"/>
                    </a:p>
                  </a:txBody>
                  <a:tcPr/>
                </a:tc>
              </a:tr>
            </a:tbl>
          </a:graphicData>
        </a:graphic>
      </p:graphicFrame>
    </p:spTree>
    <p:extLst>
      <p:ext uri="{BB962C8B-B14F-4D97-AF65-F5344CB8AC3E}">
        <p14:creationId xmlns:p14="http://schemas.microsoft.com/office/powerpoint/2010/main" val="1125628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flipH="1">
            <a:off x="0" y="0"/>
            <a:ext cx="461665" cy="6858000"/>
          </a:xfrm>
          <a:prstGeom prst="rect">
            <a:avLst/>
          </a:prstGeom>
          <a:solidFill>
            <a:schemeClr val="accent2">
              <a:lumMod val="75000"/>
            </a:schemeClr>
          </a:solidFill>
        </p:spPr>
        <p:txBody>
          <a:bodyPr vert="vert270" wrap="square" rtlCol="0">
            <a:spAutoFit/>
          </a:bodyPr>
          <a:lstStyle/>
          <a:p>
            <a:r>
              <a:rPr lang="fr-FR" b="1" i="1" dirty="0" smtClean="0"/>
              <a:t>      </a:t>
            </a:r>
            <a:r>
              <a:rPr lang="fr-FR" b="1" i="1" dirty="0" smtClean="0">
                <a:solidFill>
                  <a:srgbClr val="FFFFFF"/>
                </a:solidFill>
              </a:rPr>
              <a:t>BTS CPI 2015 – Savoirs associés professionnels</a:t>
            </a:r>
            <a:endParaRPr lang="fr-FR" i="1" dirty="0" smtClean="0">
              <a:solidFill>
                <a:srgbClr val="FFFFFF"/>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165566787"/>
              </p:ext>
            </p:extLst>
          </p:nvPr>
        </p:nvGraphicFramePr>
        <p:xfrm>
          <a:off x="824211" y="1196752"/>
          <a:ext cx="8012400" cy="4206240"/>
        </p:xfrm>
        <a:graphic>
          <a:graphicData uri="http://schemas.openxmlformats.org/drawingml/2006/table">
            <a:tbl>
              <a:tblPr firstRow="1" bandRow="1">
                <a:tableStyleId>{0E3FDE45-AF77-4B5C-9715-49D594BDF05E}</a:tableStyleId>
              </a:tblPr>
              <a:tblGrid>
                <a:gridCol w="243206"/>
                <a:gridCol w="2148355"/>
                <a:gridCol w="5620839"/>
              </a:tblGrid>
              <a:tr h="243178">
                <a:tc gridSpan="3">
                  <a:txBody>
                    <a:bodyPr/>
                    <a:lstStyle/>
                    <a:p>
                      <a:r>
                        <a:rPr lang="fr-FR" sz="1400" b="1" kern="1200" dirty="0" smtClean="0">
                          <a:solidFill>
                            <a:schemeClr val="tx1"/>
                          </a:solidFill>
                          <a:effectLst/>
                          <a:latin typeface="+mn-lt"/>
                          <a:ea typeface="+mn-ea"/>
                          <a:cs typeface="+mn-cs"/>
                        </a:rPr>
                        <a:t>S4 – MATERIAUX ET TRAITEMENTS</a:t>
                      </a:r>
                      <a:r>
                        <a:rPr lang="fr-FR" sz="1400" dirty="0" smtClean="0">
                          <a:effectLst/>
                        </a:rPr>
                        <a:t> </a:t>
                      </a:r>
                      <a:endParaRPr lang="fr-FR" sz="1400" dirty="0"/>
                    </a:p>
                  </a:txBody>
                  <a:tcPr/>
                </a:tc>
                <a:tc hMerge="1">
                  <a:txBody>
                    <a:bodyPr/>
                    <a:lstStyle/>
                    <a:p>
                      <a:endParaRPr lang="fr-FR" dirty="0"/>
                    </a:p>
                  </a:txBody>
                  <a:tcPr/>
                </a:tc>
                <a:tc hMerge="1">
                  <a:txBody>
                    <a:bodyPr/>
                    <a:lstStyle/>
                    <a:p>
                      <a:endParaRPr lang="fr-FR"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S4.1 – Structure et caractéristiques  des matériaux:</a:t>
                      </a:r>
                      <a:r>
                        <a:rPr lang="fr-FR" sz="1400" dirty="0" smtClean="0">
                          <a:effectLst/>
                        </a:rPr>
                        <a:t> </a:t>
                      </a:r>
                      <a:endParaRPr lang="fr-FR" sz="1400" dirty="0"/>
                    </a:p>
                  </a:txBody>
                  <a:tcPr/>
                </a:tc>
                <a:tc>
                  <a:txBody>
                    <a:bodyPr/>
                    <a:lstStyle/>
                    <a:p>
                      <a:r>
                        <a:rPr lang="fr-FR" sz="1400" i="1" kern="1200" dirty="0" smtClean="0">
                          <a:solidFill>
                            <a:schemeClr val="tx1"/>
                          </a:solidFill>
                          <a:effectLst/>
                          <a:latin typeface="+mn-lt"/>
                          <a:ea typeface="+mn-ea"/>
                          <a:cs typeface="+mn-cs"/>
                        </a:rPr>
                        <a:t>On ne vise pas</a:t>
                      </a:r>
                      <a:r>
                        <a:rPr lang="fr-FR" sz="1400" i="1" kern="1200" baseline="0" dirty="0" smtClean="0">
                          <a:solidFill>
                            <a:schemeClr val="tx1"/>
                          </a:solidFill>
                          <a:effectLst/>
                          <a:latin typeface="+mn-lt"/>
                          <a:ea typeface="+mn-ea"/>
                          <a:cs typeface="+mn-cs"/>
                        </a:rPr>
                        <a:t> l’ap</a:t>
                      </a:r>
                      <a:r>
                        <a:rPr lang="fr-FR" sz="1400" i="1" kern="1200" dirty="0" smtClean="0">
                          <a:solidFill>
                            <a:schemeClr val="tx1"/>
                          </a:solidFill>
                          <a:effectLst/>
                          <a:latin typeface="+mn-lt"/>
                          <a:ea typeface="+mn-ea"/>
                          <a:cs typeface="+mn-cs"/>
                        </a:rPr>
                        <a:t>prentissage systématique des désignations et des caractéristiques de tous les matériaux.</a:t>
                      </a:r>
                    </a:p>
                    <a:p>
                      <a:r>
                        <a:rPr lang="fr-FR" sz="1400" i="1" kern="1200" dirty="0" smtClean="0">
                          <a:solidFill>
                            <a:schemeClr val="tx1"/>
                          </a:solidFill>
                          <a:effectLst/>
                          <a:latin typeface="+mn-lt"/>
                          <a:ea typeface="+mn-ea"/>
                          <a:cs typeface="+mn-cs"/>
                        </a:rPr>
                        <a:t>Il</a:t>
                      </a:r>
                      <a:r>
                        <a:rPr lang="fr-FR" sz="1400" i="1" kern="1200" baseline="0" dirty="0" smtClean="0">
                          <a:solidFill>
                            <a:schemeClr val="tx1"/>
                          </a:solidFill>
                          <a:effectLst/>
                          <a:latin typeface="+mn-lt"/>
                          <a:ea typeface="+mn-ea"/>
                          <a:cs typeface="+mn-cs"/>
                        </a:rPr>
                        <a:t> s’agit  d</a:t>
                      </a:r>
                      <a:r>
                        <a:rPr lang="fr-FR" sz="1400" i="1" kern="1200" dirty="0" smtClean="0">
                          <a:solidFill>
                            <a:schemeClr val="tx1"/>
                          </a:solidFill>
                          <a:effectLst/>
                          <a:latin typeface="+mn-lt"/>
                          <a:ea typeface="+mn-ea"/>
                          <a:cs typeface="+mn-cs"/>
                        </a:rPr>
                        <a:t>’amener les étudiants à identifier les éléments importants et les caractéristiques principales des familles de matériaux les plus employées et de rechercher le matériau adapté dans une base de données. </a:t>
                      </a:r>
                    </a:p>
                    <a:p>
                      <a:r>
                        <a:rPr lang="fr-FR" sz="1400" i="1" kern="1200" dirty="0" smtClean="0">
                          <a:solidFill>
                            <a:schemeClr val="tx1"/>
                          </a:solidFill>
                          <a:effectLst/>
                          <a:latin typeface="+mn-lt"/>
                          <a:ea typeface="+mn-ea"/>
                          <a:cs typeface="+mn-cs"/>
                        </a:rPr>
                        <a:t>Ordres de grandeur, unités et comparaisons </a:t>
                      </a:r>
                      <a:r>
                        <a:rPr lang="fr-FR" sz="1400" i="1" kern="1200" dirty="0" err="1" smtClean="0">
                          <a:solidFill>
                            <a:schemeClr val="tx1"/>
                          </a:solidFill>
                          <a:effectLst/>
                          <a:latin typeface="+mn-lt"/>
                          <a:ea typeface="+mn-ea"/>
                          <a:cs typeface="+mn-cs"/>
                        </a:rPr>
                        <a:t>critériées</a:t>
                      </a:r>
                      <a:r>
                        <a:rPr lang="fr-FR" sz="1400" i="1" kern="1200" dirty="0" smtClean="0">
                          <a:solidFill>
                            <a:schemeClr val="tx1"/>
                          </a:solidFill>
                          <a:effectLst/>
                          <a:latin typeface="+mn-lt"/>
                          <a:ea typeface="+mn-ea"/>
                          <a:cs typeface="+mn-cs"/>
                        </a:rPr>
                        <a:t> entre matériaux sont les mots clés.</a:t>
                      </a:r>
                      <a:endParaRPr lang="fr-FR" sz="1400" kern="1200" dirty="0">
                        <a:solidFill>
                          <a:schemeClr val="tx1"/>
                        </a:solidFill>
                        <a:effectLst/>
                        <a:latin typeface="+mn-lt"/>
                        <a:ea typeface="+mn-ea"/>
                        <a:cs typeface="+mn-cs"/>
                      </a:endParaRPr>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S4.2 – Domaines d'utilisation et traitements des matériaux :</a:t>
                      </a:r>
                      <a:r>
                        <a:rPr lang="fr-FR" sz="1400" dirty="0" smtClean="0">
                          <a:effectLst/>
                        </a:rPr>
                        <a:t> </a:t>
                      </a:r>
                      <a:endParaRPr lang="fr-FR" sz="1400" dirty="0"/>
                    </a:p>
                  </a:txBody>
                  <a:tcPr/>
                </a:tc>
                <a:tc>
                  <a:txBody>
                    <a:bodyPr/>
                    <a:lstStyle/>
                    <a:p>
                      <a:r>
                        <a:rPr lang="fr-FR" sz="1400" i="1" kern="1200" dirty="0" smtClean="0">
                          <a:solidFill>
                            <a:schemeClr val="tx1"/>
                          </a:solidFill>
                          <a:effectLst/>
                          <a:latin typeface="+mn-lt"/>
                          <a:ea typeface="+mn-ea"/>
                          <a:cs typeface="+mn-cs"/>
                        </a:rPr>
                        <a:t>Les transformations physiques et chimiques des divers traitements de transformation et d’amélioration des caractéristiques des matériaux ne sont pas traitées dans ce chapitre mais sont abordées dans le cours de Physique et Chimie.</a:t>
                      </a:r>
                      <a:r>
                        <a:rPr lang="fr-FR" sz="1400" dirty="0" smtClean="0">
                          <a:effectLst/>
                        </a:rPr>
                        <a:t> </a:t>
                      </a:r>
                      <a:endParaRPr lang="fr-FR" sz="1400" dirty="0"/>
                    </a:p>
                  </a:txBody>
                  <a:tcPr/>
                </a:tc>
              </a:tr>
              <a:tr h="528240">
                <a:tc>
                  <a:txBody>
                    <a:bodyPr/>
                    <a:lstStyle/>
                    <a:p>
                      <a:endParaRPr lang="fr-FR" sz="1400"/>
                    </a:p>
                  </a:txBody>
                  <a:tcPr/>
                </a:tc>
                <a:tc>
                  <a:txBody>
                    <a:bodyPr/>
                    <a:lstStyle/>
                    <a:p>
                      <a:r>
                        <a:rPr lang="fr-FR" sz="1400" b="1" kern="1200" dirty="0" smtClean="0">
                          <a:solidFill>
                            <a:schemeClr val="tx1"/>
                          </a:solidFill>
                          <a:effectLst/>
                          <a:latin typeface="+mn-lt"/>
                          <a:ea typeface="+mn-ea"/>
                          <a:cs typeface="+mn-cs"/>
                        </a:rPr>
                        <a:t>S4.3 – Interaction fonction matériau-géométrie-procédé-coût </a:t>
                      </a:r>
                      <a:endParaRPr lang="fr-FR" sz="1400" dirty="0"/>
                    </a:p>
                  </a:txBody>
                  <a:tcPr/>
                </a:tc>
                <a:tc>
                  <a:txBody>
                    <a:bodyPr/>
                    <a:lstStyle/>
                    <a:p>
                      <a:r>
                        <a:rPr lang="fr-FR" sz="1400" i="1" kern="1200" dirty="0" smtClean="0">
                          <a:solidFill>
                            <a:schemeClr val="tx1"/>
                          </a:solidFill>
                          <a:effectLst/>
                          <a:latin typeface="+mn-lt"/>
                          <a:ea typeface="+mn-ea"/>
                          <a:cs typeface="+mn-cs"/>
                        </a:rPr>
                        <a:t>Il s'agit ici  de sensibiliser les étudiants au choix de matériau en prenant en compte l'ensemble des contraintes fonctionnelles d’une pièce..  </a:t>
                      </a:r>
                      <a:endParaRPr lang="fr-FR" sz="1400" kern="1200" dirty="0" smtClean="0">
                        <a:solidFill>
                          <a:schemeClr val="tx1"/>
                        </a:solidFill>
                        <a:effectLst/>
                        <a:latin typeface="+mn-lt"/>
                        <a:ea typeface="+mn-ea"/>
                        <a:cs typeface="+mn-cs"/>
                      </a:endParaRPr>
                    </a:p>
                    <a:p>
                      <a:r>
                        <a:rPr lang="fr-FR" sz="1400" i="1" kern="1200" dirty="0" smtClean="0">
                          <a:solidFill>
                            <a:schemeClr val="tx1"/>
                          </a:solidFill>
                          <a:effectLst/>
                          <a:latin typeface="+mn-lt"/>
                          <a:ea typeface="+mn-ea"/>
                          <a:cs typeface="+mn-cs"/>
                        </a:rPr>
                        <a:t>Ces savoirs sont directement liés à ceux du chapitre S712 : </a:t>
                      </a:r>
                      <a:r>
                        <a:rPr lang="fr-FR" sz="1400" b="1" i="1" kern="1200" dirty="0" smtClean="0">
                          <a:solidFill>
                            <a:schemeClr val="tx1"/>
                          </a:solidFill>
                          <a:effectLst/>
                          <a:latin typeface="+mn-lt"/>
                          <a:ea typeface="+mn-ea"/>
                          <a:cs typeface="+mn-cs"/>
                        </a:rPr>
                        <a:t>Optimisation du choix des procédés de réalisation</a:t>
                      </a:r>
                      <a:r>
                        <a:rPr lang="fr-FR" sz="1400" dirty="0" smtClean="0">
                          <a:effectLst/>
                        </a:rPr>
                        <a:t> </a:t>
                      </a:r>
                      <a:endParaRPr lang="fr-FR" sz="1400" dirty="0"/>
                    </a:p>
                  </a:txBody>
                  <a:tcPr/>
                </a:tc>
              </a:tr>
            </a:tbl>
          </a:graphicData>
        </a:graphic>
      </p:graphicFrame>
    </p:spTree>
    <p:extLst>
      <p:ext uri="{BB962C8B-B14F-4D97-AF65-F5344CB8AC3E}">
        <p14:creationId xmlns:p14="http://schemas.microsoft.com/office/powerpoint/2010/main" val="2393519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4560</TotalTime>
  <Words>2443</Words>
  <Application>Microsoft Macintosh PowerPoint</Application>
  <PresentationFormat>Présentation à l'écran (4:3)</PresentationFormat>
  <Paragraphs>330</Paragraphs>
  <Slides>23</Slides>
  <Notes>1</Notes>
  <HiddenSlides>0</HiddenSlides>
  <MMClips>0</MMClips>
  <ScaleCrop>false</ScaleCrop>
  <HeadingPairs>
    <vt:vector size="6" baseType="variant">
      <vt:variant>
        <vt:lpstr>Polices utilisées</vt:lpstr>
      </vt:variant>
      <vt:variant>
        <vt:i4>7</vt:i4>
      </vt:variant>
      <vt:variant>
        <vt:lpstr>Thème</vt:lpstr>
      </vt:variant>
      <vt:variant>
        <vt:i4>12</vt:i4>
      </vt:variant>
      <vt:variant>
        <vt:lpstr>Titres des diapositives</vt:lpstr>
      </vt:variant>
      <vt:variant>
        <vt:i4>23</vt:i4>
      </vt:variant>
    </vt:vector>
  </HeadingPairs>
  <TitlesOfParts>
    <vt:vector size="42" baseType="lpstr">
      <vt:lpstr>Arial Unicode MS</vt:lpstr>
      <vt:lpstr>Calibri</vt:lpstr>
      <vt:lpstr>ＭＳ Ｐゴシック</vt:lpstr>
      <vt:lpstr>Tahoma</vt:lpstr>
      <vt:lpstr>Times New Roman</vt:lpstr>
      <vt:lpstr>Wingdings</vt:lpstr>
      <vt:lpstr>Arial</vt:lpstr>
      <vt:lpstr>Page de couverture</vt:lpstr>
      <vt:lpstr>IGEN</vt:lpstr>
      <vt:lpstr>4_Conception personnalisée</vt:lpstr>
      <vt:lpstr>Page de partie </vt:lpstr>
      <vt:lpstr>Pages de contenu</vt:lpstr>
      <vt:lpstr>6_Conception personnalisée</vt:lpstr>
      <vt:lpstr>2_Conception personnalisée</vt:lpstr>
      <vt:lpstr>Page de fin de la présentation</vt:lpstr>
      <vt:lpstr>Conception personnalisée</vt:lpstr>
      <vt:lpstr>1_Conception personnalisée</vt:lpstr>
      <vt:lpstr>5_Conception personnalisée</vt:lpstr>
      <vt:lpstr>3_Conception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Company>MEN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creator>STSI</dc:creator>
  <cp:lastModifiedBy>Dominique Taraud</cp:lastModifiedBy>
  <cp:revision>161</cp:revision>
  <cp:lastPrinted>2011-10-28T07:48:52Z</cp:lastPrinted>
  <dcterms:created xsi:type="dcterms:W3CDTF">2011-10-28T07:12:19Z</dcterms:created>
  <dcterms:modified xsi:type="dcterms:W3CDTF">2015-12-06T15:06:47Z</dcterms:modified>
</cp:coreProperties>
</file>