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54" r:id="rId1"/>
  </p:sldMasterIdLst>
  <p:notesMasterIdLst>
    <p:notesMasterId r:id="rId44"/>
  </p:notesMasterIdLst>
  <p:sldIdLst>
    <p:sldId id="257" r:id="rId2"/>
    <p:sldId id="327" r:id="rId3"/>
    <p:sldId id="328" r:id="rId4"/>
    <p:sldId id="260" r:id="rId5"/>
    <p:sldId id="329" r:id="rId6"/>
    <p:sldId id="330" r:id="rId7"/>
    <p:sldId id="261" r:id="rId8"/>
    <p:sldId id="258" r:id="rId9"/>
    <p:sldId id="269" r:id="rId10"/>
    <p:sldId id="273" r:id="rId11"/>
    <p:sldId id="275" r:id="rId12"/>
    <p:sldId id="274" r:id="rId13"/>
    <p:sldId id="278" r:id="rId14"/>
    <p:sldId id="276" r:id="rId15"/>
    <p:sldId id="277" r:id="rId16"/>
    <p:sldId id="279" r:id="rId17"/>
    <p:sldId id="280" r:id="rId18"/>
    <p:sldId id="283" r:id="rId19"/>
    <p:sldId id="331" r:id="rId20"/>
    <p:sldId id="284" r:id="rId21"/>
    <p:sldId id="285" r:id="rId22"/>
    <p:sldId id="286" r:id="rId23"/>
    <p:sldId id="324" r:id="rId24"/>
    <p:sldId id="287" r:id="rId25"/>
    <p:sldId id="289" r:id="rId26"/>
    <p:sldId id="290" r:id="rId27"/>
    <p:sldId id="292" r:id="rId28"/>
    <p:sldId id="293" r:id="rId29"/>
    <p:sldId id="294" r:id="rId30"/>
    <p:sldId id="296" r:id="rId31"/>
    <p:sldId id="297" r:id="rId32"/>
    <p:sldId id="298" r:id="rId33"/>
    <p:sldId id="299" r:id="rId34"/>
    <p:sldId id="300" r:id="rId35"/>
    <p:sldId id="301" r:id="rId36"/>
    <p:sldId id="308" r:id="rId37"/>
    <p:sldId id="304" r:id="rId38"/>
    <p:sldId id="306" r:id="rId39"/>
    <p:sldId id="307" r:id="rId40"/>
    <p:sldId id="317" r:id="rId41"/>
    <p:sldId id="266" r:id="rId42"/>
    <p:sldId id="267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37F190"/>
    <a:srgbClr val="85C0F9"/>
    <a:srgbClr val="ADB48A"/>
    <a:srgbClr val="CDB670"/>
    <a:srgbClr val="E78B57"/>
    <a:srgbClr val="4472C4"/>
    <a:srgbClr val="AB5AA3"/>
    <a:srgbClr val="A95AA1"/>
    <a:srgbClr val="0F2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98" autoAdjust="0"/>
    <p:restoredTop sz="96101" autoAdjust="0"/>
  </p:normalViewPr>
  <p:slideViewPr>
    <p:cSldViewPr snapToGrid="0">
      <p:cViewPr varScale="1">
        <p:scale>
          <a:sx n="62" d="100"/>
          <a:sy n="62" d="100"/>
        </p:scale>
        <p:origin x="90" y="9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image" Target="../media/image11.png"/><Relationship Id="rId4" Type="http://schemas.openxmlformats.org/officeDocument/2006/relationships/image" Target="../media/image9.sv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92B03A-699D-44A8-B09F-3C4773739A96}" type="doc">
      <dgm:prSet loTypeId="urn:microsoft.com/office/officeart/2005/8/layout/funnel1" loCatId="process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fr-FR"/>
        </a:p>
      </dgm:t>
    </dgm:pt>
    <dgm:pt modelId="{62909128-8AAE-4886-B5A4-5425D4C88C87}">
      <dgm:prSet phldrT="[Texte]"/>
      <dgm:spPr>
        <a:blipFill rotWithShape="0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fr-FR" dirty="0"/>
            <a:t>Ergonomie</a:t>
          </a:r>
        </a:p>
      </dgm:t>
    </dgm:pt>
    <dgm:pt modelId="{D63737BB-5B3E-460F-A9DB-D57A3808A380}" type="parTrans" cxnId="{00B55B07-1076-4FCA-8A67-A4EF7075B102}">
      <dgm:prSet/>
      <dgm:spPr/>
      <dgm:t>
        <a:bodyPr/>
        <a:lstStyle/>
        <a:p>
          <a:endParaRPr lang="fr-FR"/>
        </a:p>
      </dgm:t>
    </dgm:pt>
    <dgm:pt modelId="{C29CEF5F-9CA0-438F-9A59-54355BCCB656}" type="sibTrans" cxnId="{00B55B07-1076-4FCA-8A67-A4EF7075B102}">
      <dgm:prSet/>
      <dgm:spPr/>
      <dgm:t>
        <a:bodyPr/>
        <a:lstStyle/>
        <a:p>
          <a:endParaRPr lang="fr-FR"/>
        </a:p>
      </dgm:t>
    </dgm:pt>
    <dgm:pt modelId="{A6E3CA59-2F72-4DB5-9073-06AB7EC4860B}">
      <dgm:prSet phldrT="[Texte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fr-FR" dirty="0"/>
            <a:t>Sport</a:t>
          </a:r>
        </a:p>
      </dgm:t>
    </dgm:pt>
    <dgm:pt modelId="{E47F6B0B-57E9-49E2-97A7-49DD7BC4F449}" type="parTrans" cxnId="{79C350F3-7FEA-4953-9488-3262C478E06E}">
      <dgm:prSet/>
      <dgm:spPr/>
      <dgm:t>
        <a:bodyPr/>
        <a:lstStyle/>
        <a:p>
          <a:endParaRPr lang="fr-FR"/>
        </a:p>
      </dgm:t>
    </dgm:pt>
    <dgm:pt modelId="{A76FA4E4-04F8-4F78-8770-2C1F78AAC122}" type="sibTrans" cxnId="{79C350F3-7FEA-4953-9488-3262C478E06E}">
      <dgm:prSet/>
      <dgm:spPr/>
      <dgm:t>
        <a:bodyPr/>
        <a:lstStyle/>
        <a:p>
          <a:endParaRPr lang="fr-FR"/>
        </a:p>
      </dgm:t>
    </dgm:pt>
    <dgm:pt modelId="{CBAC30D1-5471-4A0E-9BC3-79E9EBDBB531}">
      <dgm:prSet phldrT="[Texte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fr-FR" dirty="0">
              <a:solidFill>
                <a:schemeClr val="tx1"/>
              </a:solidFill>
            </a:rPr>
            <a:t>Clinique</a:t>
          </a:r>
        </a:p>
      </dgm:t>
    </dgm:pt>
    <dgm:pt modelId="{6CB48AA8-762A-46EE-9DDA-8A229E643BBA}" type="parTrans" cxnId="{E2A7B6C6-2602-480D-A2C3-B8E38367560A}">
      <dgm:prSet/>
      <dgm:spPr/>
      <dgm:t>
        <a:bodyPr/>
        <a:lstStyle/>
        <a:p>
          <a:endParaRPr lang="fr-FR"/>
        </a:p>
      </dgm:t>
    </dgm:pt>
    <dgm:pt modelId="{76B5F0B3-09E7-4D3B-8ACA-87F989EA81DC}" type="sibTrans" cxnId="{E2A7B6C6-2602-480D-A2C3-B8E38367560A}">
      <dgm:prSet/>
      <dgm:spPr/>
      <dgm:t>
        <a:bodyPr/>
        <a:lstStyle/>
        <a:p>
          <a:endParaRPr lang="fr-FR"/>
        </a:p>
      </dgm:t>
    </dgm:pt>
    <dgm:pt modelId="{49C78BB1-40C5-4601-A333-75DBA33B1EE2}">
      <dgm:prSet phldrT="[Texte]" custT="1"/>
      <dgm:spPr/>
      <dgm:t>
        <a:bodyPr/>
        <a:lstStyle/>
        <a:p>
          <a:r>
            <a:rPr lang="fr-FR" sz="2800" dirty="0"/>
            <a:t>Comprendre, anticiper, améliorer </a:t>
          </a:r>
        </a:p>
      </dgm:t>
    </dgm:pt>
    <dgm:pt modelId="{F222BF07-E4A9-4233-AF06-16895C8EFAC1}" type="parTrans" cxnId="{C287186F-DC8A-40A6-8F9F-7A82E8DA05F5}">
      <dgm:prSet/>
      <dgm:spPr/>
      <dgm:t>
        <a:bodyPr/>
        <a:lstStyle/>
        <a:p>
          <a:endParaRPr lang="fr-FR"/>
        </a:p>
      </dgm:t>
    </dgm:pt>
    <dgm:pt modelId="{595470FD-92B1-4E5C-AE71-684C5804022F}" type="sibTrans" cxnId="{C287186F-DC8A-40A6-8F9F-7A82E8DA05F5}">
      <dgm:prSet/>
      <dgm:spPr/>
      <dgm:t>
        <a:bodyPr/>
        <a:lstStyle/>
        <a:p>
          <a:endParaRPr lang="fr-FR"/>
        </a:p>
      </dgm:t>
    </dgm:pt>
    <dgm:pt modelId="{15B04AA9-4DF4-46D7-AE51-5ACE20AB3FD9}" type="pres">
      <dgm:prSet presAssocID="{7D92B03A-699D-44A8-B09F-3C4773739A96}" presName="Name0" presStyleCnt="0">
        <dgm:presLayoutVars>
          <dgm:chMax val="4"/>
          <dgm:resizeHandles val="exact"/>
        </dgm:presLayoutVars>
      </dgm:prSet>
      <dgm:spPr/>
    </dgm:pt>
    <dgm:pt modelId="{308957D4-35B9-426E-BDDD-7E8F88E13E19}" type="pres">
      <dgm:prSet presAssocID="{7D92B03A-699D-44A8-B09F-3C4773739A96}" presName="ellipse" presStyleLbl="trBgShp" presStyleIdx="0" presStyleCnt="1"/>
      <dgm:spPr/>
    </dgm:pt>
    <dgm:pt modelId="{4B8FE6D6-95A1-448B-9638-DBDC3E3444D3}" type="pres">
      <dgm:prSet presAssocID="{7D92B03A-699D-44A8-B09F-3C4773739A96}" presName="arrow1" presStyleLbl="fgShp" presStyleIdx="0" presStyleCnt="1"/>
      <dgm:spPr/>
    </dgm:pt>
    <dgm:pt modelId="{1D4DB3C6-D71D-49F5-8FA1-4C8E5BFF8842}" type="pres">
      <dgm:prSet presAssocID="{7D92B03A-699D-44A8-B09F-3C4773739A96}" presName="rectangle" presStyleLbl="revTx" presStyleIdx="0" presStyleCnt="1" custScaleX="155233">
        <dgm:presLayoutVars>
          <dgm:bulletEnabled val="1"/>
        </dgm:presLayoutVars>
      </dgm:prSet>
      <dgm:spPr/>
    </dgm:pt>
    <dgm:pt modelId="{07347EA8-15B5-4865-93DB-2D143F231AD6}" type="pres">
      <dgm:prSet presAssocID="{A6E3CA59-2F72-4DB5-9073-06AB7EC4860B}" presName="item1" presStyleLbl="node1" presStyleIdx="0" presStyleCnt="3">
        <dgm:presLayoutVars>
          <dgm:bulletEnabled val="1"/>
        </dgm:presLayoutVars>
      </dgm:prSet>
      <dgm:spPr/>
    </dgm:pt>
    <dgm:pt modelId="{E61203D0-2C17-403E-9D73-DACC47416A7C}" type="pres">
      <dgm:prSet presAssocID="{CBAC30D1-5471-4A0E-9BC3-79E9EBDBB531}" presName="item2" presStyleLbl="node1" presStyleIdx="1" presStyleCnt="3">
        <dgm:presLayoutVars>
          <dgm:bulletEnabled val="1"/>
        </dgm:presLayoutVars>
      </dgm:prSet>
      <dgm:spPr/>
    </dgm:pt>
    <dgm:pt modelId="{3C29472D-F6B6-4779-B158-6D48369DA9A2}" type="pres">
      <dgm:prSet presAssocID="{49C78BB1-40C5-4601-A333-75DBA33B1EE2}" presName="item3" presStyleLbl="node1" presStyleIdx="2" presStyleCnt="3">
        <dgm:presLayoutVars>
          <dgm:bulletEnabled val="1"/>
        </dgm:presLayoutVars>
      </dgm:prSet>
      <dgm:spPr/>
    </dgm:pt>
    <dgm:pt modelId="{1148BBA2-0858-4117-BA9E-BB5400BCDAF2}" type="pres">
      <dgm:prSet presAssocID="{7D92B03A-699D-44A8-B09F-3C4773739A96}" presName="funnel" presStyleLbl="trAlignAcc1" presStyleIdx="0" presStyleCnt="1" custLinFactNeighborX="-776" custLinFactNeighborY="-893"/>
      <dgm:spPr/>
    </dgm:pt>
  </dgm:ptLst>
  <dgm:cxnLst>
    <dgm:cxn modelId="{00B55B07-1076-4FCA-8A67-A4EF7075B102}" srcId="{7D92B03A-699D-44A8-B09F-3C4773739A96}" destId="{62909128-8AAE-4886-B5A4-5425D4C88C87}" srcOrd="0" destOrd="0" parTransId="{D63737BB-5B3E-460F-A9DB-D57A3808A380}" sibTransId="{C29CEF5F-9CA0-438F-9A59-54355BCCB656}"/>
    <dgm:cxn modelId="{2F6B230E-A522-499E-9C6F-CD7F62D7BF27}" type="presOf" srcId="{62909128-8AAE-4886-B5A4-5425D4C88C87}" destId="{3C29472D-F6B6-4779-B158-6D48369DA9A2}" srcOrd="0" destOrd="0" presId="urn:microsoft.com/office/officeart/2005/8/layout/funnel1"/>
    <dgm:cxn modelId="{F5846A60-2B89-4754-879D-D58CE69F5A9C}" type="presOf" srcId="{CBAC30D1-5471-4A0E-9BC3-79E9EBDBB531}" destId="{07347EA8-15B5-4865-93DB-2D143F231AD6}" srcOrd="0" destOrd="0" presId="urn:microsoft.com/office/officeart/2005/8/layout/funnel1"/>
    <dgm:cxn modelId="{C287186F-DC8A-40A6-8F9F-7A82E8DA05F5}" srcId="{7D92B03A-699D-44A8-B09F-3C4773739A96}" destId="{49C78BB1-40C5-4601-A333-75DBA33B1EE2}" srcOrd="3" destOrd="0" parTransId="{F222BF07-E4A9-4233-AF06-16895C8EFAC1}" sibTransId="{595470FD-92B1-4E5C-AE71-684C5804022F}"/>
    <dgm:cxn modelId="{88D6847D-6CAD-4FB0-A6E0-9E7A2BE608FF}" type="presOf" srcId="{A6E3CA59-2F72-4DB5-9073-06AB7EC4860B}" destId="{E61203D0-2C17-403E-9D73-DACC47416A7C}" srcOrd="0" destOrd="0" presId="urn:microsoft.com/office/officeart/2005/8/layout/funnel1"/>
    <dgm:cxn modelId="{827C92B9-8DDF-4E4F-9914-2D5487535305}" type="presOf" srcId="{49C78BB1-40C5-4601-A333-75DBA33B1EE2}" destId="{1D4DB3C6-D71D-49F5-8FA1-4C8E5BFF8842}" srcOrd="0" destOrd="0" presId="urn:microsoft.com/office/officeart/2005/8/layout/funnel1"/>
    <dgm:cxn modelId="{E2A7B6C6-2602-480D-A2C3-B8E38367560A}" srcId="{7D92B03A-699D-44A8-B09F-3C4773739A96}" destId="{CBAC30D1-5471-4A0E-9BC3-79E9EBDBB531}" srcOrd="2" destOrd="0" parTransId="{6CB48AA8-762A-46EE-9DDA-8A229E643BBA}" sibTransId="{76B5F0B3-09E7-4D3B-8ACA-87F989EA81DC}"/>
    <dgm:cxn modelId="{481A83E0-7E31-4D53-8810-B080399B8BE4}" type="presOf" srcId="{7D92B03A-699D-44A8-B09F-3C4773739A96}" destId="{15B04AA9-4DF4-46D7-AE51-5ACE20AB3FD9}" srcOrd="0" destOrd="0" presId="urn:microsoft.com/office/officeart/2005/8/layout/funnel1"/>
    <dgm:cxn modelId="{79C350F3-7FEA-4953-9488-3262C478E06E}" srcId="{7D92B03A-699D-44A8-B09F-3C4773739A96}" destId="{A6E3CA59-2F72-4DB5-9073-06AB7EC4860B}" srcOrd="1" destOrd="0" parTransId="{E47F6B0B-57E9-49E2-97A7-49DD7BC4F449}" sibTransId="{A76FA4E4-04F8-4F78-8770-2C1F78AAC122}"/>
    <dgm:cxn modelId="{85CE060C-C54D-4CC0-9244-32F1ED764593}" type="presParOf" srcId="{15B04AA9-4DF4-46D7-AE51-5ACE20AB3FD9}" destId="{308957D4-35B9-426E-BDDD-7E8F88E13E19}" srcOrd="0" destOrd="0" presId="urn:microsoft.com/office/officeart/2005/8/layout/funnel1"/>
    <dgm:cxn modelId="{D132D241-3CCC-4D20-8926-0FD02BC12088}" type="presParOf" srcId="{15B04AA9-4DF4-46D7-AE51-5ACE20AB3FD9}" destId="{4B8FE6D6-95A1-448B-9638-DBDC3E3444D3}" srcOrd="1" destOrd="0" presId="urn:microsoft.com/office/officeart/2005/8/layout/funnel1"/>
    <dgm:cxn modelId="{266A6DB8-9A2D-4DC7-ABC2-05B91554EFA5}" type="presParOf" srcId="{15B04AA9-4DF4-46D7-AE51-5ACE20AB3FD9}" destId="{1D4DB3C6-D71D-49F5-8FA1-4C8E5BFF8842}" srcOrd="2" destOrd="0" presId="urn:microsoft.com/office/officeart/2005/8/layout/funnel1"/>
    <dgm:cxn modelId="{2A70C0D7-C38A-411E-A414-9D1B3714FBF8}" type="presParOf" srcId="{15B04AA9-4DF4-46D7-AE51-5ACE20AB3FD9}" destId="{07347EA8-15B5-4865-93DB-2D143F231AD6}" srcOrd="3" destOrd="0" presId="urn:microsoft.com/office/officeart/2005/8/layout/funnel1"/>
    <dgm:cxn modelId="{BED1C587-814D-4F0C-A45F-0495130E9782}" type="presParOf" srcId="{15B04AA9-4DF4-46D7-AE51-5ACE20AB3FD9}" destId="{E61203D0-2C17-403E-9D73-DACC47416A7C}" srcOrd="4" destOrd="0" presId="urn:microsoft.com/office/officeart/2005/8/layout/funnel1"/>
    <dgm:cxn modelId="{E5FE740F-6AEF-478D-9DE3-DFAFA7F1D468}" type="presParOf" srcId="{15B04AA9-4DF4-46D7-AE51-5ACE20AB3FD9}" destId="{3C29472D-F6B6-4779-B158-6D48369DA9A2}" srcOrd="5" destOrd="0" presId="urn:microsoft.com/office/officeart/2005/8/layout/funnel1"/>
    <dgm:cxn modelId="{7ACFC99C-75BD-4B3C-A2DE-D33C9D4A6EEE}" type="presParOf" srcId="{15B04AA9-4DF4-46D7-AE51-5ACE20AB3FD9}" destId="{1148BBA2-0858-4117-BA9E-BB5400BCDAF2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F6ACCF-1719-4C66-8513-53C2B98D8EC4}" type="doc">
      <dgm:prSet loTypeId="urn:microsoft.com/office/officeart/2005/8/layout/StepDownProcess" loCatId="process" qsTypeId="urn:microsoft.com/office/officeart/2005/8/quickstyle/3d5" qsCatId="3D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E229491B-138C-4568-BA84-E821D6BDE731}">
      <dgm:prSet phldrT="[Texte]"/>
      <dgm:spPr/>
      <dgm:t>
        <a:bodyPr/>
        <a:lstStyle/>
        <a:p>
          <a:r>
            <a:rPr lang="fr-FR" dirty="0"/>
            <a:t>Mesures</a:t>
          </a:r>
        </a:p>
      </dgm:t>
    </dgm:pt>
    <dgm:pt modelId="{AB541942-F233-44CE-AB90-77D09AD25DF1}" type="parTrans" cxnId="{555FA5B6-CDCB-465E-BCDF-3443B5263C74}">
      <dgm:prSet/>
      <dgm:spPr/>
      <dgm:t>
        <a:bodyPr/>
        <a:lstStyle/>
        <a:p>
          <a:endParaRPr lang="fr-FR"/>
        </a:p>
      </dgm:t>
    </dgm:pt>
    <dgm:pt modelId="{07E17D84-E4FA-4C52-8F54-D6325C789826}" type="sibTrans" cxnId="{555FA5B6-CDCB-465E-BCDF-3443B5263C74}">
      <dgm:prSet/>
      <dgm:spPr/>
      <dgm:t>
        <a:bodyPr/>
        <a:lstStyle/>
        <a:p>
          <a:endParaRPr lang="fr-FR"/>
        </a:p>
      </dgm:t>
    </dgm:pt>
    <dgm:pt modelId="{AE384FFE-07A5-4180-8CBE-F120A1A28382}">
      <dgm:prSet phldrT="[Texte]"/>
      <dgm:spPr/>
      <dgm:t>
        <a:bodyPr/>
        <a:lstStyle/>
        <a:p>
          <a:pPr>
            <a:buNone/>
          </a:pPr>
          <a:r>
            <a:rPr lang="fr-FR" dirty="0"/>
            <a:t> </a:t>
          </a:r>
        </a:p>
      </dgm:t>
    </dgm:pt>
    <dgm:pt modelId="{C9AF7B1D-BD11-4331-9E4E-73EB430FCE7C}" type="parTrans" cxnId="{FB0338CA-AA0E-416E-831C-2BB77340169B}">
      <dgm:prSet/>
      <dgm:spPr/>
      <dgm:t>
        <a:bodyPr/>
        <a:lstStyle/>
        <a:p>
          <a:endParaRPr lang="fr-FR"/>
        </a:p>
      </dgm:t>
    </dgm:pt>
    <dgm:pt modelId="{3CF55FFA-279F-4C5F-A185-9A53A34B8770}" type="sibTrans" cxnId="{FB0338CA-AA0E-416E-831C-2BB77340169B}">
      <dgm:prSet/>
      <dgm:spPr/>
      <dgm:t>
        <a:bodyPr/>
        <a:lstStyle/>
        <a:p>
          <a:endParaRPr lang="fr-FR"/>
        </a:p>
      </dgm:t>
    </dgm:pt>
    <dgm:pt modelId="{5B1FF464-7EAA-48D8-8FCF-178C02D53550}">
      <dgm:prSet phldrT="[Texte]"/>
      <dgm:spPr/>
      <dgm:t>
        <a:bodyPr/>
        <a:lstStyle/>
        <a:p>
          <a:r>
            <a:rPr lang="fr-FR" dirty="0"/>
            <a:t>Méthodes</a:t>
          </a:r>
        </a:p>
      </dgm:t>
    </dgm:pt>
    <dgm:pt modelId="{7E5AB1B1-8733-49EC-A486-1995840ED71A}" type="parTrans" cxnId="{D33B857A-4380-44F7-B54C-1EC866784F7B}">
      <dgm:prSet/>
      <dgm:spPr/>
      <dgm:t>
        <a:bodyPr/>
        <a:lstStyle/>
        <a:p>
          <a:endParaRPr lang="fr-FR"/>
        </a:p>
      </dgm:t>
    </dgm:pt>
    <dgm:pt modelId="{D53E2EAB-3A4C-4977-8CF3-286CCC8DC293}" type="sibTrans" cxnId="{D33B857A-4380-44F7-B54C-1EC866784F7B}">
      <dgm:prSet/>
      <dgm:spPr/>
      <dgm:t>
        <a:bodyPr/>
        <a:lstStyle/>
        <a:p>
          <a:endParaRPr lang="fr-FR"/>
        </a:p>
      </dgm:t>
    </dgm:pt>
    <dgm:pt modelId="{7A2664D1-1070-42FD-A810-8CB0EF2A90C7}">
      <dgm:prSet phldrT="[Texte]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fr-FR" dirty="0"/>
            <a:t> </a:t>
          </a:r>
        </a:p>
      </dgm:t>
    </dgm:pt>
    <dgm:pt modelId="{27701CF6-546E-4BA4-8B6E-EC16F0F51941}" type="parTrans" cxnId="{BD94174C-0F51-4F8C-9451-6D2DB8D52E65}">
      <dgm:prSet/>
      <dgm:spPr/>
      <dgm:t>
        <a:bodyPr/>
        <a:lstStyle/>
        <a:p>
          <a:endParaRPr lang="fr-FR"/>
        </a:p>
      </dgm:t>
    </dgm:pt>
    <dgm:pt modelId="{962C8B7F-ACFB-4469-AF7D-D4888104088E}" type="sibTrans" cxnId="{BD94174C-0F51-4F8C-9451-6D2DB8D52E65}">
      <dgm:prSet/>
      <dgm:spPr/>
      <dgm:t>
        <a:bodyPr/>
        <a:lstStyle/>
        <a:p>
          <a:endParaRPr lang="fr-FR"/>
        </a:p>
      </dgm:t>
    </dgm:pt>
    <dgm:pt modelId="{4AF3D7F6-EB8C-476C-9232-1849EE0DBC84}">
      <dgm:prSet phldrT="[Texte]"/>
      <dgm:spPr/>
      <dgm:t>
        <a:bodyPr/>
        <a:lstStyle/>
        <a:p>
          <a:r>
            <a:rPr lang="fr-FR" dirty="0"/>
            <a:t>Analyse</a:t>
          </a:r>
        </a:p>
      </dgm:t>
    </dgm:pt>
    <dgm:pt modelId="{E086985D-92D9-4595-B62A-6E5B62E9C646}" type="parTrans" cxnId="{4567EB76-828A-4C0C-B045-1D7AFC5DE9F8}">
      <dgm:prSet/>
      <dgm:spPr/>
      <dgm:t>
        <a:bodyPr/>
        <a:lstStyle/>
        <a:p>
          <a:endParaRPr lang="fr-FR"/>
        </a:p>
      </dgm:t>
    </dgm:pt>
    <dgm:pt modelId="{23B553AE-0DDD-4B40-96D0-610827ECB379}" type="sibTrans" cxnId="{4567EB76-828A-4C0C-B045-1D7AFC5DE9F8}">
      <dgm:prSet/>
      <dgm:spPr/>
      <dgm:t>
        <a:bodyPr/>
        <a:lstStyle/>
        <a:p>
          <a:endParaRPr lang="fr-FR"/>
        </a:p>
      </dgm:t>
    </dgm:pt>
    <dgm:pt modelId="{D930798A-5ECD-460C-ADF4-3A815757C5CA}">
      <dgm:prSet phldrT="[Texte]"/>
      <dgm:spPr/>
      <dgm:t>
        <a:bodyPr/>
        <a:lstStyle/>
        <a:p>
          <a:pPr>
            <a:buNone/>
          </a:pPr>
          <a:r>
            <a:rPr lang="fr-FR" dirty="0"/>
            <a:t> </a:t>
          </a:r>
        </a:p>
      </dgm:t>
    </dgm:pt>
    <dgm:pt modelId="{C19CFA4C-3906-49C7-B9F9-0E0A145EB0CA}" type="parTrans" cxnId="{98E14383-0EDF-4807-9A6D-282DA721C848}">
      <dgm:prSet/>
      <dgm:spPr/>
      <dgm:t>
        <a:bodyPr/>
        <a:lstStyle/>
        <a:p>
          <a:endParaRPr lang="fr-FR"/>
        </a:p>
      </dgm:t>
    </dgm:pt>
    <dgm:pt modelId="{9C15F92B-8195-4603-9990-67DC5561C4AA}" type="sibTrans" cxnId="{98E14383-0EDF-4807-9A6D-282DA721C848}">
      <dgm:prSet/>
      <dgm:spPr/>
      <dgm:t>
        <a:bodyPr/>
        <a:lstStyle/>
        <a:p>
          <a:endParaRPr lang="fr-FR"/>
        </a:p>
      </dgm:t>
    </dgm:pt>
    <dgm:pt modelId="{FDD6A99E-5B70-49DC-8F52-0C79E2486E67}" type="pres">
      <dgm:prSet presAssocID="{41F6ACCF-1719-4C66-8513-53C2B98D8EC4}" presName="rootnode" presStyleCnt="0">
        <dgm:presLayoutVars>
          <dgm:chMax/>
          <dgm:chPref/>
          <dgm:dir/>
          <dgm:animLvl val="lvl"/>
        </dgm:presLayoutVars>
      </dgm:prSet>
      <dgm:spPr/>
    </dgm:pt>
    <dgm:pt modelId="{FDD1AD7C-7FDA-4727-B238-14D61CB02090}" type="pres">
      <dgm:prSet presAssocID="{E229491B-138C-4568-BA84-E821D6BDE731}" presName="composite" presStyleCnt="0"/>
      <dgm:spPr/>
    </dgm:pt>
    <dgm:pt modelId="{8D7A8A7D-15FC-4754-80DE-2C57F16C0776}" type="pres">
      <dgm:prSet presAssocID="{E229491B-138C-4568-BA84-E821D6BDE731}" presName="bentUpArrow1" presStyleLbl="alignImgPlace1" presStyleIdx="0" presStyleCnt="2"/>
      <dgm:spPr/>
    </dgm:pt>
    <dgm:pt modelId="{A238AA24-0392-48C4-8C39-1DC310B30C7C}" type="pres">
      <dgm:prSet presAssocID="{E229491B-138C-4568-BA84-E821D6BDE731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36372567-6139-46D2-B0EA-E9FABBFB6B81}" type="pres">
      <dgm:prSet presAssocID="{E229491B-138C-4568-BA84-E821D6BDE731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D5CA0444-D70B-4064-9FF5-B21FF29B160A}" type="pres">
      <dgm:prSet presAssocID="{07E17D84-E4FA-4C52-8F54-D6325C789826}" presName="sibTrans" presStyleCnt="0"/>
      <dgm:spPr/>
    </dgm:pt>
    <dgm:pt modelId="{8260193E-1F70-409C-9A60-47D229037910}" type="pres">
      <dgm:prSet presAssocID="{5B1FF464-7EAA-48D8-8FCF-178C02D53550}" presName="composite" presStyleCnt="0"/>
      <dgm:spPr/>
    </dgm:pt>
    <dgm:pt modelId="{EE7FEEBA-B383-43DE-BEAE-B9999D9800B4}" type="pres">
      <dgm:prSet presAssocID="{5B1FF464-7EAA-48D8-8FCF-178C02D53550}" presName="bentUpArrow1" presStyleLbl="alignImgPlace1" presStyleIdx="1" presStyleCnt="2"/>
      <dgm:spPr/>
    </dgm:pt>
    <dgm:pt modelId="{2BDAB16C-0EFE-4591-AABF-D82A3563D8EA}" type="pres">
      <dgm:prSet presAssocID="{5B1FF464-7EAA-48D8-8FCF-178C02D53550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D4390957-54E9-491B-81F0-9574E5E58FC7}" type="pres">
      <dgm:prSet presAssocID="{5B1FF464-7EAA-48D8-8FCF-178C02D53550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9E68BC29-C00F-44F3-8BFF-0B0922B5F0CB}" type="pres">
      <dgm:prSet presAssocID="{D53E2EAB-3A4C-4977-8CF3-286CCC8DC293}" presName="sibTrans" presStyleCnt="0"/>
      <dgm:spPr/>
    </dgm:pt>
    <dgm:pt modelId="{42FC3E62-51AA-49F4-B866-BFD3386FB48B}" type="pres">
      <dgm:prSet presAssocID="{4AF3D7F6-EB8C-476C-9232-1849EE0DBC84}" presName="composite" presStyleCnt="0"/>
      <dgm:spPr/>
    </dgm:pt>
    <dgm:pt modelId="{8E6A2409-FF1B-46C6-8DC2-E33D38671A2C}" type="pres">
      <dgm:prSet presAssocID="{4AF3D7F6-EB8C-476C-9232-1849EE0DBC84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</dgm:pt>
    <dgm:pt modelId="{270FB237-D76E-47D5-8E09-BA3F33CF4CB2}" type="pres">
      <dgm:prSet presAssocID="{4AF3D7F6-EB8C-476C-9232-1849EE0DBC84}" presName="Final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42F3940B-29F1-4E52-8863-05EEEA7373BC}" type="presOf" srcId="{7A2664D1-1070-42FD-A810-8CB0EF2A90C7}" destId="{D4390957-54E9-491B-81F0-9574E5E58FC7}" srcOrd="0" destOrd="0" presId="urn:microsoft.com/office/officeart/2005/8/layout/StepDownProcess"/>
    <dgm:cxn modelId="{A4161C14-7677-4180-B72A-67A014A047F0}" type="presOf" srcId="{5B1FF464-7EAA-48D8-8FCF-178C02D53550}" destId="{2BDAB16C-0EFE-4591-AABF-D82A3563D8EA}" srcOrd="0" destOrd="0" presId="urn:microsoft.com/office/officeart/2005/8/layout/StepDownProcess"/>
    <dgm:cxn modelId="{4554793A-A4D1-4860-82D9-81CDF0A4EBB9}" type="presOf" srcId="{AE384FFE-07A5-4180-8CBE-F120A1A28382}" destId="{36372567-6139-46D2-B0EA-E9FABBFB6B81}" srcOrd="0" destOrd="0" presId="urn:microsoft.com/office/officeart/2005/8/layout/StepDownProcess"/>
    <dgm:cxn modelId="{EF91B65E-5022-462A-853F-D17FE653DD95}" type="presOf" srcId="{4AF3D7F6-EB8C-476C-9232-1849EE0DBC84}" destId="{8E6A2409-FF1B-46C6-8DC2-E33D38671A2C}" srcOrd="0" destOrd="0" presId="urn:microsoft.com/office/officeart/2005/8/layout/StepDownProcess"/>
    <dgm:cxn modelId="{BD94174C-0F51-4F8C-9451-6D2DB8D52E65}" srcId="{5B1FF464-7EAA-48D8-8FCF-178C02D53550}" destId="{7A2664D1-1070-42FD-A810-8CB0EF2A90C7}" srcOrd="0" destOrd="0" parTransId="{27701CF6-546E-4BA4-8B6E-EC16F0F51941}" sibTransId="{962C8B7F-ACFB-4469-AF7D-D4888104088E}"/>
    <dgm:cxn modelId="{4567EB76-828A-4C0C-B045-1D7AFC5DE9F8}" srcId="{41F6ACCF-1719-4C66-8513-53C2B98D8EC4}" destId="{4AF3D7F6-EB8C-476C-9232-1849EE0DBC84}" srcOrd="2" destOrd="0" parTransId="{E086985D-92D9-4595-B62A-6E5B62E9C646}" sibTransId="{23B553AE-0DDD-4B40-96D0-610827ECB379}"/>
    <dgm:cxn modelId="{D33B857A-4380-44F7-B54C-1EC866784F7B}" srcId="{41F6ACCF-1719-4C66-8513-53C2B98D8EC4}" destId="{5B1FF464-7EAA-48D8-8FCF-178C02D53550}" srcOrd="1" destOrd="0" parTransId="{7E5AB1B1-8733-49EC-A486-1995840ED71A}" sibTransId="{D53E2EAB-3A4C-4977-8CF3-286CCC8DC293}"/>
    <dgm:cxn modelId="{98E14383-0EDF-4807-9A6D-282DA721C848}" srcId="{4AF3D7F6-EB8C-476C-9232-1849EE0DBC84}" destId="{D930798A-5ECD-460C-ADF4-3A815757C5CA}" srcOrd="0" destOrd="0" parTransId="{C19CFA4C-3906-49C7-B9F9-0E0A145EB0CA}" sibTransId="{9C15F92B-8195-4603-9990-67DC5561C4AA}"/>
    <dgm:cxn modelId="{824CC495-B98D-4404-8807-ABAE2B14E03C}" type="presOf" srcId="{41F6ACCF-1719-4C66-8513-53C2B98D8EC4}" destId="{FDD6A99E-5B70-49DC-8F52-0C79E2486E67}" srcOrd="0" destOrd="0" presId="urn:microsoft.com/office/officeart/2005/8/layout/StepDownProcess"/>
    <dgm:cxn modelId="{555FA5B6-CDCB-465E-BCDF-3443B5263C74}" srcId="{41F6ACCF-1719-4C66-8513-53C2B98D8EC4}" destId="{E229491B-138C-4568-BA84-E821D6BDE731}" srcOrd="0" destOrd="0" parTransId="{AB541942-F233-44CE-AB90-77D09AD25DF1}" sibTransId="{07E17D84-E4FA-4C52-8F54-D6325C789826}"/>
    <dgm:cxn modelId="{E15B28BB-A7A2-4DC9-AD8B-415C0B5E6802}" type="presOf" srcId="{D930798A-5ECD-460C-ADF4-3A815757C5CA}" destId="{270FB237-D76E-47D5-8E09-BA3F33CF4CB2}" srcOrd="0" destOrd="0" presId="urn:microsoft.com/office/officeart/2005/8/layout/StepDownProcess"/>
    <dgm:cxn modelId="{FB0338CA-AA0E-416E-831C-2BB77340169B}" srcId="{E229491B-138C-4568-BA84-E821D6BDE731}" destId="{AE384FFE-07A5-4180-8CBE-F120A1A28382}" srcOrd="0" destOrd="0" parTransId="{C9AF7B1D-BD11-4331-9E4E-73EB430FCE7C}" sibTransId="{3CF55FFA-279F-4C5F-A185-9A53A34B8770}"/>
    <dgm:cxn modelId="{E569B4F2-6062-4BBC-BA07-FA2D775CAEA0}" type="presOf" srcId="{E229491B-138C-4568-BA84-E821D6BDE731}" destId="{A238AA24-0392-48C4-8C39-1DC310B30C7C}" srcOrd="0" destOrd="0" presId="urn:microsoft.com/office/officeart/2005/8/layout/StepDownProcess"/>
    <dgm:cxn modelId="{4F29D6C4-32A7-4E73-B22B-F61EAD4B0237}" type="presParOf" srcId="{FDD6A99E-5B70-49DC-8F52-0C79E2486E67}" destId="{FDD1AD7C-7FDA-4727-B238-14D61CB02090}" srcOrd="0" destOrd="0" presId="urn:microsoft.com/office/officeart/2005/8/layout/StepDownProcess"/>
    <dgm:cxn modelId="{692CB61F-4865-4668-8625-041388832461}" type="presParOf" srcId="{FDD1AD7C-7FDA-4727-B238-14D61CB02090}" destId="{8D7A8A7D-15FC-4754-80DE-2C57F16C0776}" srcOrd="0" destOrd="0" presId="urn:microsoft.com/office/officeart/2005/8/layout/StepDownProcess"/>
    <dgm:cxn modelId="{70BEF5C1-9072-4D18-9874-A44529B9BE6A}" type="presParOf" srcId="{FDD1AD7C-7FDA-4727-B238-14D61CB02090}" destId="{A238AA24-0392-48C4-8C39-1DC310B30C7C}" srcOrd="1" destOrd="0" presId="urn:microsoft.com/office/officeart/2005/8/layout/StepDownProcess"/>
    <dgm:cxn modelId="{56009C00-1B60-47F7-982C-BE6CD73C52F9}" type="presParOf" srcId="{FDD1AD7C-7FDA-4727-B238-14D61CB02090}" destId="{36372567-6139-46D2-B0EA-E9FABBFB6B81}" srcOrd="2" destOrd="0" presId="urn:microsoft.com/office/officeart/2005/8/layout/StepDownProcess"/>
    <dgm:cxn modelId="{22A80740-9C0F-46ED-963F-66696257FFFC}" type="presParOf" srcId="{FDD6A99E-5B70-49DC-8F52-0C79E2486E67}" destId="{D5CA0444-D70B-4064-9FF5-B21FF29B160A}" srcOrd="1" destOrd="0" presId="urn:microsoft.com/office/officeart/2005/8/layout/StepDownProcess"/>
    <dgm:cxn modelId="{C2A658D5-8F92-4AD7-B84D-987281CE5049}" type="presParOf" srcId="{FDD6A99E-5B70-49DC-8F52-0C79E2486E67}" destId="{8260193E-1F70-409C-9A60-47D229037910}" srcOrd="2" destOrd="0" presId="urn:microsoft.com/office/officeart/2005/8/layout/StepDownProcess"/>
    <dgm:cxn modelId="{1FF9A154-6848-4D85-A3CB-692E8D5F91C9}" type="presParOf" srcId="{8260193E-1F70-409C-9A60-47D229037910}" destId="{EE7FEEBA-B383-43DE-BEAE-B9999D9800B4}" srcOrd="0" destOrd="0" presId="urn:microsoft.com/office/officeart/2005/8/layout/StepDownProcess"/>
    <dgm:cxn modelId="{3C054A35-CD96-484C-8D4D-D7E3D922E6E7}" type="presParOf" srcId="{8260193E-1F70-409C-9A60-47D229037910}" destId="{2BDAB16C-0EFE-4591-AABF-D82A3563D8EA}" srcOrd="1" destOrd="0" presId="urn:microsoft.com/office/officeart/2005/8/layout/StepDownProcess"/>
    <dgm:cxn modelId="{3FB24F90-8BF4-4E22-AB5D-8FF7410D1DF1}" type="presParOf" srcId="{8260193E-1F70-409C-9A60-47D229037910}" destId="{D4390957-54E9-491B-81F0-9574E5E58FC7}" srcOrd="2" destOrd="0" presId="urn:microsoft.com/office/officeart/2005/8/layout/StepDownProcess"/>
    <dgm:cxn modelId="{D2A10942-AF7F-453E-857F-CF42B4A636E1}" type="presParOf" srcId="{FDD6A99E-5B70-49DC-8F52-0C79E2486E67}" destId="{9E68BC29-C00F-44F3-8BFF-0B0922B5F0CB}" srcOrd="3" destOrd="0" presId="urn:microsoft.com/office/officeart/2005/8/layout/StepDownProcess"/>
    <dgm:cxn modelId="{0E45D495-6BD2-433D-8E1C-B02EF4739F37}" type="presParOf" srcId="{FDD6A99E-5B70-49DC-8F52-0C79E2486E67}" destId="{42FC3E62-51AA-49F4-B866-BFD3386FB48B}" srcOrd="4" destOrd="0" presId="urn:microsoft.com/office/officeart/2005/8/layout/StepDownProcess"/>
    <dgm:cxn modelId="{192E88A9-5A55-4C2C-ADDD-5C1AC6C09040}" type="presParOf" srcId="{42FC3E62-51AA-49F4-B866-BFD3386FB48B}" destId="{8E6A2409-FF1B-46C6-8DC2-E33D38671A2C}" srcOrd="0" destOrd="0" presId="urn:microsoft.com/office/officeart/2005/8/layout/StepDownProcess"/>
    <dgm:cxn modelId="{46EE435A-EC6E-4FD8-AC54-7E074F6A3721}" type="presParOf" srcId="{42FC3E62-51AA-49F4-B866-BFD3386FB48B}" destId="{270FB237-D76E-47D5-8E09-BA3F33CF4CB2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A36BAF0-8AA5-4E95-BE12-0DD0E677539A}" type="doc">
      <dgm:prSet loTypeId="urn:microsoft.com/office/officeart/2005/8/layout/hierarchy1" loCatId="hierarchy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2DD750DF-8269-4E04-97C5-124D3C831CAA}">
      <dgm:prSet phldrT="[Texte]"/>
      <dgm:spPr/>
      <dgm:t>
        <a:bodyPr/>
        <a:lstStyle/>
        <a:p>
          <a:r>
            <a:rPr lang="fr-FR" dirty="0"/>
            <a:t>Modèle</a:t>
          </a:r>
        </a:p>
      </dgm:t>
    </dgm:pt>
    <dgm:pt modelId="{2B038102-F80E-4152-BF05-5159A296C371}" type="parTrans" cxnId="{05E37F5A-9A27-49BB-B010-98275763AABD}">
      <dgm:prSet/>
      <dgm:spPr/>
      <dgm:t>
        <a:bodyPr/>
        <a:lstStyle/>
        <a:p>
          <a:endParaRPr lang="fr-FR"/>
        </a:p>
      </dgm:t>
    </dgm:pt>
    <dgm:pt modelId="{4A6FA56F-6F13-4FE1-9D46-165F604083D5}" type="sibTrans" cxnId="{05E37F5A-9A27-49BB-B010-98275763AABD}">
      <dgm:prSet/>
      <dgm:spPr/>
      <dgm:t>
        <a:bodyPr/>
        <a:lstStyle/>
        <a:p>
          <a:endParaRPr lang="fr-FR"/>
        </a:p>
      </dgm:t>
    </dgm:pt>
    <dgm:pt modelId="{DCE6055C-693F-48B7-8CF9-01AAD3E1768E}">
      <dgm:prSet phldrT="[Texte]"/>
      <dgm:spPr/>
      <dgm:t>
        <a:bodyPr/>
        <a:lstStyle/>
        <a:p>
          <a:r>
            <a:rPr lang="fr-FR" dirty="0"/>
            <a:t>Ostéoarticulaire</a:t>
          </a:r>
        </a:p>
      </dgm:t>
    </dgm:pt>
    <dgm:pt modelId="{A3BE4DCE-57EC-406F-9D5E-F273EE1C3917}" type="parTrans" cxnId="{BC93B559-792B-4B2D-BFE6-052499F8CA41}">
      <dgm:prSet/>
      <dgm:spPr/>
      <dgm:t>
        <a:bodyPr/>
        <a:lstStyle/>
        <a:p>
          <a:endParaRPr lang="fr-FR"/>
        </a:p>
      </dgm:t>
    </dgm:pt>
    <dgm:pt modelId="{953B8A6A-6048-4618-AE58-539F99CD6D05}" type="sibTrans" cxnId="{BC93B559-792B-4B2D-BFE6-052499F8CA41}">
      <dgm:prSet/>
      <dgm:spPr/>
      <dgm:t>
        <a:bodyPr/>
        <a:lstStyle/>
        <a:p>
          <a:endParaRPr lang="fr-FR"/>
        </a:p>
      </dgm:t>
    </dgm:pt>
    <dgm:pt modelId="{6EDF789D-F51B-4CD1-B021-E2C47E3EF501}">
      <dgm:prSet phldrT="[Texte]"/>
      <dgm:spPr/>
      <dgm:t>
        <a:bodyPr/>
        <a:lstStyle/>
        <a:p>
          <a:r>
            <a:rPr lang="fr-FR" dirty="0"/>
            <a:t>Musculaire</a:t>
          </a:r>
        </a:p>
      </dgm:t>
    </dgm:pt>
    <dgm:pt modelId="{AC4CE5C3-FF9B-4FE4-88F2-166523C4CE0E}" type="parTrans" cxnId="{4255CF5F-A163-42D5-98C2-5FE395B664E7}">
      <dgm:prSet/>
      <dgm:spPr/>
      <dgm:t>
        <a:bodyPr/>
        <a:lstStyle/>
        <a:p>
          <a:endParaRPr lang="fr-FR"/>
        </a:p>
      </dgm:t>
    </dgm:pt>
    <dgm:pt modelId="{CDD67613-F1FA-4807-9C57-D8006D5B2593}" type="sibTrans" cxnId="{4255CF5F-A163-42D5-98C2-5FE395B664E7}">
      <dgm:prSet/>
      <dgm:spPr/>
      <dgm:t>
        <a:bodyPr/>
        <a:lstStyle/>
        <a:p>
          <a:endParaRPr lang="fr-FR"/>
        </a:p>
      </dgm:t>
    </dgm:pt>
    <dgm:pt modelId="{C806E986-78AA-4F92-B0DF-1607317016A3}" type="pres">
      <dgm:prSet presAssocID="{CA36BAF0-8AA5-4E95-BE12-0DD0E677539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39FB6B3-DA44-484B-A6E3-2A1348037CF9}" type="pres">
      <dgm:prSet presAssocID="{2DD750DF-8269-4E04-97C5-124D3C831CAA}" presName="hierRoot1" presStyleCnt="0"/>
      <dgm:spPr/>
    </dgm:pt>
    <dgm:pt modelId="{3527365B-1AC1-4A6F-953C-8D23ABE1A3E7}" type="pres">
      <dgm:prSet presAssocID="{2DD750DF-8269-4E04-97C5-124D3C831CAA}" presName="composite" presStyleCnt="0"/>
      <dgm:spPr/>
    </dgm:pt>
    <dgm:pt modelId="{4566E5CC-33F7-4E3C-8C02-80A601362C23}" type="pres">
      <dgm:prSet presAssocID="{2DD750DF-8269-4E04-97C5-124D3C831CAA}" presName="background" presStyleLbl="node0" presStyleIdx="0" presStyleCnt="1"/>
      <dgm:spPr/>
    </dgm:pt>
    <dgm:pt modelId="{EB6786EB-8466-46A3-BFBC-BEF19287EEBD}" type="pres">
      <dgm:prSet presAssocID="{2DD750DF-8269-4E04-97C5-124D3C831CAA}" presName="text" presStyleLbl="fgAcc0" presStyleIdx="0" presStyleCnt="1">
        <dgm:presLayoutVars>
          <dgm:chPref val="3"/>
        </dgm:presLayoutVars>
      </dgm:prSet>
      <dgm:spPr/>
    </dgm:pt>
    <dgm:pt modelId="{C633FEFE-645D-45AA-8D01-75FB41985DE2}" type="pres">
      <dgm:prSet presAssocID="{2DD750DF-8269-4E04-97C5-124D3C831CAA}" presName="hierChild2" presStyleCnt="0"/>
      <dgm:spPr/>
    </dgm:pt>
    <dgm:pt modelId="{B3E4C4A3-7AFF-4412-B5E5-253B5EFEE115}" type="pres">
      <dgm:prSet presAssocID="{A3BE4DCE-57EC-406F-9D5E-F273EE1C3917}" presName="Name10" presStyleLbl="parChTrans1D2" presStyleIdx="0" presStyleCnt="2"/>
      <dgm:spPr/>
    </dgm:pt>
    <dgm:pt modelId="{8898275C-F5F5-48EC-A63F-4D44EA7109E5}" type="pres">
      <dgm:prSet presAssocID="{DCE6055C-693F-48B7-8CF9-01AAD3E1768E}" presName="hierRoot2" presStyleCnt="0"/>
      <dgm:spPr/>
    </dgm:pt>
    <dgm:pt modelId="{E7083E42-7AC8-4BED-9D78-1D0D6DC293C2}" type="pres">
      <dgm:prSet presAssocID="{DCE6055C-693F-48B7-8CF9-01AAD3E1768E}" presName="composite2" presStyleCnt="0"/>
      <dgm:spPr/>
    </dgm:pt>
    <dgm:pt modelId="{6F2B981D-F80D-4F32-AF80-223A0331CC76}" type="pres">
      <dgm:prSet presAssocID="{DCE6055C-693F-48B7-8CF9-01AAD3E1768E}" presName="background2" presStyleLbl="node2" presStyleIdx="0" presStyleCnt="2"/>
      <dgm:spPr/>
    </dgm:pt>
    <dgm:pt modelId="{C555AE41-FC2D-4CEF-9961-2739FE5F588D}" type="pres">
      <dgm:prSet presAssocID="{DCE6055C-693F-48B7-8CF9-01AAD3E1768E}" presName="text2" presStyleLbl="fgAcc2" presStyleIdx="0" presStyleCnt="2">
        <dgm:presLayoutVars>
          <dgm:chPref val="3"/>
        </dgm:presLayoutVars>
      </dgm:prSet>
      <dgm:spPr/>
    </dgm:pt>
    <dgm:pt modelId="{5365E3CF-D0B7-4471-840A-4942DE2B1700}" type="pres">
      <dgm:prSet presAssocID="{DCE6055C-693F-48B7-8CF9-01AAD3E1768E}" presName="hierChild3" presStyleCnt="0"/>
      <dgm:spPr/>
    </dgm:pt>
    <dgm:pt modelId="{87160199-1406-422A-A269-629095BBD2B4}" type="pres">
      <dgm:prSet presAssocID="{AC4CE5C3-FF9B-4FE4-88F2-166523C4CE0E}" presName="Name10" presStyleLbl="parChTrans1D2" presStyleIdx="1" presStyleCnt="2"/>
      <dgm:spPr/>
    </dgm:pt>
    <dgm:pt modelId="{5579B598-DF57-463A-91CF-7A2C6127DEE3}" type="pres">
      <dgm:prSet presAssocID="{6EDF789D-F51B-4CD1-B021-E2C47E3EF501}" presName="hierRoot2" presStyleCnt="0"/>
      <dgm:spPr/>
    </dgm:pt>
    <dgm:pt modelId="{0EF85938-A83E-4AD0-8436-AC242848B2DE}" type="pres">
      <dgm:prSet presAssocID="{6EDF789D-F51B-4CD1-B021-E2C47E3EF501}" presName="composite2" presStyleCnt="0"/>
      <dgm:spPr/>
    </dgm:pt>
    <dgm:pt modelId="{AFE50CD3-5EDC-4A61-BF54-077226172817}" type="pres">
      <dgm:prSet presAssocID="{6EDF789D-F51B-4CD1-B021-E2C47E3EF501}" presName="background2" presStyleLbl="node2" presStyleIdx="1" presStyleCnt="2"/>
      <dgm:spPr/>
    </dgm:pt>
    <dgm:pt modelId="{66C07DBA-0473-47C0-9677-786B4A00F507}" type="pres">
      <dgm:prSet presAssocID="{6EDF789D-F51B-4CD1-B021-E2C47E3EF501}" presName="text2" presStyleLbl="fgAcc2" presStyleIdx="1" presStyleCnt="2">
        <dgm:presLayoutVars>
          <dgm:chPref val="3"/>
        </dgm:presLayoutVars>
      </dgm:prSet>
      <dgm:spPr/>
    </dgm:pt>
    <dgm:pt modelId="{7A831DB2-4718-483D-A0C2-B2E6167AA32D}" type="pres">
      <dgm:prSet presAssocID="{6EDF789D-F51B-4CD1-B021-E2C47E3EF501}" presName="hierChild3" presStyleCnt="0"/>
      <dgm:spPr/>
    </dgm:pt>
  </dgm:ptLst>
  <dgm:cxnLst>
    <dgm:cxn modelId="{A1F2EE2C-5EE6-41C7-A5C1-907D100B8EED}" type="presOf" srcId="{A3BE4DCE-57EC-406F-9D5E-F273EE1C3917}" destId="{B3E4C4A3-7AFF-4412-B5E5-253B5EFEE115}" srcOrd="0" destOrd="0" presId="urn:microsoft.com/office/officeart/2005/8/layout/hierarchy1"/>
    <dgm:cxn modelId="{041DAA36-9BA9-4896-9D8D-5C0DCAF035C8}" type="presOf" srcId="{6EDF789D-F51B-4CD1-B021-E2C47E3EF501}" destId="{66C07DBA-0473-47C0-9677-786B4A00F507}" srcOrd="0" destOrd="0" presId="urn:microsoft.com/office/officeart/2005/8/layout/hierarchy1"/>
    <dgm:cxn modelId="{464EC638-7E2B-47C3-99D9-B7BF40276441}" type="presOf" srcId="{DCE6055C-693F-48B7-8CF9-01AAD3E1768E}" destId="{C555AE41-FC2D-4CEF-9961-2739FE5F588D}" srcOrd="0" destOrd="0" presId="urn:microsoft.com/office/officeart/2005/8/layout/hierarchy1"/>
    <dgm:cxn modelId="{3AA6B339-A50D-4FDD-92AA-C1C4DC910383}" type="presOf" srcId="{CA36BAF0-8AA5-4E95-BE12-0DD0E677539A}" destId="{C806E986-78AA-4F92-B0DF-1607317016A3}" srcOrd="0" destOrd="0" presId="urn:microsoft.com/office/officeart/2005/8/layout/hierarchy1"/>
    <dgm:cxn modelId="{4255CF5F-A163-42D5-98C2-5FE395B664E7}" srcId="{2DD750DF-8269-4E04-97C5-124D3C831CAA}" destId="{6EDF789D-F51B-4CD1-B021-E2C47E3EF501}" srcOrd="1" destOrd="0" parTransId="{AC4CE5C3-FF9B-4FE4-88F2-166523C4CE0E}" sibTransId="{CDD67613-F1FA-4807-9C57-D8006D5B2593}"/>
    <dgm:cxn modelId="{498CA96D-994D-4213-860D-7ABA07262717}" type="presOf" srcId="{AC4CE5C3-FF9B-4FE4-88F2-166523C4CE0E}" destId="{87160199-1406-422A-A269-629095BBD2B4}" srcOrd="0" destOrd="0" presId="urn:microsoft.com/office/officeart/2005/8/layout/hierarchy1"/>
    <dgm:cxn modelId="{BC93B559-792B-4B2D-BFE6-052499F8CA41}" srcId="{2DD750DF-8269-4E04-97C5-124D3C831CAA}" destId="{DCE6055C-693F-48B7-8CF9-01AAD3E1768E}" srcOrd="0" destOrd="0" parTransId="{A3BE4DCE-57EC-406F-9D5E-F273EE1C3917}" sibTransId="{953B8A6A-6048-4618-AE58-539F99CD6D05}"/>
    <dgm:cxn modelId="{05E37F5A-9A27-49BB-B010-98275763AABD}" srcId="{CA36BAF0-8AA5-4E95-BE12-0DD0E677539A}" destId="{2DD750DF-8269-4E04-97C5-124D3C831CAA}" srcOrd="0" destOrd="0" parTransId="{2B038102-F80E-4152-BF05-5159A296C371}" sibTransId="{4A6FA56F-6F13-4FE1-9D46-165F604083D5}"/>
    <dgm:cxn modelId="{DF9A17E6-B603-4B6B-87AC-8E9F224E162F}" type="presOf" srcId="{2DD750DF-8269-4E04-97C5-124D3C831CAA}" destId="{EB6786EB-8466-46A3-BFBC-BEF19287EEBD}" srcOrd="0" destOrd="0" presId="urn:microsoft.com/office/officeart/2005/8/layout/hierarchy1"/>
    <dgm:cxn modelId="{E0B4F29F-BDC2-4022-AB3A-DEB873219A13}" type="presParOf" srcId="{C806E986-78AA-4F92-B0DF-1607317016A3}" destId="{239FB6B3-DA44-484B-A6E3-2A1348037CF9}" srcOrd="0" destOrd="0" presId="urn:microsoft.com/office/officeart/2005/8/layout/hierarchy1"/>
    <dgm:cxn modelId="{330F376B-C486-499E-ADCB-91F98F1B1ECC}" type="presParOf" srcId="{239FB6B3-DA44-484B-A6E3-2A1348037CF9}" destId="{3527365B-1AC1-4A6F-953C-8D23ABE1A3E7}" srcOrd="0" destOrd="0" presId="urn:microsoft.com/office/officeart/2005/8/layout/hierarchy1"/>
    <dgm:cxn modelId="{7D69801C-7C5B-4064-801B-5C979F2D5D04}" type="presParOf" srcId="{3527365B-1AC1-4A6F-953C-8D23ABE1A3E7}" destId="{4566E5CC-33F7-4E3C-8C02-80A601362C23}" srcOrd="0" destOrd="0" presId="urn:microsoft.com/office/officeart/2005/8/layout/hierarchy1"/>
    <dgm:cxn modelId="{13A26F09-F32F-4C13-BE61-2C7CCD008761}" type="presParOf" srcId="{3527365B-1AC1-4A6F-953C-8D23ABE1A3E7}" destId="{EB6786EB-8466-46A3-BFBC-BEF19287EEBD}" srcOrd="1" destOrd="0" presId="urn:microsoft.com/office/officeart/2005/8/layout/hierarchy1"/>
    <dgm:cxn modelId="{2273016B-E18C-419F-B27E-0B08FC7709CD}" type="presParOf" srcId="{239FB6B3-DA44-484B-A6E3-2A1348037CF9}" destId="{C633FEFE-645D-45AA-8D01-75FB41985DE2}" srcOrd="1" destOrd="0" presId="urn:microsoft.com/office/officeart/2005/8/layout/hierarchy1"/>
    <dgm:cxn modelId="{34AC0013-6A9C-4AA0-B5F5-D88D4384BD7A}" type="presParOf" srcId="{C633FEFE-645D-45AA-8D01-75FB41985DE2}" destId="{B3E4C4A3-7AFF-4412-B5E5-253B5EFEE115}" srcOrd="0" destOrd="0" presId="urn:microsoft.com/office/officeart/2005/8/layout/hierarchy1"/>
    <dgm:cxn modelId="{BB035190-3BBA-4815-9FB1-D5094530AB1B}" type="presParOf" srcId="{C633FEFE-645D-45AA-8D01-75FB41985DE2}" destId="{8898275C-F5F5-48EC-A63F-4D44EA7109E5}" srcOrd="1" destOrd="0" presId="urn:microsoft.com/office/officeart/2005/8/layout/hierarchy1"/>
    <dgm:cxn modelId="{CB32E722-6069-4B15-ACC7-1AF3F9FA8FC0}" type="presParOf" srcId="{8898275C-F5F5-48EC-A63F-4D44EA7109E5}" destId="{E7083E42-7AC8-4BED-9D78-1D0D6DC293C2}" srcOrd="0" destOrd="0" presId="urn:microsoft.com/office/officeart/2005/8/layout/hierarchy1"/>
    <dgm:cxn modelId="{7718E5C1-07DA-4255-AE9B-A26B7B456F86}" type="presParOf" srcId="{E7083E42-7AC8-4BED-9D78-1D0D6DC293C2}" destId="{6F2B981D-F80D-4F32-AF80-223A0331CC76}" srcOrd="0" destOrd="0" presId="urn:microsoft.com/office/officeart/2005/8/layout/hierarchy1"/>
    <dgm:cxn modelId="{DDA5DA84-96E1-4C41-ADAC-7EB9CED09770}" type="presParOf" srcId="{E7083E42-7AC8-4BED-9D78-1D0D6DC293C2}" destId="{C555AE41-FC2D-4CEF-9961-2739FE5F588D}" srcOrd="1" destOrd="0" presId="urn:microsoft.com/office/officeart/2005/8/layout/hierarchy1"/>
    <dgm:cxn modelId="{AF9227E4-7070-4747-8D9A-84CB9B786698}" type="presParOf" srcId="{8898275C-F5F5-48EC-A63F-4D44EA7109E5}" destId="{5365E3CF-D0B7-4471-840A-4942DE2B1700}" srcOrd="1" destOrd="0" presId="urn:microsoft.com/office/officeart/2005/8/layout/hierarchy1"/>
    <dgm:cxn modelId="{1853EF0B-2E95-40A0-B0F9-838F780B89A8}" type="presParOf" srcId="{C633FEFE-645D-45AA-8D01-75FB41985DE2}" destId="{87160199-1406-422A-A269-629095BBD2B4}" srcOrd="2" destOrd="0" presId="urn:microsoft.com/office/officeart/2005/8/layout/hierarchy1"/>
    <dgm:cxn modelId="{6E1F883C-5BB5-464B-B5B0-F8D543AF94A9}" type="presParOf" srcId="{C633FEFE-645D-45AA-8D01-75FB41985DE2}" destId="{5579B598-DF57-463A-91CF-7A2C6127DEE3}" srcOrd="3" destOrd="0" presId="urn:microsoft.com/office/officeart/2005/8/layout/hierarchy1"/>
    <dgm:cxn modelId="{4EDAF95D-3EF2-49F2-810B-ACCCC0D3BE96}" type="presParOf" srcId="{5579B598-DF57-463A-91CF-7A2C6127DEE3}" destId="{0EF85938-A83E-4AD0-8436-AC242848B2DE}" srcOrd="0" destOrd="0" presId="urn:microsoft.com/office/officeart/2005/8/layout/hierarchy1"/>
    <dgm:cxn modelId="{037A88AB-E845-42E3-8CE3-9C057D3122A1}" type="presParOf" srcId="{0EF85938-A83E-4AD0-8436-AC242848B2DE}" destId="{AFE50CD3-5EDC-4A61-BF54-077226172817}" srcOrd="0" destOrd="0" presId="urn:microsoft.com/office/officeart/2005/8/layout/hierarchy1"/>
    <dgm:cxn modelId="{FB289A75-ECB1-488D-A1D0-43221F21BBE2}" type="presParOf" srcId="{0EF85938-A83E-4AD0-8436-AC242848B2DE}" destId="{66C07DBA-0473-47C0-9677-786B4A00F507}" srcOrd="1" destOrd="0" presId="urn:microsoft.com/office/officeart/2005/8/layout/hierarchy1"/>
    <dgm:cxn modelId="{2C95A6D9-1CAC-4E8B-B873-3F060E6552D0}" type="presParOf" srcId="{5579B598-DF57-463A-91CF-7A2C6127DEE3}" destId="{7A831DB2-4718-483D-A0C2-B2E6167AA32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E07EE4D-6304-41FA-B6E9-D5635FEEE2F7}" type="doc">
      <dgm:prSet loTypeId="urn:microsoft.com/office/officeart/2008/layout/VerticalCurvedList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02279806-EBFA-4FF0-ADB9-6B3E6182ED6F}">
      <dgm:prSet phldrT="[Texte]"/>
      <dgm:spPr/>
      <dgm:t>
        <a:bodyPr/>
        <a:lstStyle/>
        <a:p>
          <a:r>
            <a:rPr lang="fr-FR" dirty="0"/>
            <a:t>Comment un muscle interagit-il dans la dynamique du corps?</a:t>
          </a:r>
        </a:p>
      </dgm:t>
    </dgm:pt>
    <dgm:pt modelId="{2AD9D834-98F3-4E27-BEC4-55E781F73BD4}" type="parTrans" cxnId="{E7C5C5BD-EF05-409E-BC60-9E75CB2A3182}">
      <dgm:prSet/>
      <dgm:spPr/>
      <dgm:t>
        <a:bodyPr/>
        <a:lstStyle/>
        <a:p>
          <a:endParaRPr lang="fr-FR"/>
        </a:p>
      </dgm:t>
    </dgm:pt>
    <dgm:pt modelId="{816912A5-AEFF-4F0D-8E51-FAB3FA6B0EA1}" type="sibTrans" cxnId="{E7C5C5BD-EF05-409E-BC60-9E75CB2A3182}">
      <dgm:prSet/>
      <dgm:spPr>
        <a:solidFill>
          <a:srgbClr val="0070C0"/>
        </a:solidFill>
      </dgm:spPr>
      <dgm:t>
        <a:bodyPr/>
        <a:lstStyle/>
        <a:p>
          <a:endParaRPr lang="fr-FR"/>
        </a:p>
      </dgm:t>
    </dgm:pt>
    <dgm:pt modelId="{8F75B493-AEB6-4AE7-A584-E255F970BCB8}">
      <dgm:prSet phldrT="[Texte]"/>
      <dgm:spPr/>
      <dgm:t>
        <a:bodyPr/>
        <a:lstStyle/>
        <a:p>
          <a:r>
            <a:rPr lang="fr-FR" dirty="0"/>
            <a:t>Comment modéliser cette interaction?</a:t>
          </a:r>
        </a:p>
      </dgm:t>
    </dgm:pt>
    <dgm:pt modelId="{EEF11576-CD56-4E19-B72F-D5470241F690}" type="parTrans" cxnId="{218A0403-BB31-4EAD-AF6B-DE8A57C7C796}">
      <dgm:prSet/>
      <dgm:spPr/>
      <dgm:t>
        <a:bodyPr/>
        <a:lstStyle/>
        <a:p>
          <a:endParaRPr lang="fr-FR"/>
        </a:p>
      </dgm:t>
    </dgm:pt>
    <dgm:pt modelId="{9CA1362F-99C0-464B-9323-13A5ECE6F000}" type="sibTrans" cxnId="{218A0403-BB31-4EAD-AF6B-DE8A57C7C796}">
      <dgm:prSet/>
      <dgm:spPr/>
      <dgm:t>
        <a:bodyPr/>
        <a:lstStyle/>
        <a:p>
          <a:endParaRPr lang="fr-FR"/>
        </a:p>
      </dgm:t>
    </dgm:pt>
    <dgm:pt modelId="{C35D6608-5195-40FF-8BDD-E97BCD1A007C}">
      <dgm:prSet phldrT="[Texte]"/>
      <dgm:spPr/>
      <dgm:t>
        <a:bodyPr/>
        <a:lstStyle/>
        <a:p>
          <a:r>
            <a:rPr lang="fr-FR" dirty="0"/>
            <a:t>Méthode proposée</a:t>
          </a:r>
        </a:p>
      </dgm:t>
    </dgm:pt>
    <dgm:pt modelId="{9A344CF7-EB85-42C1-B47D-E127CBBA8A99}" type="parTrans" cxnId="{354C06EB-D4CF-4076-AF00-D569392CC1BA}">
      <dgm:prSet/>
      <dgm:spPr/>
      <dgm:t>
        <a:bodyPr/>
        <a:lstStyle/>
        <a:p>
          <a:endParaRPr lang="fr-FR"/>
        </a:p>
      </dgm:t>
    </dgm:pt>
    <dgm:pt modelId="{04DFDC55-D7AF-4CBB-B642-31056366AC47}" type="sibTrans" cxnId="{354C06EB-D4CF-4076-AF00-D569392CC1BA}">
      <dgm:prSet/>
      <dgm:spPr/>
      <dgm:t>
        <a:bodyPr/>
        <a:lstStyle/>
        <a:p>
          <a:endParaRPr lang="fr-FR"/>
        </a:p>
      </dgm:t>
    </dgm:pt>
    <dgm:pt modelId="{54703F10-3886-42A4-A3A7-B94B8F8111D8}">
      <dgm:prSet/>
      <dgm:spPr/>
      <dgm:t>
        <a:bodyPr/>
        <a:lstStyle/>
        <a:p>
          <a:r>
            <a:rPr lang="fr-FR"/>
            <a:t>Résultats majeurs &amp; conclusion</a:t>
          </a:r>
          <a:endParaRPr lang="fr-FR" dirty="0"/>
        </a:p>
      </dgm:t>
    </dgm:pt>
    <dgm:pt modelId="{463484CA-4F30-4AC8-AD99-FD3D99A24694}" type="parTrans" cxnId="{47BED2B0-C525-4D67-B424-80212D6592B8}">
      <dgm:prSet/>
      <dgm:spPr/>
      <dgm:t>
        <a:bodyPr/>
        <a:lstStyle/>
        <a:p>
          <a:endParaRPr lang="fr-FR"/>
        </a:p>
      </dgm:t>
    </dgm:pt>
    <dgm:pt modelId="{A1FFB60C-6653-476B-A0D8-97BBDDC85352}" type="sibTrans" cxnId="{47BED2B0-C525-4D67-B424-80212D6592B8}">
      <dgm:prSet/>
      <dgm:spPr/>
      <dgm:t>
        <a:bodyPr/>
        <a:lstStyle/>
        <a:p>
          <a:endParaRPr lang="fr-FR"/>
        </a:p>
      </dgm:t>
    </dgm:pt>
    <dgm:pt modelId="{60BD2FF8-34D1-4816-89EA-67C282154D1C}" type="pres">
      <dgm:prSet presAssocID="{0E07EE4D-6304-41FA-B6E9-D5635FEEE2F7}" presName="Name0" presStyleCnt="0">
        <dgm:presLayoutVars>
          <dgm:chMax val="7"/>
          <dgm:chPref val="7"/>
          <dgm:dir/>
        </dgm:presLayoutVars>
      </dgm:prSet>
      <dgm:spPr/>
    </dgm:pt>
    <dgm:pt modelId="{01F5BA95-7717-4222-9EF9-960A9B445509}" type="pres">
      <dgm:prSet presAssocID="{0E07EE4D-6304-41FA-B6E9-D5635FEEE2F7}" presName="Name1" presStyleCnt="0"/>
      <dgm:spPr/>
    </dgm:pt>
    <dgm:pt modelId="{3252D5F2-AF07-4AD6-B217-64A378722A6D}" type="pres">
      <dgm:prSet presAssocID="{0E07EE4D-6304-41FA-B6E9-D5635FEEE2F7}" presName="cycle" presStyleCnt="0"/>
      <dgm:spPr/>
    </dgm:pt>
    <dgm:pt modelId="{6E21C297-DD8E-4244-9CA8-4A8D2A20F4A6}" type="pres">
      <dgm:prSet presAssocID="{0E07EE4D-6304-41FA-B6E9-D5635FEEE2F7}" presName="srcNode" presStyleLbl="node1" presStyleIdx="0" presStyleCnt="4"/>
      <dgm:spPr/>
    </dgm:pt>
    <dgm:pt modelId="{EA6BD9F8-F308-4CD1-AECA-0365DE16D30C}" type="pres">
      <dgm:prSet presAssocID="{0E07EE4D-6304-41FA-B6E9-D5635FEEE2F7}" presName="conn" presStyleLbl="parChTrans1D2" presStyleIdx="0" presStyleCnt="1"/>
      <dgm:spPr/>
    </dgm:pt>
    <dgm:pt modelId="{77F87649-9032-4B17-B9E0-4C50F7F24D74}" type="pres">
      <dgm:prSet presAssocID="{0E07EE4D-6304-41FA-B6E9-D5635FEEE2F7}" presName="extraNode" presStyleLbl="node1" presStyleIdx="0" presStyleCnt="4"/>
      <dgm:spPr/>
    </dgm:pt>
    <dgm:pt modelId="{3F14EDEF-82E3-4806-8074-B5B6C7C9A116}" type="pres">
      <dgm:prSet presAssocID="{0E07EE4D-6304-41FA-B6E9-D5635FEEE2F7}" presName="dstNode" presStyleLbl="node1" presStyleIdx="0" presStyleCnt="4"/>
      <dgm:spPr/>
    </dgm:pt>
    <dgm:pt modelId="{0DB225C1-D7B6-416E-B527-029783360105}" type="pres">
      <dgm:prSet presAssocID="{02279806-EBFA-4FF0-ADB9-6B3E6182ED6F}" presName="text_1" presStyleLbl="node1" presStyleIdx="0" presStyleCnt="4">
        <dgm:presLayoutVars>
          <dgm:bulletEnabled val="1"/>
        </dgm:presLayoutVars>
      </dgm:prSet>
      <dgm:spPr/>
    </dgm:pt>
    <dgm:pt modelId="{9191CB5E-A323-467A-89AD-D01C9F190368}" type="pres">
      <dgm:prSet presAssocID="{02279806-EBFA-4FF0-ADB9-6B3E6182ED6F}" presName="accent_1" presStyleCnt="0"/>
      <dgm:spPr/>
    </dgm:pt>
    <dgm:pt modelId="{354074CB-94ED-4B18-A3AC-675352CCF30F}" type="pres">
      <dgm:prSet presAssocID="{02279806-EBFA-4FF0-ADB9-6B3E6182ED6F}" presName="accentRepeatNode" presStyleLbl="solidFgAcc1" presStyleIdx="0" presStyleCnt="4" custScaleX="101842" custScaleY="109456" custLinFactNeighborX="-3616" custLinFactNeighborY="-4427"/>
      <dgm:spPr>
        <a:prstGeom prst="flowChartOnlineStorage">
          <a:avLst/>
        </a:prstGeom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 Fox qui ne sait pas"/>
        </a:ext>
      </dgm:extLst>
    </dgm:pt>
    <dgm:pt modelId="{FB4907E2-4EE6-447A-BBF0-09659EC118E4}" type="pres">
      <dgm:prSet presAssocID="{8F75B493-AEB6-4AE7-A584-E255F970BCB8}" presName="text_2" presStyleLbl="node1" presStyleIdx="1" presStyleCnt="4">
        <dgm:presLayoutVars>
          <dgm:bulletEnabled val="1"/>
        </dgm:presLayoutVars>
      </dgm:prSet>
      <dgm:spPr/>
    </dgm:pt>
    <dgm:pt modelId="{1E16D11B-0A9C-4A6E-9B9D-0E9F65B0D58F}" type="pres">
      <dgm:prSet presAssocID="{8F75B493-AEB6-4AE7-A584-E255F970BCB8}" presName="accent_2" presStyleCnt="0"/>
      <dgm:spPr/>
    </dgm:pt>
    <dgm:pt modelId="{464582E7-0B66-45F0-A741-A0E331958326}" type="pres">
      <dgm:prSet presAssocID="{8F75B493-AEB6-4AE7-A584-E255F970BCB8}" presName="accentRepeatNode" presStyleLbl="solidFgAcc1" presStyleIdx="1" presStyleCnt="4" custScaleX="115076" custScaleY="113440" custLinFactNeighborX="-17238" custLinFactNeighborY="-3063"/>
      <dgm:spPr>
        <a:prstGeom prst="flowChartOnlineStorage">
          <a:avLst/>
        </a:prstGeom>
        <a:noFill/>
        <a:ln>
          <a:noFill/>
        </a:ln>
      </dgm:spPr>
      <dgm:extLst>
        <a:ext uri="{E40237B7-FDA0-4F09-8148-C483321AD2D9}">
          <dgm14:cNvPr xmlns:dgm14="http://schemas.microsoft.com/office/drawing/2010/diagram" id="0" name="" descr="O Fox - OMG"/>
        </a:ext>
      </dgm:extLst>
    </dgm:pt>
    <dgm:pt modelId="{288E5A98-D33B-4A9E-BDCB-D1A2AAA5FC67}" type="pres">
      <dgm:prSet presAssocID="{C35D6608-5195-40FF-8BDD-E97BCD1A007C}" presName="text_3" presStyleLbl="node1" presStyleIdx="2" presStyleCnt="4" custLinFactNeighborX="6220" custLinFactNeighborY="8549">
        <dgm:presLayoutVars>
          <dgm:bulletEnabled val="1"/>
        </dgm:presLayoutVars>
      </dgm:prSet>
      <dgm:spPr/>
    </dgm:pt>
    <dgm:pt modelId="{301EEC30-09B3-4499-B28F-77DA8D4EE53D}" type="pres">
      <dgm:prSet presAssocID="{C35D6608-5195-40FF-8BDD-E97BCD1A007C}" presName="accent_3" presStyleCnt="0"/>
      <dgm:spPr/>
    </dgm:pt>
    <dgm:pt modelId="{5C20507E-6EF6-4416-BEFF-EDCF6CD201B4}" type="pres">
      <dgm:prSet presAssocID="{C35D6608-5195-40FF-8BDD-E97BCD1A007C}" presName="accentRepeatNode" presStyleLbl="solidFgAcc1" presStyleIdx="2" presStyleCnt="4" custScaleX="104067" custScaleY="107072" custLinFactNeighborX="-8403" custLinFactNeighborY="2212"/>
      <dgm:spPr>
        <a:prstGeom prst="flowChartOnlineStorage">
          <a:avLst/>
        </a:prstGeom>
        <a:noFill/>
        <a:ln>
          <a:noFill/>
        </a:ln>
      </dgm:spPr>
    </dgm:pt>
    <dgm:pt modelId="{CDAAA585-7A8A-486B-871D-0F3D2B37FA71}" type="pres">
      <dgm:prSet presAssocID="{54703F10-3886-42A4-A3A7-B94B8F8111D8}" presName="text_4" presStyleLbl="node1" presStyleIdx="3" presStyleCnt="4">
        <dgm:presLayoutVars>
          <dgm:bulletEnabled val="1"/>
        </dgm:presLayoutVars>
      </dgm:prSet>
      <dgm:spPr/>
    </dgm:pt>
    <dgm:pt modelId="{DEDF62B6-AF52-42C5-9357-ED2179B2C28C}" type="pres">
      <dgm:prSet presAssocID="{54703F10-3886-42A4-A3A7-B94B8F8111D8}" presName="accent_4" presStyleCnt="0"/>
      <dgm:spPr/>
    </dgm:pt>
    <dgm:pt modelId="{15EA5787-8EE6-464E-BDC7-5021086027CA}" type="pres">
      <dgm:prSet presAssocID="{54703F10-3886-42A4-A3A7-B94B8F8111D8}" presName="accentRepeatNode" presStyleLbl="solidFgAcc1" presStyleIdx="3" presStyleCnt="4" custScaleX="102706" custScaleY="118412" custLinFactNeighborX="-4324" custLinFactNeighborY="1886"/>
      <dgm:spPr>
        <a:prstGeom prst="flowChartOnlineStorage">
          <a:avLst/>
        </a:prstGeom>
        <a:noFill/>
        <a:ln>
          <a:noFill/>
        </a:ln>
      </dgm:spPr>
    </dgm:pt>
  </dgm:ptLst>
  <dgm:cxnLst>
    <dgm:cxn modelId="{218A0403-BB31-4EAD-AF6B-DE8A57C7C796}" srcId="{0E07EE4D-6304-41FA-B6E9-D5635FEEE2F7}" destId="{8F75B493-AEB6-4AE7-A584-E255F970BCB8}" srcOrd="1" destOrd="0" parTransId="{EEF11576-CD56-4E19-B72F-D5470241F690}" sibTransId="{9CA1362F-99C0-464B-9323-13A5ECE6F000}"/>
    <dgm:cxn modelId="{F6508922-E07E-457D-B10F-78AD2DBDCE37}" type="presOf" srcId="{54703F10-3886-42A4-A3A7-B94B8F8111D8}" destId="{CDAAA585-7A8A-486B-871D-0F3D2B37FA71}" srcOrd="0" destOrd="0" presId="urn:microsoft.com/office/officeart/2008/layout/VerticalCurvedList"/>
    <dgm:cxn modelId="{E7716341-BA6D-4611-8346-CADFDBAD37D3}" type="presOf" srcId="{8F75B493-AEB6-4AE7-A584-E255F970BCB8}" destId="{FB4907E2-4EE6-447A-BBF0-09659EC118E4}" srcOrd="0" destOrd="0" presId="urn:microsoft.com/office/officeart/2008/layout/VerticalCurvedList"/>
    <dgm:cxn modelId="{D7FA4799-DE2C-493F-B78C-B1C660179132}" type="presOf" srcId="{02279806-EBFA-4FF0-ADB9-6B3E6182ED6F}" destId="{0DB225C1-D7B6-416E-B527-029783360105}" srcOrd="0" destOrd="0" presId="urn:microsoft.com/office/officeart/2008/layout/VerticalCurvedList"/>
    <dgm:cxn modelId="{FF750CAB-050D-463F-B8B7-7034E13B5890}" type="presOf" srcId="{C35D6608-5195-40FF-8BDD-E97BCD1A007C}" destId="{288E5A98-D33B-4A9E-BDCB-D1A2AAA5FC67}" srcOrd="0" destOrd="0" presId="urn:microsoft.com/office/officeart/2008/layout/VerticalCurvedList"/>
    <dgm:cxn modelId="{47BED2B0-C525-4D67-B424-80212D6592B8}" srcId="{0E07EE4D-6304-41FA-B6E9-D5635FEEE2F7}" destId="{54703F10-3886-42A4-A3A7-B94B8F8111D8}" srcOrd="3" destOrd="0" parTransId="{463484CA-4F30-4AC8-AD99-FD3D99A24694}" sibTransId="{A1FFB60C-6653-476B-A0D8-97BBDDC85352}"/>
    <dgm:cxn modelId="{8CEB10B7-3CD6-4ACA-A715-41C1AF3B3318}" type="presOf" srcId="{816912A5-AEFF-4F0D-8E51-FAB3FA6B0EA1}" destId="{EA6BD9F8-F308-4CD1-AECA-0365DE16D30C}" srcOrd="0" destOrd="0" presId="urn:microsoft.com/office/officeart/2008/layout/VerticalCurvedList"/>
    <dgm:cxn modelId="{E7C5C5BD-EF05-409E-BC60-9E75CB2A3182}" srcId="{0E07EE4D-6304-41FA-B6E9-D5635FEEE2F7}" destId="{02279806-EBFA-4FF0-ADB9-6B3E6182ED6F}" srcOrd="0" destOrd="0" parTransId="{2AD9D834-98F3-4E27-BEC4-55E781F73BD4}" sibTransId="{816912A5-AEFF-4F0D-8E51-FAB3FA6B0EA1}"/>
    <dgm:cxn modelId="{1D506AD9-06C0-46CE-98CF-0A8B6774D137}" type="presOf" srcId="{0E07EE4D-6304-41FA-B6E9-D5635FEEE2F7}" destId="{60BD2FF8-34D1-4816-89EA-67C282154D1C}" srcOrd="0" destOrd="0" presId="urn:microsoft.com/office/officeart/2008/layout/VerticalCurvedList"/>
    <dgm:cxn modelId="{354C06EB-D4CF-4076-AF00-D569392CC1BA}" srcId="{0E07EE4D-6304-41FA-B6E9-D5635FEEE2F7}" destId="{C35D6608-5195-40FF-8BDD-E97BCD1A007C}" srcOrd="2" destOrd="0" parTransId="{9A344CF7-EB85-42C1-B47D-E127CBBA8A99}" sibTransId="{04DFDC55-D7AF-4CBB-B642-31056366AC47}"/>
    <dgm:cxn modelId="{3A8D76BE-E459-4D97-A7CC-4C8EE21379F0}" type="presParOf" srcId="{60BD2FF8-34D1-4816-89EA-67C282154D1C}" destId="{01F5BA95-7717-4222-9EF9-960A9B445509}" srcOrd="0" destOrd="0" presId="urn:microsoft.com/office/officeart/2008/layout/VerticalCurvedList"/>
    <dgm:cxn modelId="{0D74FF5E-2794-4311-9074-B3F9763D43DE}" type="presParOf" srcId="{01F5BA95-7717-4222-9EF9-960A9B445509}" destId="{3252D5F2-AF07-4AD6-B217-64A378722A6D}" srcOrd="0" destOrd="0" presId="urn:microsoft.com/office/officeart/2008/layout/VerticalCurvedList"/>
    <dgm:cxn modelId="{2F3999C7-73F3-4CD7-AD08-2D8FB8285A99}" type="presParOf" srcId="{3252D5F2-AF07-4AD6-B217-64A378722A6D}" destId="{6E21C297-DD8E-4244-9CA8-4A8D2A20F4A6}" srcOrd="0" destOrd="0" presId="urn:microsoft.com/office/officeart/2008/layout/VerticalCurvedList"/>
    <dgm:cxn modelId="{66240D6F-C77F-4457-859D-02F47E2BF884}" type="presParOf" srcId="{3252D5F2-AF07-4AD6-B217-64A378722A6D}" destId="{EA6BD9F8-F308-4CD1-AECA-0365DE16D30C}" srcOrd="1" destOrd="0" presId="urn:microsoft.com/office/officeart/2008/layout/VerticalCurvedList"/>
    <dgm:cxn modelId="{0BC7D4EE-D8B7-4998-9BBB-114C913A8762}" type="presParOf" srcId="{3252D5F2-AF07-4AD6-B217-64A378722A6D}" destId="{77F87649-9032-4B17-B9E0-4C50F7F24D74}" srcOrd="2" destOrd="0" presId="urn:microsoft.com/office/officeart/2008/layout/VerticalCurvedList"/>
    <dgm:cxn modelId="{0FCB722F-B334-4DBB-9A41-4A5C31C262B9}" type="presParOf" srcId="{3252D5F2-AF07-4AD6-B217-64A378722A6D}" destId="{3F14EDEF-82E3-4806-8074-B5B6C7C9A116}" srcOrd="3" destOrd="0" presId="urn:microsoft.com/office/officeart/2008/layout/VerticalCurvedList"/>
    <dgm:cxn modelId="{6D72D6AE-87D2-4888-AAA2-2CF4FDA500E5}" type="presParOf" srcId="{01F5BA95-7717-4222-9EF9-960A9B445509}" destId="{0DB225C1-D7B6-416E-B527-029783360105}" srcOrd="1" destOrd="0" presId="urn:microsoft.com/office/officeart/2008/layout/VerticalCurvedList"/>
    <dgm:cxn modelId="{35F56A91-B085-4A53-A68E-8529D8A107FB}" type="presParOf" srcId="{01F5BA95-7717-4222-9EF9-960A9B445509}" destId="{9191CB5E-A323-467A-89AD-D01C9F190368}" srcOrd="2" destOrd="0" presId="urn:microsoft.com/office/officeart/2008/layout/VerticalCurvedList"/>
    <dgm:cxn modelId="{866E3341-3019-46CC-A4B5-0189C8CCC98B}" type="presParOf" srcId="{9191CB5E-A323-467A-89AD-D01C9F190368}" destId="{354074CB-94ED-4B18-A3AC-675352CCF30F}" srcOrd="0" destOrd="0" presId="urn:microsoft.com/office/officeart/2008/layout/VerticalCurvedList"/>
    <dgm:cxn modelId="{1CEB404A-99A9-4727-A9A7-0CFE8C583655}" type="presParOf" srcId="{01F5BA95-7717-4222-9EF9-960A9B445509}" destId="{FB4907E2-4EE6-447A-BBF0-09659EC118E4}" srcOrd="3" destOrd="0" presId="urn:microsoft.com/office/officeart/2008/layout/VerticalCurvedList"/>
    <dgm:cxn modelId="{C1523CA8-3B95-415D-A117-89176C1E393A}" type="presParOf" srcId="{01F5BA95-7717-4222-9EF9-960A9B445509}" destId="{1E16D11B-0A9C-4A6E-9B9D-0E9F65B0D58F}" srcOrd="4" destOrd="0" presId="urn:microsoft.com/office/officeart/2008/layout/VerticalCurvedList"/>
    <dgm:cxn modelId="{C2A3A0EC-6EF2-4889-8F3E-237F20BBC742}" type="presParOf" srcId="{1E16D11B-0A9C-4A6E-9B9D-0E9F65B0D58F}" destId="{464582E7-0B66-45F0-A741-A0E331958326}" srcOrd="0" destOrd="0" presId="urn:microsoft.com/office/officeart/2008/layout/VerticalCurvedList"/>
    <dgm:cxn modelId="{4AA09461-02B8-40DA-A7DC-EC66F7986762}" type="presParOf" srcId="{01F5BA95-7717-4222-9EF9-960A9B445509}" destId="{288E5A98-D33B-4A9E-BDCB-D1A2AAA5FC67}" srcOrd="5" destOrd="0" presId="urn:microsoft.com/office/officeart/2008/layout/VerticalCurvedList"/>
    <dgm:cxn modelId="{2A3A4737-F47C-4A09-BEAE-C71455B63EC9}" type="presParOf" srcId="{01F5BA95-7717-4222-9EF9-960A9B445509}" destId="{301EEC30-09B3-4499-B28F-77DA8D4EE53D}" srcOrd="6" destOrd="0" presId="urn:microsoft.com/office/officeart/2008/layout/VerticalCurvedList"/>
    <dgm:cxn modelId="{F24DCEFF-5E72-4AAF-859C-3CA8E31BBB05}" type="presParOf" srcId="{301EEC30-09B3-4499-B28F-77DA8D4EE53D}" destId="{5C20507E-6EF6-4416-BEFF-EDCF6CD201B4}" srcOrd="0" destOrd="0" presId="urn:microsoft.com/office/officeart/2008/layout/VerticalCurvedList"/>
    <dgm:cxn modelId="{7CC2DB8B-EFEF-4B6D-BFB3-57252276A217}" type="presParOf" srcId="{01F5BA95-7717-4222-9EF9-960A9B445509}" destId="{CDAAA585-7A8A-486B-871D-0F3D2B37FA71}" srcOrd="7" destOrd="0" presId="urn:microsoft.com/office/officeart/2008/layout/VerticalCurvedList"/>
    <dgm:cxn modelId="{3E631AF2-A1DF-4CC9-8407-F36D97B5AD38}" type="presParOf" srcId="{01F5BA95-7717-4222-9EF9-960A9B445509}" destId="{DEDF62B6-AF52-42C5-9357-ED2179B2C28C}" srcOrd="8" destOrd="0" presId="urn:microsoft.com/office/officeart/2008/layout/VerticalCurvedList"/>
    <dgm:cxn modelId="{D878289F-CA6E-479D-897A-0501FE39B753}" type="presParOf" srcId="{DEDF62B6-AF52-42C5-9357-ED2179B2C28C}" destId="{15EA5787-8EE6-464E-BDC7-5021086027C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1C7248C-1C3E-4587-90E7-531047336A8C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F9CBBB-9EAC-4E7B-96A3-5A937214072D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/>
            <a:t>Les résultats dans la </a:t>
          </a:r>
          <a:r>
            <a:rPr lang="fr-FR" dirty="0">
              <a:solidFill>
                <a:schemeClr val="accent2"/>
              </a:solidFill>
            </a:rPr>
            <a:t>variation de l’état de l’art </a:t>
          </a:r>
          <a:r>
            <a:rPr lang="fr-FR" dirty="0"/>
            <a:t>pour la variation inter-</a:t>
          </a:r>
          <a:r>
            <a:rPr lang="fr-FR" dirty="0" err="1"/>
            <a:t>specimen</a:t>
          </a:r>
          <a:r>
            <a:rPr lang="fr-FR" dirty="0"/>
            <a:t> (max. 45.5% </a:t>
          </a:r>
          <a:r>
            <a:rPr lang="fr-FR" dirty="0" err="1"/>
            <a:t>rRMSE</a:t>
          </a:r>
          <a:r>
            <a:rPr lang="fr-FR" dirty="0"/>
            <a:t> pour le muscle extenseur du carpe [6])</a:t>
          </a:r>
          <a:endParaRPr lang="en-US" dirty="0"/>
        </a:p>
      </dgm:t>
    </dgm:pt>
    <dgm:pt modelId="{FC74C6E2-A2D0-4CB2-BED9-B8831E51C127}" type="parTrans" cxnId="{F3167EB9-BDBF-4B23-B4B6-9C96143B1B54}">
      <dgm:prSet/>
      <dgm:spPr/>
      <dgm:t>
        <a:bodyPr/>
        <a:lstStyle/>
        <a:p>
          <a:endParaRPr lang="en-US"/>
        </a:p>
      </dgm:t>
    </dgm:pt>
    <dgm:pt modelId="{99C0CCE5-013E-4845-8C7C-E6BE5AEEFBCF}" type="sibTrans" cxnId="{F3167EB9-BDBF-4B23-B4B6-9C96143B1B5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B55DD14-40BD-4536-AC86-5FA6645B3337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/>
            <a:t>L’optimisation </a:t>
          </a:r>
          <a:r>
            <a:rPr lang="fr-FR" dirty="0" err="1"/>
            <a:t>musculotendineuse</a:t>
          </a:r>
          <a:r>
            <a:rPr lang="fr-FR" dirty="0"/>
            <a:t> aurait pu être </a:t>
          </a:r>
          <a:r>
            <a:rPr lang="fr-FR" dirty="0">
              <a:solidFill>
                <a:schemeClr val="accent2"/>
              </a:solidFill>
            </a:rPr>
            <a:t>aurait pu être sautée </a:t>
          </a:r>
          <a:r>
            <a:rPr lang="fr-FR" dirty="0"/>
            <a:t>pour quelques muscles</a:t>
          </a:r>
          <a:endParaRPr lang="en-US" dirty="0"/>
        </a:p>
      </dgm:t>
    </dgm:pt>
    <dgm:pt modelId="{39D5964D-362B-4B32-BA55-DDBDAC2945C2}" type="parTrans" cxnId="{F49B7C69-7644-4A2F-8351-8E3651458C9C}">
      <dgm:prSet/>
      <dgm:spPr/>
      <dgm:t>
        <a:bodyPr/>
        <a:lstStyle/>
        <a:p>
          <a:endParaRPr lang="en-US"/>
        </a:p>
      </dgm:t>
    </dgm:pt>
    <dgm:pt modelId="{EF5D857A-5172-499E-BCF2-315134325CC2}" type="sibTrans" cxnId="{F49B7C69-7644-4A2F-8351-8E3651458C9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011990D-5C86-4354-BA80-F1B13A2C192B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>
              <a:solidFill>
                <a:schemeClr val="accent2"/>
              </a:solidFill>
            </a:rPr>
            <a:t>Réalisme du modèle </a:t>
          </a:r>
          <a:r>
            <a:rPr lang="fr-FR" dirty="0"/>
            <a:t>: un muscle n’est pas vraiment composé de lignes droites. Cette hypothèse est suffisante tant qu’on ne cherche pas à calculer la friction entre les muscles.</a:t>
          </a:r>
          <a:endParaRPr lang="en-US" dirty="0"/>
        </a:p>
      </dgm:t>
    </dgm:pt>
    <dgm:pt modelId="{ACEB0C89-179D-4E1C-B084-42C566EB4743}" type="parTrans" cxnId="{24D0E1D9-FBC3-4AC8-B793-D9A530599BC5}">
      <dgm:prSet/>
      <dgm:spPr/>
      <dgm:t>
        <a:bodyPr/>
        <a:lstStyle/>
        <a:p>
          <a:endParaRPr lang="en-US"/>
        </a:p>
      </dgm:t>
    </dgm:pt>
    <dgm:pt modelId="{AF6FB710-6DAC-4693-8456-AC24880059C1}" type="sibTrans" cxnId="{24D0E1D9-FBC3-4AC8-B793-D9A530599BC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58AECD9-FC15-4BE7-88DC-48B9CC42C0B3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/>
            <a:t>Les bras de levier et la longueur </a:t>
          </a:r>
          <a:r>
            <a:rPr lang="fr-FR" dirty="0" err="1"/>
            <a:t>musculotendineuse</a:t>
          </a:r>
          <a:r>
            <a:rPr lang="fr-FR" dirty="0"/>
            <a:t> ne peuvent pas être obtenus pour tous les sujets. Cette méthode est adaptée pour générer un </a:t>
          </a:r>
          <a:r>
            <a:rPr lang="fr-FR" dirty="0">
              <a:solidFill>
                <a:schemeClr val="accent2"/>
              </a:solidFill>
            </a:rPr>
            <a:t>modèle générique</a:t>
          </a:r>
          <a:r>
            <a:rPr lang="fr-FR" dirty="0"/>
            <a:t> mis à l’échelle pour le sujet.</a:t>
          </a:r>
          <a:endParaRPr lang="en-US" dirty="0"/>
        </a:p>
      </dgm:t>
    </dgm:pt>
    <dgm:pt modelId="{68F516A0-C5CB-408B-944F-05AD01537F84}" type="parTrans" cxnId="{6FA082FB-AA85-49A2-9B91-782ABEEBDB76}">
      <dgm:prSet/>
      <dgm:spPr/>
      <dgm:t>
        <a:bodyPr/>
        <a:lstStyle/>
        <a:p>
          <a:endParaRPr lang="en-US"/>
        </a:p>
      </dgm:t>
    </dgm:pt>
    <dgm:pt modelId="{B42B4683-909F-496C-94BA-5221BF32EFA0}" type="sibTrans" cxnId="{6FA082FB-AA85-49A2-9B91-782ABEEBDB76}">
      <dgm:prSet/>
      <dgm:spPr/>
      <dgm:t>
        <a:bodyPr/>
        <a:lstStyle/>
        <a:p>
          <a:endParaRPr lang="en-US"/>
        </a:p>
      </dgm:t>
    </dgm:pt>
    <dgm:pt modelId="{DB19CDC2-A7F5-47E5-926F-FC537123BEAC}" type="pres">
      <dgm:prSet presAssocID="{B1C7248C-1C3E-4587-90E7-531047336A8C}" presName="root" presStyleCnt="0">
        <dgm:presLayoutVars>
          <dgm:dir/>
          <dgm:resizeHandles val="exact"/>
        </dgm:presLayoutVars>
      </dgm:prSet>
      <dgm:spPr/>
    </dgm:pt>
    <dgm:pt modelId="{2C28FC44-240C-45A2-9E73-D85831D6A830}" type="pres">
      <dgm:prSet presAssocID="{B1C7248C-1C3E-4587-90E7-531047336A8C}" presName="container" presStyleCnt="0">
        <dgm:presLayoutVars>
          <dgm:dir/>
          <dgm:resizeHandles val="exact"/>
        </dgm:presLayoutVars>
      </dgm:prSet>
      <dgm:spPr/>
    </dgm:pt>
    <dgm:pt modelId="{A24724C0-0682-4F66-8B73-D2465F689BB2}" type="pres">
      <dgm:prSet presAssocID="{AAF9CBBB-9EAC-4E7B-96A3-5A937214072D}" presName="compNode" presStyleCnt="0"/>
      <dgm:spPr/>
    </dgm:pt>
    <dgm:pt modelId="{061A238A-1084-4441-98A8-2910C90BE91B}" type="pres">
      <dgm:prSet presAssocID="{AAF9CBBB-9EAC-4E7B-96A3-5A937214072D}" presName="iconBgRect" presStyleLbl="bgShp" presStyleIdx="0" presStyleCnt="4"/>
      <dgm:spPr/>
    </dgm:pt>
    <dgm:pt modelId="{19006755-595F-4846-B460-DD1316861D15}" type="pres">
      <dgm:prSet presAssocID="{AAF9CBBB-9EAC-4E7B-96A3-5A937214072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vres avec un remplissage uni"/>
        </a:ext>
      </dgm:extLst>
    </dgm:pt>
    <dgm:pt modelId="{FCB443DF-4F63-4B9D-9B16-2043C9ADA611}" type="pres">
      <dgm:prSet presAssocID="{AAF9CBBB-9EAC-4E7B-96A3-5A937214072D}" presName="spaceRect" presStyleCnt="0"/>
      <dgm:spPr/>
    </dgm:pt>
    <dgm:pt modelId="{E0A6E210-84D9-41B1-BA12-20B40281E2BB}" type="pres">
      <dgm:prSet presAssocID="{AAF9CBBB-9EAC-4E7B-96A3-5A937214072D}" presName="textRect" presStyleLbl="revTx" presStyleIdx="0" presStyleCnt="4">
        <dgm:presLayoutVars>
          <dgm:chMax val="1"/>
          <dgm:chPref val="1"/>
        </dgm:presLayoutVars>
      </dgm:prSet>
      <dgm:spPr/>
    </dgm:pt>
    <dgm:pt modelId="{65AB6308-6591-4F1D-8F58-37C4A89753B2}" type="pres">
      <dgm:prSet presAssocID="{99C0CCE5-013E-4845-8C7C-E6BE5AEEFBCF}" presName="sibTrans" presStyleLbl="sibTrans2D1" presStyleIdx="0" presStyleCnt="0"/>
      <dgm:spPr/>
    </dgm:pt>
    <dgm:pt modelId="{E922391B-C121-4025-B872-E3519D029B8A}" type="pres">
      <dgm:prSet presAssocID="{3B55DD14-40BD-4536-AC86-5FA6645B3337}" presName="compNode" presStyleCnt="0"/>
      <dgm:spPr/>
    </dgm:pt>
    <dgm:pt modelId="{7591DDFF-8145-49F5-A892-96B5723A20B7}" type="pres">
      <dgm:prSet presAssocID="{3B55DD14-40BD-4536-AC86-5FA6645B3337}" presName="iconBgRect" presStyleLbl="bgShp" presStyleIdx="1" presStyleCnt="4"/>
      <dgm:spPr/>
    </dgm:pt>
    <dgm:pt modelId="{4E9188D5-D7D8-4FFD-BA97-887BA556D6EA}" type="pres">
      <dgm:prSet presAssocID="{3B55DD14-40BD-4536-AC86-5FA6645B333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uscle Arm"/>
        </a:ext>
      </dgm:extLst>
    </dgm:pt>
    <dgm:pt modelId="{F3CB8663-AD15-47CB-89F5-537037839F23}" type="pres">
      <dgm:prSet presAssocID="{3B55DD14-40BD-4536-AC86-5FA6645B3337}" presName="spaceRect" presStyleCnt="0"/>
      <dgm:spPr/>
    </dgm:pt>
    <dgm:pt modelId="{F4B46850-E778-4208-B0B5-72AE69255FC7}" type="pres">
      <dgm:prSet presAssocID="{3B55DD14-40BD-4536-AC86-5FA6645B3337}" presName="textRect" presStyleLbl="revTx" presStyleIdx="1" presStyleCnt="4">
        <dgm:presLayoutVars>
          <dgm:chMax val="1"/>
          <dgm:chPref val="1"/>
        </dgm:presLayoutVars>
      </dgm:prSet>
      <dgm:spPr/>
    </dgm:pt>
    <dgm:pt modelId="{2AF29F0F-6981-45B4-812F-D332C0A019DC}" type="pres">
      <dgm:prSet presAssocID="{EF5D857A-5172-499E-BCF2-315134325CC2}" presName="sibTrans" presStyleLbl="sibTrans2D1" presStyleIdx="0" presStyleCnt="0"/>
      <dgm:spPr/>
    </dgm:pt>
    <dgm:pt modelId="{045796EA-2BBC-4281-8642-53F418C05734}" type="pres">
      <dgm:prSet presAssocID="{D011990D-5C86-4354-BA80-F1B13A2C192B}" presName="compNode" presStyleCnt="0"/>
      <dgm:spPr/>
    </dgm:pt>
    <dgm:pt modelId="{D70F1A1F-351F-42E0-A01A-509FB87DF5B8}" type="pres">
      <dgm:prSet presAssocID="{D011990D-5C86-4354-BA80-F1B13A2C192B}" presName="iconBgRect" presStyleLbl="bgShp" presStyleIdx="2" presStyleCnt="4"/>
      <dgm:spPr/>
    </dgm:pt>
    <dgm:pt modelId="{339844E4-B1D5-4BAD-A69F-651509BFD160}" type="pres">
      <dgm:prSet presAssocID="{D011990D-5C86-4354-BA80-F1B13A2C192B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isage neutre avec remplissage solide avec un remplissage uni"/>
        </a:ext>
      </dgm:extLst>
    </dgm:pt>
    <dgm:pt modelId="{995ADA75-D8A5-40E2-AE16-994FB50FD7BE}" type="pres">
      <dgm:prSet presAssocID="{D011990D-5C86-4354-BA80-F1B13A2C192B}" presName="spaceRect" presStyleCnt="0"/>
      <dgm:spPr/>
    </dgm:pt>
    <dgm:pt modelId="{13844849-857A-45C7-8D71-78C193435E14}" type="pres">
      <dgm:prSet presAssocID="{D011990D-5C86-4354-BA80-F1B13A2C192B}" presName="textRect" presStyleLbl="revTx" presStyleIdx="2" presStyleCnt="4">
        <dgm:presLayoutVars>
          <dgm:chMax val="1"/>
          <dgm:chPref val="1"/>
        </dgm:presLayoutVars>
      </dgm:prSet>
      <dgm:spPr/>
    </dgm:pt>
    <dgm:pt modelId="{58EB81FC-D9FA-4FE1-A5A9-F9BD9284966F}" type="pres">
      <dgm:prSet presAssocID="{AF6FB710-6DAC-4693-8456-AC24880059C1}" presName="sibTrans" presStyleLbl="sibTrans2D1" presStyleIdx="0" presStyleCnt="0"/>
      <dgm:spPr/>
    </dgm:pt>
    <dgm:pt modelId="{3C1CEC49-6F84-4B22-A101-338D8B7FF791}" type="pres">
      <dgm:prSet presAssocID="{B58AECD9-FC15-4BE7-88DC-48B9CC42C0B3}" presName="compNode" presStyleCnt="0"/>
      <dgm:spPr/>
    </dgm:pt>
    <dgm:pt modelId="{DA2A7A57-86F8-4D13-89E7-0086BC58B51E}" type="pres">
      <dgm:prSet presAssocID="{B58AECD9-FC15-4BE7-88DC-48B9CC42C0B3}" presName="iconBgRect" presStyleLbl="bgShp" presStyleIdx="3" presStyleCnt="4"/>
      <dgm:spPr/>
    </dgm:pt>
    <dgm:pt modelId="{423B6214-FD71-4B59-9C1E-66EC1CB306EF}" type="pres">
      <dgm:prSet presAssocID="{B58AECD9-FC15-4BE7-88DC-48B9CC42C0B3}" presName="iconRect" presStyleLbl="node1" presStyleIdx="3" presStyleCnt="4" custLinFactNeighborX="-429" custLinFactNeighborY="2290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</dgm:pt>
    <dgm:pt modelId="{B2053783-1AA9-4C17-BE28-DF113658FC1A}" type="pres">
      <dgm:prSet presAssocID="{B58AECD9-FC15-4BE7-88DC-48B9CC42C0B3}" presName="spaceRect" presStyleCnt="0"/>
      <dgm:spPr/>
    </dgm:pt>
    <dgm:pt modelId="{96482644-8056-4A63-9F8A-262673CC2C60}" type="pres">
      <dgm:prSet presAssocID="{B58AECD9-FC15-4BE7-88DC-48B9CC42C0B3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147FD71E-9C14-423F-8FBC-2D454A68F544}" type="presOf" srcId="{EF5D857A-5172-499E-BCF2-315134325CC2}" destId="{2AF29F0F-6981-45B4-812F-D332C0A019DC}" srcOrd="0" destOrd="0" presId="urn:microsoft.com/office/officeart/2018/2/layout/IconCircleList"/>
    <dgm:cxn modelId="{F49B7C69-7644-4A2F-8351-8E3651458C9C}" srcId="{B1C7248C-1C3E-4587-90E7-531047336A8C}" destId="{3B55DD14-40BD-4536-AC86-5FA6645B3337}" srcOrd="1" destOrd="0" parTransId="{39D5964D-362B-4B32-BA55-DDBDAC2945C2}" sibTransId="{EF5D857A-5172-499E-BCF2-315134325CC2}"/>
    <dgm:cxn modelId="{712F704B-30DA-4E58-9B4C-133E46593E6F}" type="presOf" srcId="{99C0CCE5-013E-4845-8C7C-E6BE5AEEFBCF}" destId="{65AB6308-6591-4F1D-8F58-37C4A89753B2}" srcOrd="0" destOrd="0" presId="urn:microsoft.com/office/officeart/2018/2/layout/IconCircleList"/>
    <dgm:cxn modelId="{3B53F79C-19C7-4D30-B69F-E4AD303A33EE}" type="presOf" srcId="{AF6FB710-6DAC-4693-8456-AC24880059C1}" destId="{58EB81FC-D9FA-4FE1-A5A9-F9BD9284966F}" srcOrd="0" destOrd="0" presId="urn:microsoft.com/office/officeart/2018/2/layout/IconCircleList"/>
    <dgm:cxn modelId="{BD241D9D-6AF3-4302-912A-7271F5C3901D}" type="presOf" srcId="{D011990D-5C86-4354-BA80-F1B13A2C192B}" destId="{13844849-857A-45C7-8D71-78C193435E14}" srcOrd="0" destOrd="0" presId="urn:microsoft.com/office/officeart/2018/2/layout/IconCircleList"/>
    <dgm:cxn modelId="{F3167EB9-BDBF-4B23-B4B6-9C96143B1B54}" srcId="{B1C7248C-1C3E-4587-90E7-531047336A8C}" destId="{AAF9CBBB-9EAC-4E7B-96A3-5A937214072D}" srcOrd="0" destOrd="0" parTransId="{FC74C6E2-A2D0-4CB2-BED9-B8831E51C127}" sibTransId="{99C0CCE5-013E-4845-8C7C-E6BE5AEEFBCF}"/>
    <dgm:cxn modelId="{F7FA72C6-6832-4A07-8B8E-DC5B16429345}" type="presOf" srcId="{B1C7248C-1C3E-4587-90E7-531047336A8C}" destId="{DB19CDC2-A7F5-47E5-926F-FC537123BEAC}" srcOrd="0" destOrd="0" presId="urn:microsoft.com/office/officeart/2018/2/layout/IconCircleList"/>
    <dgm:cxn modelId="{9E719ACD-20F8-43AD-A0BE-4925F56A8A09}" type="presOf" srcId="{3B55DD14-40BD-4536-AC86-5FA6645B3337}" destId="{F4B46850-E778-4208-B0B5-72AE69255FC7}" srcOrd="0" destOrd="0" presId="urn:microsoft.com/office/officeart/2018/2/layout/IconCircleList"/>
    <dgm:cxn modelId="{879FD5D1-C904-4653-BFF4-4253B2F95B25}" type="presOf" srcId="{AAF9CBBB-9EAC-4E7B-96A3-5A937214072D}" destId="{E0A6E210-84D9-41B1-BA12-20B40281E2BB}" srcOrd="0" destOrd="0" presId="urn:microsoft.com/office/officeart/2018/2/layout/IconCircleList"/>
    <dgm:cxn modelId="{24D0E1D9-FBC3-4AC8-B793-D9A530599BC5}" srcId="{B1C7248C-1C3E-4587-90E7-531047336A8C}" destId="{D011990D-5C86-4354-BA80-F1B13A2C192B}" srcOrd="2" destOrd="0" parTransId="{ACEB0C89-179D-4E1C-B084-42C566EB4743}" sibTransId="{AF6FB710-6DAC-4693-8456-AC24880059C1}"/>
    <dgm:cxn modelId="{A7A8DCE0-848C-4788-85AB-DEE4EC9DA9E6}" type="presOf" srcId="{B58AECD9-FC15-4BE7-88DC-48B9CC42C0B3}" destId="{96482644-8056-4A63-9F8A-262673CC2C60}" srcOrd="0" destOrd="0" presId="urn:microsoft.com/office/officeart/2018/2/layout/IconCircleList"/>
    <dgm:cxn modelId="{6FA082FB-AA85-49A2-9B91-782ABEEBDB76}" srcId="{B1C7248C-1C3E-4587-90E7-531047336A8C}" destId="{B58AECD9-FC15-4BE7-88DC-48B9CC42C0B3}" srcOrd="3" destOrd="0" parTransId="{68F516A0-C5CB-408B-944F-05AD01537F84}" sibTransId="{B42B4683-909F-496C-94BA-5221BF32EFA0}"/>
    <dgm:cxn modelId="{7845CED1-5902-40B3-BF59-D1E266DF39F0}" type="presParOf" srcId="{DB19CDC2-A7F5-47E5-926F-FC537123BEAC}" destId="{2C28FC44-240C-45A2-9E73-D85831D6A830}" srcOrd="0" destOrd="0" presId="urn:microsoft.com/office/officeart/2018/2/layout/IconCircleList"/>
    <dgm:cxn modelId="{3CC3C955-783E-490C-A56B-33012DC89705}" type="presParOf" srcId="{2C28FC44-240C-45A2-9E73-D85831D6A830}" destId="{A24724C0-0682-4F66-8B73-D2465F689BB2}" srcOrd="0" destOrd="0" presId="urn:microsoft.com/office/officeart/2018/2/layout/IconCircleList"/>
    <dgm:cxn modelId="{4AAC84DB-ED73-48F3-B564-BC426EDC0340}" type="presParOf" srcId="{A24724C0-0682-4F66-8B73-D2465F689BB2}" destId="{061A238A-1084-4441-98A8-2910C90BE91B}" srcOrd="0" destOrd="0" presId="urn:microsoft.com/office/officeart/2018/2/layout/IconCircleList"/>
    <dgm:cxn modelId="{C3338F6E-30E1-4709-82A3-387B421F19B1}" type="presParOf" srcId="{A24724C0-0682-4F66-8B73-D2465F689BB2}" destId="{19006755-595F-4846-B460-DD1316861D15}" srcOrd="1" destOrd="0" presId="urn:microsoft.com/office/officeart/2018/2/layout/IconCircleList"/>
    <dgm:cxn modelId="{2B15D895-A329-46E6-A33C-C835D4BCC76B}" type="presParOf" srcId="{A24724C0-0682-4F66-8B73-D2465F689BB2}" destId="{FCB443DF-4F63-4B9D-9B16-2043C9ADA611}" srcOrd="2" destOrd="0" presId="urn:microsoft.com/office/officeart/2018/2/layout/IconCircleList"/>
    <dgm:cxn modelId="{79CD2D35-715F-4C0C-909A-F652A1BC394A}" type="presParOf" srcId="{A24724C0-0682-4F66-8B73-D2465F689BB2}" destId="{E0A6E210-84D9-41B1-BA12-20B40281E2BB}" srcOrd="3" destOrd="0" presId="urn:microsoft.com/office/officeart/2018/2/layout/IconCircleList"/>
    <dgm:cxn modelId="{D08F9D76-E1C9-457E-80A6-CAEC709D1436}" type="presParOf" srcId="{2C28FC44-240C-45A2-9E73-D85831D6A830}" destId="{65AB6308-6591-4F1D-8F58-37C4A89753B2}" srcOrd="1" destOrd="0" presId="urn:microsoft.com/office/officeart/2018/2/layout/IconCircleList"/>
    <dgm:cxn modelId="{B9A7FC81-78A8-4DAA-B5B1-B92C396F5FEC}" type="presParOf" srcId="{2C28FC44-240C-45A2-9E73-D85831D6A830}" destId="{E922391B-C121-4025-B872-E3519D029B8A}" srcOrd="2" destOrd="0" presId="urn:microsoft.com/office/officeart/2018/2/layout/IconCircleList"/>
    <dgm:cxn modelId="{73AB98FE-C286-4D07-BE79-F94246A9E040}" type="presParOf" srcId="{E922391B-C121-4025-B872-E3519D029B8A}" destId="{7591DDFF-8145-49F5-A892-96B5723A20B7}" srcOrd="0" destOrd="0" presId="urn:microsoft.com/office/officeart/2018/2/layout/IconCircleList"/>
    <dgm:cxn modelId="{64A3CD5F-B4E2-474F-92BF-8CE00CE34229}" type="presParOf" srcId="{E922391B-C121-4025-B872-E3519D029B8A}" destId="{4E9188D5-D7D8-4FFD-BA97-887BA556D6EA}" srcOrd="1" destOrd="0" presId="urn:microsoft.com/office/officeart/2018/2/layout/IconCircleList"/>
    <dgm:cxn modelId="{2FC59FD4-F913-46BD-A091-A10D7C741324}" type="presParOf" srcId="{E922391B-C121-4025-B872-E3519D029B8A}" destId="{F3CB8663-AD15-47CB-89F5-537037839F23}" srcOrd="2" destOrd="0" presId="urn:microsoft.com/office/officeart/2018/2/layout/IconCircleList"/>
    <dgm:cxn modelId="{14C8B43C-276C-4DC3-95C5-A71EAE3A61D2}" type="presParOf" srcId="{E922391B-C121-4025-B872-E3519D029B8A}" destId="{F4B46850-E778-4208-B0B5-72AE69255FC7}" srcOrd="3" destOrd="0" presId="urn:microsoft.com/office/officeart/2018/2/layout/IconCircleList"/>
    <dgm:cxn modelId="{59ABF4EF-E683-4A43-B4F9-38F940CD82FB}" type="presParOf" srcId="{2C28FC44-240C-45A2-9E73-D85831D6A830}" destId="{2AF29F0F-6981-45B4-812F-D332C0A019DC}" srcOrd="3" destOrd="0" presId="urn:microsoft.com/office/officeart/2018/2/layout/IconCircleList"/>
    <dgm:cxn modelId="{4067AEAA-40A0-4C4A-8EB4-C1C655D937C9}" type="presParOf" srcId="{2C28FC44-240C-45A2-9E73-D85831D6A830}" destId="{045796EA-2BBC-4281-8642-53F418C05734}" srcOrd="4" destOrd="0" presId="urn:microsoft.com/office/officeart/2018/2/layout/IconCircleList"/>
    <dgm:cxn modelId="{BFCEAA86-6000-48F3-959A-EF93DCA557FB}" type="presParOf" srcId="{045796EA-2BBC-4281-8642-53F418C05734}" destId="{D70F1A1F-351F-42E0-A01A-509FB87DF5B8}" srcOrd="0" destOrd="0" presId="urn:microsoft.com/office/officeart/2018/2/layout/IconCircleList"/>
    <dgm:cxn modelId="{56D06F16-E08A-4150-8BC8-72D6D484E99C}" type="presParOf" srcId="{045796EA-2BBC-4281-8642-53F418C05734}" destId="{339844E4-B1D5-4BAD-A69F-651509BFD160}" srcOrd="1" destOrd="0" presId="urn:microsoft.com/office/officeart/2018/2/layout/IconCircleList"/>
    <dgm:cxn modelId="{D6031213-7E1E-4CA2-911E-97591791488B}" type="presParOf" srcId="{045796EA-2BBC-4281-8642-53F418C05734}" destId="{995ADA75-D8A5-40E2-AE16-994FB50FD7BE}" srcOrd="2" destOrd="0" presId="urn:microsoft.com/office/officeart/2018/2/layout/IconCircleList"/>
    <dgm:cxn modelId="{8D83BF21-1D00-4C07-84C5-0B8580C5ADC9}" type="presParOf" srcId="{045796EA-2BBC-4281-8642-53F418C05734}" destId="{13844849-857A-45C7-8D71-78C193435E14}" srcOrd="3" destOrd="0" presId="urn:microsoft.com/office/officeart/2018/2/layout/IconCircleList"/>
    <dgm:cxn modelId="{13D35DED-308B-489C-95DE-BB1BF0C1FB9A}" type="presParOf" srcId="{2C28FC44-240C-45A2-9E73-D85831D6A830}" destId="{58EB81FC-D9FA-4FE1-A5A9-F9BD9284966F}" srcOrd="5" destOrd="0" presId="urn:microsoft.com/office/officeart/2018/2/layout/IconCircleList"/>
    <dgm:cxn modelId="{A0A2495B-3D39-45DB-ACED-869C4E9E2EA0}" type="presParOf" srcId="{2C28FC44-240C-45A2-9E73-D85831D6A830}" destId="{3C1CEC49-6F84-4B22-A101-338D8B7FF791}" srcOrd="6" destOrd="0" presId="urn:microsoft.com/office/officeart/2018/2/layout/IconCircleList"/>
    <dgm:cxn modelId="{D5C67EFD-D80A-4074-83D5-B984591096CD}" type="presParOf" srcId="{3C1CEC49-6F84-4B22-A101-338D8B7FF791}" destId="{DA2A7A57-86F8-4D13-89E7-0086BC58B51E}" srcOrd="0" destOrd="0" presId="urn:microsoft.com/office/officeart/2018/2/layout/IconCircleList"/>
    <dgm:cxn modelId="{B97DD443-6E2B-4843-8415-8A3548B6AC08}" type="presParOf" srcId="{3C1CEC49-6F84-4B22-A101-338D8B7FF791}" destId="{423B6214-FD71-4B59-9C1E-66EC1CB306EF}" srcOrd="1" destOrd="0" presId="urn:microsoft.com/office/officeart/2018/2/layout/IconCircleList"/>
    <dgm:cxn modelId="{4332A363-C89E-4B6B-985A-E33DE9A8FE31}" type="presParOf" srcId="{3C1CEC49-6F84-4B22-A101-338D8B7FF791}" destId="{B2053783-1AA9-4C17-BE28-DF113658FC1A}" srcOrd="2" destOrd="0" presId="urn:microsoft.com/office/officeart/2018/2/layout/IconCircleList"/>
    <dgm:cxn modelId="{4DDEBFCF-8192-420E-956B-521B4C675F1C}" type="presParOf" srcId="{3C1CEC49-6F84-4B22-A101-338D8B7FF791}" destId="{96482644-8056-4A63-9F8A-262673CC2C60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8957D4-35B9-426E-BDDD-7E8F88E13E19}">
      <dsp:nvSpPr>
        <dsp:cNvPr id="0" name=""/>
        <dsp:cNvSpPr/>
      </dsp:nvSpPr>
      <dsp:spPr>
        <a:xfrm>
          <a:off x="1997575" y="239159"/>
          <a:ext cx="4746388" cy="1648358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8FE6D6-95A1-448B-9638-DBDC3E3444D3}">
      <dsp:nvSpPr>
        <dsp:cNvPr id="0" name=""/>
        <dsp:cNvSpPr/>
      </dsp:nvSpPr>
      <dsp:spPr>
        <a:xfrm>
          <a:off x="3918207" y="4275428"/>
          <a:ext cx="919842" cy="588699"/>
        </a:xfrm>
        <a:prstGeom prst="downArrow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tint val="4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D4DB3C6-D71D-49F5-8FA1-4C8E5BFF8842}">
      <dsp:nvSpPr>
        <dsp:cNvPr id="0" name=""/>
        <dsp:cNvSpPr/>
      </dsp:nvSpPr>
      <dsp:spPr>
        <a:xfrm>
          <a:off x="951170" y="4746388"/>
          <a:ext cx="6853916" cy="1103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Comprendre, anticiper, améliorer </a:t>
          </a:r>
        </a:p>
      </dsp:txBody>
      <dsp:txXfrm>
        <a:off x="951170" y="4746388"/>
        <a:ext cx="6853916" cy="1103811"/>
      </dsp:txXfrm>
    </dsp:sp>
    <dsp:sp modelId="{07347EA8-15B5-4865-93DB-2D143F231AD6}">
      <dsp:nvSpPr>
        <dsp:cNvPr id="0" name=""/>
        <dsp:cNvSpPr/>
      </dsp:nvSpPr>
      <dsp:spPr>
        <a:xfrm>
          <a:off x="3723200" y="2014823"/>
          <a:ext cx="1655716" cy="165571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solidFill>
                <a:schemeClr val="tx1"/>
              </a:solidFill>
            </a:rPr>
            <a:t>Clinique</a:t>
          </a:r>
        </a:p>
      </dsp:txBody>
      <dsp:txXfrm>
        <a:off x="3965674" y="2257297"/>
        <a:ext cx="1170768" cy="1170768"/>
      </dsp:txXfrm>
    </dsp:sp>
    <dsp:sp modelId="{E61203D0-2C17-403E-9D73-DACC47416A7C}">
      <dsp:nvSpPr>
        <dsp:cNvPr id="0" name=""/>
        <dsp:cNvSpPr/>
      </dsp:nvSpPr>
      <dsp:spPr>
        <a:xfrm>
          <a:off x="2538443" y="772667"/>
          <a:ext cx="1655716" cy="165571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Sport</a:t>
          </a:r>
        </a:p>
      </dsp:txBody>
      <dsp:txXfrm>
        <a:off x="2780917" y="1015141"/>
        <a:ext cx="1170768" cy="1170768"/>
      </dsp:txXfrm>
    </dsp:sp>
    <dsp:sp modelId="{3C29472D-F6B6-4779-B158-6D48369DA9A2}">
      <dsp:nvSpPr>
        <dsp:cNvPr id="0" name=""/>
        <dsp:cNvSpPr/>
      </dsp:nvSpPr>
      <dsp:spPr>
        <a:xfrm>
          <a:off x="4230953" y="372352"/>
          <a:ext cx="1655716" cy="1655716"/>
        </a:xfrm>
        <a:prstGeom prst="ellipse">
          <a:avLst/>
        </a:prstGeom>
        <a:blipFill rotWithShape="0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Ergonomie</a:t>
          </a:r>
        </a:p>
      </dsp:txBody>
      <dsp:txXfrm>
        <a:off x="4473427" y="614826"/>
        <a:ext cx="1170768" cy="1170768"/>
      </dsp:txXfrm>
    </dsp:sp>
    <dsp:sp modelId="{1148BBA2-0858-4117-BA9E-BB5400BCDAF2}">
      <dsp:nvSpPr>
        <dsp:cNvPr id="0" name=""/>
        <dsp:cNvSpPr/>
      </dsp:nvSpPr>
      <dsp:spPr>
        <a:xfrm>
          <a:off x="1762596" y="0"/>
          <a:ext cx="5151118" cy="4120895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7A8A7D-15FC-4754-80DE-2C57F16C0776}">
      <dsp:nvSpPr>
        <dsp:cNvPr id="0" name=""/>
        <dsp:cNvSpPr/>
      </dsp:nvSpPr>
      <dsp:spPr>
        <a:xfrm rot="5400000">
          <a:off x="420375" y="1198645"/>
          <a:ext cx="1060098" cy="120688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38AA24-0392-48C4-8C39-1DC310B30C7C}">
      <dsp:nvSpPr>
        <dsp:cNvPr id="0" name=""/>
        <dsp:cNvSpPr/>
      </dsp:nvSpPr>
      <dsp:spPr>
        <a:xfrm>
          <a:off x="139513" y="23504"/>
          <a:ext cx="1784581" cy="1249149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Mesures</a:t>
          </a:r>
        </a:p>
      </dsp:txBody>
      <dsp:txXfrm>
        <a:off x="200502" y="84493"/>
        <a:ext cx="1662603" cy="1127171"/>
      </dsp:txXfrm>
    </dsp:sp>
    <dsp:sp modelId="{36372567-6139-46D2-B0EA-E9FABBFB6B81}">
      <dsp:nvSpPr>
        <dsp:cNvPr id="0" name=""/>
        <dsp:cNvSpPr/>
      </dsp:nvSpPr>
      <dsp:spPr>
        <a:xfrm>
          <a:off x="1924095" y="142639"/>
          <a:ext cx="1297934" cy="1009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FR" sz="2100" kern="1200" dirty="0"/>
            <a:t> </a:t>
          </a:r>
        </a:p>
      </dsp:txBody>
      <dsp:txXfrm>
        <a:off x="1924095" y="142639"/>
        <a:ext cx="1297934" cy="1009617"/>
      </dsp:txXfrm>
    </dsp:sp>
    <dsp:sp modelId="{EE7FEEBA-B383-43DE-BEAE-B9999D9800B4}">
      <dsp:nvSpPr>
        <dsp:cNvPr id="0" name=""/>
        <dsp:cNvSpPr/>
      </dsp:nvSpPr>
      <dsp:spPr>
        <a:xfrm rot="5400000">
          <a:off x="1899982" y="2601852"/>
          <a:ext cx="1060098" cy="120688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50000"/>
            <a:hueOff val="3258527"/>
            <a:satOff val="-44453"/>
            <a:lumOff val="9087"/>
            <a:alphaOff val="0"/>
          </a:schemeClr>
        </a:solidFill>
        <a:ln>
          <a:noFill/>
        </a:ln>
        <a:effectLst/>
        <a:sp3d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DAB16C-0EFE-4591-AABF-D82A3563D8EA}">
      <dsp:nvSpPr>
        <dsp:cNvPr id="0" name=""/>
        <dsp:cNvSpPr/>
      </dsp:nvSpPr>
      <dsp:spPr>
        <a:xfrm>
          <a:off x="1619121" y="1426711"/>
          <a:ext cx="1784581" cy="1249149"/>
        </a:xfrm>
        <a:prstGeom prst="roundRect">
          <a:avLst>
            <a:gd name="adj" fmla="val 16670"/>
          </a:avLst>
        </a:prstGeom>
        <a:solidFill>
          <a:schemeClr val="accent2">
            <a:hueOff val="1373170"/>
            <a:satOff val="-24404"/>
            <a:lumOff val="78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Méthodes</a:t>
          </a:r>
        </a:p>
      </dsp:txBody>
      <dsp:txXfrm>
        <a:off x="1680110" y="1487700"/>
        <a:ext cx="1662603" cy="1127171"/>
      </dsp:txXfrm>
    </dsp:sp>
    <dsp:sp modelId="{D4390957-54E9-491B-81F0-9574E5E58FC7}">
      <dsp:nvSpPr>
        <dsp:cNvPr id="0" name=""/>
        <dsp:cNvSpPr/>
      </dsp:nvSpPr>
      <dsp:spPr>
        <a:xfrm>
          <a:off x="3403703" y="1545846"/>
          <a:ext cx="1297934" cy="1009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fr-FR" sz="2100" kern="1200" dirty="0"/>
            <a:t> </a:t>
          </a:r>
        </a:p>
      </dsp:txBody>
      <dsp:txXfrm>
        <a:off x="3403703" y="1545846"/>
        <a:ext cx="1297934" cy="1009617"/>
      </dsp:txXfrm>
    </dsp:sp>
    <dsp:sp modelId="{8E6A2409-FF1B-46C6-8DC2-E33D38671A2C}">
      <dsp:nvSpPr>
        <dsp:cNvPr id="0" name=""/>
        <dsp:cNvSpPr/>
      </dsp:nvSpPr>
      <dsp:spPr>
        <a:xfrm>
          <a:off x="3098729" y="2829918"/>
          <a:ext cx="1784581" cy="1249149"/>
        </a:xfrm>
        <a:prstGeom prst="roundRect">
          <a:avLst>
            <a:gd name="adj" fmla="val 16670"/>
          </a:avLst>
        </a:prstGeom>
        <a:solidFill>
          <a:schemeClr val="accent2">
            <a:hueOff val="2746340"/>
            <a:satOff val="-48808"/>
            <a:lumOff val="1569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 dirty="0"/>
            <a:t>Analyse</a:t>
          </a:r>
        </a:p>
      </dsp:txBody>
      <dsp:txXfrm>
        <a:off x="3159718" y="2890907"/>
        <a:ext cx="1662603" cy="1127171"/>
      </dsp:txXfrm>
    </dsp:sp>
    <dsp:sp modelId="{270FB237-D76E-47D5-8E09-BA3F33CF4CB2}">
      <dsp:nvSpPr>
        <dsp:cNvPr id="0" name=""/>
        <dsp:cNvSpPr/>
      </dsp:nvSpPr>
      <dsp:spPr>
        <a:xfrm>
          <a:off x="4883310" y="2949053"/>
          <a:ext cx="1297934" cy="10096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FR" sz="2800" kern="1200" dirty="0"/>
            <a:t> </a:t>
          </a:r>
        </a:p>
      </dsp:txBody>
      <dsp:txXfrm>
        <a:off x="4883310" y="2949053"/>
        <a:ext cx="1297934" cy="10096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160199-1406-422A-A269-629095BBD2B4}">
      <dsp:nvSpPr>
        <dsp:cNvPr id="0" name=""/>
        <dsp:cNvSpPr/>
      </dsp:nvSpPr>
      <dsp:spPr>
        <a:xfrm>
          <a:off x="1899583" y="1561170"/>
          <a:ext cx="1044503" cy="497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8751"/>
              </a:lnTo>
              <a:lnTo>
                <a:pt x="1044503" y="338751"/>
              </a:lnTo>
              <a:lnTo>
                <a:pt x="1044503" y="497088"/>
              </a:lnTo>
            </a:path>
          </a:pathLst>
        </a:custGeom>
        <a:noFill/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E4C4A3-7AFF-4412-B5E5-253B5EFEE115}">
      <dsp:nvSpPr>
        <dsp:cNvPr id="0" name=""/>
        <dsp:cNvSpPr/>
      </dsp:nvSpPr>
      <dsp:spPr>
        <a:xfrm>
          <a:off x="855080" y="1561170"/>
          <a:ext cx="1044503" cy="497088"/>
        </a:xfrm>
        <a:custGeom>
          <a:avLst/>
          <a:gdLst/>
          <a:ahLst/>
          <a:cxnLst/>
          <a:rect l="0" t="0" r="0" b="0"/>
          <a:pathLst>
            <a:path>
              <a:moveTo>
                <a:pt x="1044503" y="0"/>
              </a:moveTo>
              <a:lnTo>
                <a:pt x="1044503" y="338751"/>
              </a:lnTo>
              <a:lnTo>
                <a:pt x="0" y="338751"/>
              </a:lnTo>
              <a:lnTo>
                <a:pt x="0" y="497088"/>
              </a:lnTo>
            </a:path>
          </a:pathLst>
        </a:custGeom>
        <a:noFill/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66E5CC-33F7-4E3C-8C02-80A601362C23}">
      <dsp:nvSpPr>
        <dsp:cNvPr id="0" name=""/>
        <dsp:cNvSpPr/>
      </dsp:nvSpPr>
      <dsp:spPr>
        <a:xfrm>
          <a:off x="1044990" y="475836"/>
          <a:ext cx="1709187" cy="10853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B6786EB-8466-46A3-BFBC-BEF19287EEBD}">
      <dsp:nvSpPr>
        <dsp:cNvPr id="0" name=""/>
        <dsp:cNvSpPr/>
      </dsp:nvSpPr>
      <dsp:spPr>
        <a:xfrm>
          <a:off x="1234899" y="656250"/>
          <a:ext cx="1709187" cy="10853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Modèle</a:t>
          </a:r>
        </a:p>
      </dsp:txBody>
      <dsp:txXfrm>
        <a:off x="1266687" y="688038"/>
        <a:ext cx="1645611" cy="1021757"/>
      </dsp:txXfrm>
    </dsp:sp>
    <dsp:sp modelId="{6F2B981D-F80D-4F32-AF80-223A0331CC76}">
      <dsp:nvSpPr>
        <dsp:cNvPr id="0" name=""/>
        <dsp:cNvSpPr/>
      </dsp:nvSpPr>
      <dsp:spPr>
        <a:xfrm>
          <a:off x="486" y="2058258"/>
          <a:ext cx="1709187" cy="10853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555AE41-FC2D-4CEF-9961-2739FE5F588D}">
      <dsp:nvSpPr>
        <dsp:cNvPr id="0" name=""/>
        <dsp:cNvSpPr/>
      </dsp:nvSpPr>
      <dsp:spPr>
        <a:xfrm>
          <a:off x="190396" y="2238672"/>
          <a:ext cx="1709187" cy="10853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Ostéoarticulaire</a:t>
          </a:r>
        </a:p>
      </dsp:txBody>
      <dsp:txXfrm>
        <a:off x="222184" y="2270460"/>
        <a:ext cx="1645611" cy="1021757"/>
      </dsp:txXfrm>
    </dsp:sp>
    <dsp:sp modelId="{AFE50CD3-5EDC-4A61-BF54-077226172817}">
      <dsp:nvSpPr>
        <dsp:cNvPr id="0" name=""/>
        <dsp:cNvSpPr/>
      </dsp:nvSpPr>
      <dsp:spPr>
        <a:xfrm>
          <a:off x="2089493" y="2058258"/>
          <a:ext cx="1709187" cy="10853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6C07DBA-0473-47C0-9677-786B4A00F507}">
      <dsp:nvSpPr>
        <dsp:cNvPr id="0" name=""/>
        <dsp:cNvSpPr/>
      </dsp:nvSpPr>
      <dsp:spPr>
        <a:xfrm>
          <a:off x="2279403" y="2238672"/>
          <a:ext cx="1709187" cy="10853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Musculaire</a:t>
          </a:r>
        </a:p>
      </dsp:txBody>
      <dsp:txXfrm>
        <a:off x="2311191" y="2270460"/>
        <a:ext cx="1645611" cy="10217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6BD9F8-F308-4CD1-AECA-0365DE16D30C}">
      <dsp:nvSpPr>
        <dsp:cNvPr id="0" name=""/>
        <dsp:cNvSpPr/>
      </dsp:nvSpPr>
      <dsp:spPr>
        <a:xfrm>
          <a:off x="-612639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solidFill>
          <a:srgbClr val="0070C0"/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B225C1-D7B6-416E-B527-029783360105}">
      <dsp:nvSpPr>
        <dsp:cNvPr id="0" name=""/>
        <dsp:cNvSpPr/>
      </dsp:nvSpPr>
      <dsp:spPr>
        <a:xfrm>
          <a:off x="611095" y="416587"/>
          <a:ext cx="7440913" cy="83360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/>
            <a:t>Comment un muscle interagit-il dans la dynamique du corps?</a:t>
          </a:r>
        </a:p>
      </dsp:txBody>
      <dsp:txXfrm>
        <a:off x="611095" y="416587"/>
        <a:ext cx="7440913" cy="833607"/>
      </dsp:txXfrm>
    </dsp:sp>
    <dsp:sp modelId="{354074CB-94ED-4B18-A3AC-675352CCF30F}">
      <dsp:nvSpPr>
        <dsp:cNvPr id="0" name=""/>
        <dsp:cNvSpPr/>
      </dsp:nvSpPr>
      <dsp:spPr>
        <a:xfrm>
          <a:off x="42814" y="216990"/>
          <a:ext cx="1061203" cy="1140542"/>
        </a:xfrm>
        <a:prstGeom prst="flowChartOnlineStorage">
          <a:avLst/>
        </a:prstGeom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rnd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4907E2-4EE6-447A-BBF0-09659EC118E4}">
      <dsp:nvSpPr>
        <dsp:cNvPr id="0" name=""/>
        <dsp:cNvSpPr/>
      </dsp:nvSpPr>
      <dsp:spPr>
        <a:xfrm>
          <a:off x="1089021" y="1667215"/>
          <a:ext cx="6962986" cy="83360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/>
            <a:t>Comment modéliser cette interaction?</a:t>
          </a:r>
        </a:p>
      </dsp:txBody>
      <dsp:txXfrm>
        <a:off x="1089021" y="1667215"/>
        <a:ext cx="6962986" cy="833607"/>
      </dsp:txXfrm>
    </dsp:sp>
    <dsp:sp modelId="{464582E7-0B66-45F0-A741-A0E331958326}">
      <dsp:nvSpPr>
        <dsp:cNvPr id="0" name=""/>
        <dsp:cNvSpPr/>
      </dsp:nvSpPr>
      <dsp:spPr>
        <a:xfrm>
          <a:off x="309848" y="1461074"/>
          <a:ext cx="1199103" cy="1182055"/>
        </a:xfrm>
        <a:prstGeom prst="flowChartOnlineStorage">
          <a:avLst/>
        </a:prstGeom>
        <a:noFill/>
        <a:ln w="12700" cap="rnd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8E5A98-D33B-4A9E-BDCB-D1A2AAA5FC67}">
      <dsp:nvSpPr>
        <dsp:cNvPr id="0" name=""/>
        <dsp:cNvSpPr/>
      </dsp:nvSpPr>
      <dsp:spPr>
        <a:xfrm>
          <a:off x="1165013" y="2989108"/>
          <a:ext cx="6962986" cy="83360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/>
            <a:t>Méthode proposée</a:t>
          </a:r>
        </a:p>
      </dsp:txBody>
      <dsp:txXfrm>
        <a:off x="1165013" y="2989108"/>
        <a:ext cx="6962986" cy="833607"/>
      </dsp:txXfrm>
    </dsp:sp>
    <dsp:sp modelId="{5C20507E-6EF6-4416-BEFF-EDCF6CD201B4}">
      <dsp:nvSpPr>
        <dsp:cNvPr id="0" name=""/>
        <dsp:cNvSpPr/>
      </dsp:nvSpPr>
      <dsp:spPr>
        <a:xfrm>
          <a:off x="459267" y="2799846"/>
          <a:ext cx="1084388" cy="1115700"/>
        </a:xfrm>
        <a:prstGeom prst="flowChartOnlineStorage">
          <a:avLst/>
        </a:prstGeom>
        <a:noFill/>
        <a:ln w="12700" cap="rnd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AAA585-7A8A-486B-871D-0F3D2B37FA71}">
      <dsp:nvSpPr>
        <dsp:cNvPr id="0" name=""/>
        <dsp:cNvSpPr/>
      </dsp:nvSpPr>
      <dsp:spPr>
        <a:xfrm>
          <a:off x="611095" y="4168472"/>
          <a:ext cx="7440913" cy="83360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/>
            <a:t>Résultats majeurs &amp; conclusion</a:t>
          </a:r>
          <a:endParaRPr lang="fr-FR" sz="2600" kern="1200" dirty="0"/>
        </a:p>
      </dsp:txBody>
      <dsp:txXfrm>
        <a:off x="611095" y="4168472"/>
        <a:ext cx="7440913" cy="833607"/>
      </dsp:txXfrm>
    </dsp:sp>
    <dsp:sp modelId="{15EA5787-8EE6-464E-BDC7-5021086027CA}">
      <dsp:nvSpPr>
        <dsp:cNvPr id="0" name=""/>
        <dsp:cNvSpPr/>
      </dsp:nvSpPr>
      <dsp:spPr>
        <a:xfrm>
          <a:off x="30935" y="3987996"/>
          <a:ext cx="1070206" cy="1233864"/>
        </a:xfrm>
        <a:prstGeom prst="flowChartOnlineStorage">
          <a:avLst/>
        </a:prstGeom>
        <a:noFill/>
        <a:ln w="12700" cap="rnd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1A238A-1084-4441-98A8-2910C90BE91B}">
      <dsp:nvSpPr>
        <dsp:cNvPr id="0" name=""/>
        <dsp:cNvSpPr/>
      </dsp:nvSpPr>
      <dsp:spPr>
        <a:xfrm>
          <a:off x="56427" y="116715"/>
          <a:ext cx="1493805" cy="149380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006755-595F-4846-B460-DD1316861D15}">
      <dsp:nvSpPr>
        <dsp:cNvPr id="0" name=""/>
        <dsp:cNvSpPr/>
      </dsp:nvSpPr>
      <dsp:spPr>
        <a:xfrm>
          <a:off x="370126" y="430414"/>
          <a:ext cx="866407" cy="86640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A6E210-84D9-41B1-BA12-20B40281E2BB}">
      <dsp:nvSpPr>
        <dsp:cNvPr id="0" name=""/>
        <dsp:cNvSpPr/>
      </dsp:nvSpPr>
      <dsp:spPr>
        <a:xfrm>
          <a:off x="1870333" y="116715"/>
          <a:ext cx="3521112" cy="14938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Les résultats dans la </a:t>
          </a:r>
          <a:r>
            <a:rPr lang="fr-FR" sz="1600" kern="1200" dirty="0">
              <a:solidFill>
                <a:schemeClr val="accent2"/>
              </a:solidFill>
            </a:rPr>
            <a:t>variation de l’état de l’art </a:t>
          </a:r>
          <a:r>
            <a:rPr lang="fr-FR" sz="1600" kern="1200" dirty="0"/>
            <a:t>pour la variation inter-</a:t>
          </a:r>
          <a:r>
            <a:rPr lang="fr-FR" sz="1600" kern="1200" dirty="0" err="1"/>
            <a:t>specimen</a:t>
          </a:r>
          <a:r>
            <a:rPr lang="fr-FR" sz="1600" kern="1200" dirty="0"/>
            <a:t> (max. 45.5% </a:t>
          </a:r>
          <a:r>
            <a:rPr lang="fr-FR" sz="1600" kern="1200" dirty="0" err="1"/>
            <a:t>rRMSE</a:t>
          </a:r>
          <a:r>
            <a:rPr lang="fr-FR" sz="1600" kern="1200" dirty="0"/>
            <a:t> pour le muscle extenseur du carpe [6])</a:t>
          </a:r>
          <a:endParaRPr lang="en-US" sz="1600" kern="1200" dirty="0"/>
        </a:p>
      </dsp:txBody>
      <dsp:txXfrm>
        <a:off x="1870333" y="116715"/>
        <a:ext cx="3521112" cy="1493805"/>
      </dsp:txXfrm>
    </dsp:sp>
    <dsp:sp modelId="{7591DDFF-8145-49F5-A892-96B5723A20B7}">
      <dsp:nvSpPr>
        <dsp:cNvPr id="0" name=""/>
        <dsp:cNvSpPr/>
      </dsp:nvSpPr>
      <dsp:spPr>
        <a:xfrm>
          <a:off x="6004973" y="116715"/>
          <a:ext cx="1493805" cy="149380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9188D5-D7D8-4FFD-BA97-887BA556D6EA}">
      <dsp:nvSpPr>
        <dsp:cNvPr id="0" name=""/>
        <dsp:cNvSpPr/>
      </dsp:nvSpPr>
      <dsp:spPr>
        <a:xfrm>
          <a:off x="6318672" y="430414"/>
          <a:ext cx="866407" cy="86640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B46850-E778-4208-B0B5-72AE69255FC7}">
      <dsp:nvSpPr>
        <dsp:cNvPr id="0" name=""/>
        <dsp:cNvSpPr/>
      </dsp:nvSpPr>
      <dsp:spPr>
        <a:xfrm>
          <a:off x="7818880" y="116715"/>
          <a:ext cx="3521112" cy="14938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L’optimisation </a:t>
          </a:r>
          <a:r>
            <a:rPr lang="fr-FR" sz="1600" kern="1200" dirty="0" err="1"/>
            <a:t>musculotendineuse</a:t>
          </a:r>
          <a:r>
            <a:rPr lang="fr-FR" sz="1600" kern="1200" dirty="0"/>
            <a:t> aurait pu être </a:t>
          </a:r>
          <a:r>
            <a:rPr lang="fr-FR" sz="1600" kern="1200" dirty="0">
              <a:solidFill>
                <a:schemeClr val="accent2"/>
              </a:solidFill>
            </a:rPr>
            <a:t>aurait pu être sautée </a:t>
          </a:r>
          <a:r>
            <a:rPr lang="fr-FR" sz="1600" kern="1200" dirty="0"/>
            <a:t>pour quelques muscles</a:t>
          </a:r>
          <a:endParaRPr lang="en-US" sz="1600" kern="1200" dirty="0"/>
        </a:p>
      </dsp:txBody>
      <dsp:txXfrm>
        <a:off x="7818880" y="116715"/>
        <a:ext cx="3521112" cy="1493805"/>
      </dsp:txXfrm>
    </dsp:sp>
    <dsp:sp modelId="{D70F1A1F-351F-42E0-A01A-509FB87DF5B8}">
      <dsp:nvSpPr>
        <dsp:cNvPr id="0" name=""/>
        <dsp:cNvSpPr/>
      </dsp:nvSpPr>
      <dsp:spPr>
        <a:xfrm>
          <a:off x="56427" y="2270252"/>
          <a:ext cx="1493805" cy="149380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9844E4-B1D5-4BAD-A69F-651509BFD160}">
      <dsp:nvSpPr>
        <dsp:cNvPr id="0" name=""/>
        <dsp:cNvSpPr/>
      </dsp:nvSpPr>
      <dsp:spPr>
        <a:xfrm>
          <a:off x="370126" y="2583951"/>
          <a:ext cx="866407" cy="86640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844849-857A-45C7-8D71-78C193435E14}">
      <dsp:nvSpPr>
        <dsp:cNvPr id="0" name=""/>
        <dsp:cNvSpPr/>
      </dsp:nvSpPr>
      <dsp:spPr>
        <a:xfrm>
          <a:off x="1870333" y="2270252"/>
          <a:ext cx="3521112" cy="14938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chemeClr val="accent2"/>
              </a:solidFill>
            </a:rPr>
            <a:t>Réalisme du modèle </a:t>
          </a:r>
          <a:r>
            <a:rPr lang="fr-FR" sz="1600" kern="1200" dirty="0"/>
            <a:t>: un muscle n’est pas vraiment composé de lignes droites. Cette hypothèse est suffisante tant qu’on ne cherche pas à calculer la friction entre les muscles.</a:t>
          </a:r>
          <a:endParaRPr lang="en-US" sz="1600" kern="1200" dirty="0"/>
        </a:p>
      </dsp:txBody>
      <dsp:txXfrm>
        <a:off x="1870333" y="2270252"/>
        <a:ext cx="3521112" cy="1493805"/>
      </dsp:txXfrm>
    </dsp:sp>
    <dsp:sp modelId="{DA2A7A57-86F8-4D13-89E7-0086BC58B51E}">
      <dsp:nvSpPr>
        <dsp:cNvPr id="0" name=""/>
        <dsp:cNvSpPr/>
      </dsp:nvSpPr>
      <dsp:spPr>
        <a:xfrm>
          <a:off x="6004973" y="2270252"/>
          <a:ext cx="1493805" cy="149380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3B6214-FD71-4B59-9C1E-66EC1CB306EF}">
      <dsp:nvSpPr>
        <dsp:cNvPr id="0" name=""/>
        <dsp:cNvSpPr/>
      </dsp:nvSpPr>
      <dsp:spPr>
        <a:xfrm>
          <a:off x="6314955" y="2603792"/>
          <a:ext cx="866407" cy="86640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82644-8056-4A63-9F8A-262673CC2C60}">
      <dsp:nvSpPr>
        <dsp:cNvPr id="0" name=""/>
        <dsp:cNvSpPr/>
      </dsp:nvSpPr>
      <dsp:spPr>
        <a:xfrm>
          <a:off x="7818880" y="2270252"/>
          <a:ext cx="3521112" cy="14938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Les bras de levier et la longueur </a:t>
          </a:r>
          <a:r>
            <a:rPr lang="fr-FR" sz="1600" kern="1200" dirty="0" err="1"/>
            <a:t>musculotendineuse</a:t>
          </a:r>
          <a:r>
            <a:rPr lang="fr-FR" sz="1600" kern="1200" dirty="0"/>
            <a:t> ne peuvent pas être obtenus pour tous les sujets. Cette méthode est adaptée pour générer un </a:t>
          </a:r>
          <a:r>
            <a:rPr lang="fr-FR" sz="1600" kern="1200" dirty="0">
              <a:solidFill>
                <a:schemeClr val="accent2"/>
              </a:solidFill>
            </a:rPr>
            <a:t>modèle générique</a:t>
          </a:r>
          <a:r>
            <a:rPr lang="fr-FR" sz="1600" kern="1200" dirty="0"/>
            <a:t> mis à l’échelle pour le sujet.</a:t>
          </a:r>
          <a:endParaRPr lang="en-US" sz="1600" kern="1200" dirty="0"/>
        </a:p>
      </dsp:txBody>
      <dsp:txXfrm>
        <a:off x="7818880" y="2270252"/>
        <a:ext cx="3521112" cy="14938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FA9EB5-6ADD-47D6-A67C-1446D6C1FFC0}" type="datetimeFigureOut">
              <a:rPr lang="en-GB" smtClean="0"/>
              <a:t>22/02/2022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3F421E-BEFA-4292-9BEB-2FAE81A5B688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9680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F421E-BEFA-4292-9BEB-2FAE81A5B68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2066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289C6-5EA8-44EC-B23C-58E5E80D2E87}" type="datetime1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308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9D32B-CA68-44CB-BB34-9B77CDD2D8D2}" type="datetime1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52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C124D-F1F3-4D54-A98C-4F699E4B0321}" type="datetime1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84421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2E831-65B6-4A02-9468-9E3DCA14DE3F}" type="datetime1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482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C63C1-2018-410F-B078-BA4A4D989094}" type="datetime1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31436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441E-ACE5-49E6-9372-2047BE52DF27}" type="datetime1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816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DD998-D2A9-4F6A-B18B-0E36A772BE21}" type="datetime1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4661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6B41-586A-4F36-ABBB-115485160AE2}" type="datetime1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234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3BE44-9C1C-42F9-987B-D050DCA8453F}" type="datetime1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B2DC25EE-239B-4C5F-AAD1-255A7D5F1EE2}" type="slidenum">
              <a:rPr lang="en-US" smtClean="0"/>
              <a:pPr/>
              <a:t>‹N°›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37745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47532-F952-4EC8-9970-D740E912237F}" type="datetime1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721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D6A9-F14E-4E30-AAEC-C50FB47E559A}" type="datetime1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600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6B564-A33C-4009-BAAF-5F4F2EBF8829}" type="datetime1">
              <a:rPr lang="en-US" smtClean="0"/>
              <a:t>2/22/2022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40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407BE-1788-4E17-9D5E-CA7B35ABCB0A}" type="datetime1">
              <a:rPr lang="en-US" smtClean="0"/>
              <a:t>2/22/2022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46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2CB2-4EB4-49D1-952B-016C6DBFE68E}" type="datetime1">
              <a:rPr lang="en-US" smtClean="0"/>
              <a:t>2/22/2022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017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24BD6-8717-4509-B3D3-3928C5C6035A}" type="datetime1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517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458C-C966-4FC0-A191-CD9CF1C6630B}" type="datetime1">
              <a:rPr lang="en-US" smtClean="0"/>
              <a:t>2/22/2022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607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0B219-EA12-4256-BC8D-4750858B3C5C}" type="datetime1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525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  <p:sldLayoutId id="2147483967" r:id="rId13"/>
    <p:sldLayoutId id="2147483968" r:id="rId14"/>
    <p:sldLayoutId id="2147483969" r:id="rId15"/>
    <p:sldLayoutId id="2147483970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ldedisney.com/disney-pas-cher-disney-store-figurine-buzz-l-eclair-articulee-parlant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.jp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7.jpg"/><Relationship Id="rId9" Type="http://schemas.microsoft.com/office/2007/relationships/diagramDrawing" Target="../diagrams/drawing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6.jp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7.jpg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image" Target="../media/image18.svg"/><Relationship Id="rId3" Type="http://schemas.openxmlformats.org/officeDocument/2006/relationships/image" Target="../media/image13.gif"/><Relationship Id="rId7" Type="http://schemas.openxmlformats.org/officeDocument/2006/relationships/diagramData" Target="../diagrams/data3.xml"/><Relationship Id="rId12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11" Type="http://schemas.microsoft.com/office/2007/relationships/diagramDrawing" Target="../diagrams/drawing3.xml"/><Relationship Id="rId5" Type="http://schemas.openxmlformats.org/officeDocument/2006/relationships/image" Target="../media/image15.gif"/><Relationship Id="rId15" Type="http://schemas.openxmlformats.org/officeDocument/2006/relationships/image" Target="../media/image20.svg"/><Relationship Id="rId10" Type="http://schemas.openxmlformats.org/officeDocument/2006/relationships/diagramColors" Target="../diagrams/colors3.xml"/><Relationship Id="rId4" Type="http://schemas.openxmlformats.org/officeDocument/2006/relationships/image" Target="../media/image14.gif"/><Relationship Id="rId9" Type="http://schemas.openxmlformats.org/officeDocument/2006/relationships/diagramQuickStyle" Target="../diagrams/quickStyle3.xml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19.png"/><Relationship Id="rId7" Type="http://schemas.openxmlformats.org/officeDocument/2006/relationships/diagramQuickStyle" Target="../diagrams/quickStyle4.xml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23.png"/><Relationship Id="rId5" Type="http://schemas.openxmlformats.org/officeDocument/2006/relationships/diagramData" Target="../diagrams/data4.xml"/><Relationship Id="rId10" Type="http://schemas.openxmlformats.org/officeDocument/2006/relationships/image" Target="../media/image22.png"/><Relationship Id="rId4" Type="http://schemas.openxmlformats.org/officeDocument/2006/relationships/image" Target="../media/image20.svg"/><Relationship Id="rId9" Type="http://schemas.microsoft.com/office/2007/relationships/diagramDrawing" Target="../diagrams/drawin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9179DE42-5613-4B35-A1E6-6CCBAA13C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B898B32-3891-4C3A-8F58-C5969D2E9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8300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AE4806D-B8F9-4679-A68A-9BD21C01A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7175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23">
            <a:extLst>
              <a:ext uri="{FF2B5EF4-FFF2-40B4-BE49-F238E27FC236}">
                <a16:creationId xmlns:a16="http://schemas.microsoft.com/office/drawing/2014/main" id="{52FB45E9-914E-4471-AC87-E475CD517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8764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25">
            <a:extLst>
              <a:ext uri="{FF2B5EF4-FFF2-40B4-BE49-F238E27FC236}">
                <a16:creationId xmlns:a16="http://schemas.microsoft.com/office/drawing/2014/main" id="{C310626D-5743-49D4-8F7D-88C4F8F05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80730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3C195FC1-B568-4C72-9902-34CB35DDD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9621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Rectangle 27">
            <a:extLst>
              <a:ext uri="{FF2B5EF4-FFF2-40B4-BE49-F238E27FC236}">
                <a16:creationId xmlns:a16="http://schemas.microsoft.com/office/drawing/2014/main" id="{EF2BDF77-362C-43F0-8CBB-A969EC2AE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1788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Isosceles Triangle 45">
            <a:extLst>
              <a:ext uri="{FF2B5EF4-FFF2-40B4-BE49-F238E27FC236}">
                <a16:creationId xmlns:a16="http://schemas.microsoft.com/office/drawing/2014/main" id="{4BE96B01-3929-432D-B8C2-ADBCB74C2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48954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2A6FCDE6-CDE2-4C51-B18E-A95CFB679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6287" y="-8467"/>
            <a:ext cx="9175713" cy="6866467"/>
          </a:xfrm>
          <a:custGeom>
            <a:avLst/>
            <a:gdLst>
              <a:gd name="connsiteX0" fmla="*/ 0 w 9175713"/>
              <a:gd name="connsiteY0" fmla="*/ 0 h 6866467"/>
              <a:gd name="connsiteX1" fmla="*/ 1249825 w 9175713"/>
              <a:gd name="connsiteY1" fmla="*/ 0 h 6866467"/>
              <a:gd name="connsiteX2" fmla="*/ 1249825 w 9175713"/>
              <a:gd name="connsiteY2" fmla="*/ 8467 h 6866467"/>
              <a:gd name="connsiteX3" fmla="*/ 9175713 w 9175713"/>
              <a:gd name="connsiteY3" fmla="*/ 8467 h 6866467"/>
              <a:gd name="connsiteX4" fmla="*/ 9175713 w 9175713"/>
              <a:gd name="connsiteY4" fmla="*/ 6866467 h 6866467"/>
              <a:gd name="connsiteX5" fmla="*/ 1249825 w 9175713"/>
              <a:gd name="connsiteY5" fmla="*/ 6866467 h 6866467"/>
              <a:gd name="connsiteX6" fmla="*/ 1109382 w 9175713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5713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9175713" y="8467"/>
                </a:lnTo>
                <a:lnTo>
                  <a:pt x="9175713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DA1CD6E-8075-4249-AFC8-F0798F7C9F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2624" y="1020871"/>
            <a:ext cx="7526519" cy="2849671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fr-FR" sz="4000" dirty="0">
                <a:solidFill>
                  <a:srgbClr val="FFFFFF"/>
                </a:solidFill>
              </a:rPr>
              <a:t> Une approche automatique et simplifiée pour la modélisation de chemin musculaire </a:t>
            </a:r>
            <a:endParaRPr lang="en-GB" sz="4000" dirty="0">
              <a:solidFill>
                <a:srgbClr val="FFFFFF"/>
              </a:solidFill>
            </a:endParaRP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43047EA2-2D58-4804-808F-3DEE611452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56386" y="3962088"/>
            <a:ext cx="6203795" cy="1186108"/>
          </a:xfrm>
        </p:spPr>
        <p:txBody>
          <a:bodyPr>
            <a:normAutofit/>
          </a:bodyPr>
          <a:lstStyle/>
          <a:p>
            <a:pPr algn="l"/>
            <a:r>
              <a:rPr lang="fr-FR" dirty="0">
                <a:solidFill>
                  <a:srgbClr val="FFFFFF">
                    <a:alpha val="70000"/>
                  </a:srgbClr>
                </a:solidFill>
              </a:rPr>
              <a:t>Claire Livet – Mini séminaire – 22/02/2022</a:t>
            </a:r>
            <a:endParaRPr lang="en-GB" dirty="0">
              <a:solidFill>
                <a:srgbClr val="FFFFFF">
                  <a:alpha val="70000"/>
                </a:srgbClr>
              </a:solidFill>
            </a:endParaRPr>
          </a:p>
        </p:txBody>
      </p:sp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9D2E8756-2465-473A-BA2A-2DB1D6224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062562" y="3271487"/>
            <a:ext cx="220660" cy="186439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3013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1161F75-8CEF-42F9-869B-B041A35D5183}"/>
              </a:ext>
            </a:extLst>
          </p:cNvPr>
          <p:cNvSpPr/>
          <p:nvPr/>
        </p:nvSpPr>
        <p:spPr>
          <a:xfrm rot="16040018">
            <a:off x="8238297" y="2887710"/>
            <a:ext cx="175272" cy="1626454"/>
          </a:xfrm>
          <a:prstGeom prst="rect">
            <a:avLst/>
          </a:prstGeom>
          <a:solidFill>
            <a:srgbClr val="EAD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2B769A-FBF3-41A8-8C0C-B25B4FE2DFA0}"/>
              </a:ext>
            </a:extLst>
          </p:cNvPr>
          <p:cNvCxnSpPr>
            <a:cxnSpLocks/>
          </p:cNvCxnSpPr>
          <p:nvPr/>
        </p:nvCxnSpPr>
        <p:spPr>
          <a:xfrm>
            <a:off x="7368539" y="3205146"/>
            <a:ext cx="115798" cy="561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B4F5C78C-AD47-418C-95A8-AC33B0DF675F}"/>
              </a:ext>
            </a:extLst>
          </p:cNvPr>
          <p:cNvCxnSpPr>
            <a:cxnSpLocks/>
          </p:cNvCxnSpPr>
          <p:nvPr/>
        </p:nvCxnSpPr>
        <p:spPr>
          <a:xfrm flipH="1">
            <a:off x="7484337" y="3092211"/>
            <a:ext cx="43602" cy="169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36D135E3-866E-49CF-B6DB-CF0981732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un muscle interagit-il dans la dynamique du corps?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77EBD7-1A0F-4D1B-A885-61FAA58B2CE2}"/>
              </a:ext>
            </a:extLst>
          </p:cNvPr>
          <p:cNvSpPr/>
          <p:nvPr/>
        </p:nvSpPr>
        <p:spPr>
          <a:xfrm rot="18621854">
            <a:off x="6293114" y="2034135"/>
            <a:ext cx="126575" cy="1776186"/>
          </a:xfrm>
          <a:prstGeom prst="rect">
            <a:avLst/>
          </a:prstGeom>
          <a:solidFill>
            <a:srgbClr val="EAD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07FFFAD-C583-476D-85C1-2348DBFE491D}"/>
              </a:ext>
            </a:extLst>
          </p:cNvPr>
          <p:cNvSpPr/>
          <p:nvPr/>
        </p:nvSpPr>
        <p:spPr>
          <a:xfrm>
            <a:off x="6967113" y="3383691"/>
            <a:ext cx="556684" cy="63449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57953035-592E-4531-BE99-565F4694E617}"/>
              </a:ext>
            </a:extLst>
          </p:cNvPr>
          <p:cNvCxnSpPr>
            <a:cxnSpLocks/>
          </p:cNvCxnSpPr>
          <p:nvPr/>
        </p:nvCxnSpPr>
        <p:spPr>
          <a:xfrm>
            <a:off x="5859780" y="2428631"/>
            <a:ext cx="2842260" cy="114361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91A93139-6558-40B3-9810-D05271345D1A}"/>
              </a:ext>
            </a:extLst>
          </p:cNvPr>
          <p:cNvCxnSpPr>
            <a:cxnSpLocks/>
          </p:cNvCxnSpPr>
          <p:nvPr/>
        </p:nvCxnSpPr>
        <p:spPr>
          <a:xfrm flipH="1" flipV="1">
            <a:off x="7432675" y="3063875"/>
            <a:ext cx="1289515" cy="5163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728B014B-40EE-4199-85D5-9C04C4EBD500}"/>
              </a:ext>
            </a:extLst>
          </p:cNvPr>
          <p:cNvCxnSpPr>
            <a:cxnSpLocks/>
          </p:cNvCxnSpPr>
          <p:nvPr/>
        </p:nvCxnSpPr>
        <p:spPr>
          <a:xfrm flipH="1">
            <a:off x="7236446" y="3057596"/>
            <a:ext cx="159399" cy="710990"/>
          </a:xfrm>
          <a:prstGeom prst="line">
            <a:avLst/>
          </a:prstGeom>
          <a:ln w="19050">
            <a:headEnd type="arrow" w="med" len="med"/>
            <a:tailEnd type="arrow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98EB38C7-5162-4488-A793-98114C2BB786}"/>
              </a:ext>
            </a:extLst>
          </p:cNvPr>
          <p:cNvSpPr txBox="1"/>
          <p:nvPr/>
        </p:nvSpPr>
        <p:spPr>
          <a:xfrm>
            <a:off x="7792058" y="2737562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Force</a:t>
            </a: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1A6D6A04-10F1-4B2C-AEC5-C8CBEF8F2C3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7184" y="1965566"/>
            <a:ext cx="3523826" cy="2836250"/>
          </a:xfrm>
          <a:prstGeom prst="rect">
            <a:avLst/>
          </a:prstGeom>
        </p:spPr>
      </p:pic>
      <p:sp>
        <p:nvSpPr>
          <p:cNvPr id="21" name="Espace réservé du numéro de diapositive 20">
            <a:extLst>
              <a:ext uri="{FF2B5EF4-FFF2-40B4-BE49-F238E27FC236}">
                <a16:creationId xmlns:a16="http://schemas.microsoft.com/office/drawing/2014/main" id="{2D6A59A0-DCC3-4351-8F5E-4C408CEB5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10</a:t>
            </a:fld>
            <a:endParaRPr lang="en-US"/>
          </a:p>
        </p:txBody>
      </p:sp>
      <p:sp>
        <p:nvSpPr>
          <p:cNvPr id="17" name="Organigramme : Données stockées 16" descr="O Fox qui ne sait pas">
            <a:extLst>
              <a:ext uri="{FF2B5EF4-FFF2-40B4-BE49-F238E27FC236}">
                <a16:creationId xmlns:a16="http://schemas.microsoft.com/office/drawing/2014/main" id="{D1599651-A3A9-449A-BB6D-B3968F66BA1D}"/>
              </a:ext>
            </a:extLst>
          </p:cNvPr>
          <p:cNvSpPr/>
          <p:nvPr/>
        </p:nvSpPr>
        <p:spPr>
          <a:xfrm>
            <a:off x="-196774" y="514169"/>
            <a:ext cx="1061203" cy="1140542"/>
          </a:xfrm>
          <a:prstGeom prst="flowChartOnlineStorage">
            <a:avLst/>
          </a:prstGeom>
          <a:blipFill dpi="0" rotWithShape="0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488651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1161F75-8CEF-42F9-869B-B041A35D5183}"/>
              </a:ext>
            </a:extLst>
          </p:cNvPr>
          <p:cNvSpPr/>
          <p:nvPr/>
        </p:nvSpPr>
        <p:spPr>
          <a:xfrm rot="16040018">
            <a:off x="8238297" y="2887710"/>
            <a:ext cx="175272" cy="1626454"/>
          </a:xfrm>
          <a:prstGeom prst="rect">
            <a:avLst/>
          </a:prstGeom>
          <a:solidFill>
            <a:srgbClr val="EAD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2B769A-FBF3-41A8-8C0C-B25B4FE2DFA0}"/>
              </a:ext>
            </a:extLst>
          </p:cNvPr>
          <p:cNvCxnSpPr>
            <a:cxnSpLocks/>
          </p:cNvCxnSpPr>
          <p:nvPr/>
        </p:nvCxnSpPr>
        <p:spPr>
          <a:xfrm>
            <a:off x="7368539" y="3205146"/>
            <a:ext cx="115798" cy="561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B4F5C78C-AD47-418C-95A8-AC33B0DF675F}"/>
              </a:ext>
            </a:extLst>
          </p:cNvPr>
          <p:cNvCxnSpPr>
            <a:cxnSpLocks/>
          </p:cNvCxnSpPr>
          <p:nvPr/>
        </p:nvCxnSpPr>
        <p:spPr>
          <a:xfrm flipH="1">
            <a:off x="7484337" y="3092211"/>
            <a:ext cx="43602" cy="169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36D135E3-866E-49CF-B6DB-CF0981732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un muscle interagit-il dans la dynamique du corps?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77EBD7-1A0F-4D1B-A885-61FAA58B2CE2}"/>
              </a:ext>
            </a:extLst>
          </p:cNvPr>
          <p:cNvSpPr/>
          <p:nvPr/>
        </p:nvSpPr>
        <p:spPr>
          <a:xfrm rot="18621854">
            <a:off x="6293114" y="2034135"/>
            <a:ext cx="126575" cy="1776186"/>
          </a:xfrm>
          <a:prstGeom prst="rect">
            <a:avLst/>
          </a:prstGeom>
          <a:solidFill>
            <a:srgbClr val="EAD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07FFFAD-C583-476D-85C1-2348DBFE491D}"/>
              </a:ext>
            </a:extLst>
          </p:cNvPr>
          <p:cNvSpPr/>
          <p:nvPr/>
        </p:nvSpPr>
        <p:spPr>
          <a:xfrm>
            <a:off x="6967113" y="3383691"/>
            <a:ext cx="556684" cy="63449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57953035-592E-4531-BE99-565F4694E617}"/>
              </a:ext>
            </a:extLst>
          </p:cNvPr>
          <p:cNvCxnSpPr>
            <a:cxnSpLocks/>
          </p:cNvCxnSpPr>
          <p:nvPr/>
        </p:nvCxnSpPr>
        <p:spPr>
          <a:xfrm>
            <a:off x="5859780" y="2428631"/>
            <a:ext cx="2842260" cy="114361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91A93139-6558-40B3-9810-D05271345D1A}"/>
              </a:ext>
            </a:extLst>
          </p:cNvPr>
          <p:cNvCxnSpPr>
            <a:cxnSpLocks/>
          </p:cNvCxnSpPr>
          <p:nvPr/>
        </p:nvCxnSpPr>
        <p:spPr>
          <a:xfrm flipH="1" flipV="1">
            <a:off x="7432675" y="3063875"/>
            <a:ext cx="1289515" cy="5163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728B014B-40EE-4199-85D5-9C04C4EBD500}"/>
              </a:ext>
            </a:extLst>
          </p:cNvPr>
          <p:cNvCxnSpPr>
            <a:cxnSpLocks/>
          </p:cNvCxnSpPr>
          <p:nvPr/>
        </p:nvCxnSpPr>
        <p:spPr>
          <a:xfrm flipH="1">
            <a:off x="7236446" y="3057596"/>
            <a:ext cx="159399" cy="710990"/>
          </a:xfrm>
          <a:prstGeom prst="line">
            <a:avLst/>
          </a:prstGeom>
          <a:ln w="19050">
            <a:headEnd type="arrow" w="med" len="med"/>
            <a:tailEnd type="arrow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98EB38C7-5162-4488-A793-98114C2BB786}"/>
              </a:ext>
            </a:extLst>
          </p:cNvPr>
          <p:cNvSpPr txBox="1"/>
          <p:nvPr/>
        </p:nvSpPr>
        <p:spPr>
          <a:xfrm>
            <a:off x="7792058" y="2737562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Force</a:t>
            </a: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14BE6A1-6506-496F-BD8D-D51AF594EAB1}"/>
              </a:ext>
            </a:extLst>
          </p:cNvPr>
          <p:cNvSpPr txBox="1"/>
          <p:nvPr/>
        </p:nvSpPr>
        <p:spPr>
          <a:xfrm>
            <a:off x="5868628" y="3059667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7FA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Bras de levier</a:t>
            </a:r>
            <a:endParaRPr lang="en-GB" dirty="0">
              <a:solidFill>
                <a:srgbClr val="7FAA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59B4483-B9D3-4BD5-874C-62BB59B5BCE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7184" y="1965566"/>
            <a:ext cx="3523826" cy="2836250"/>
          </a:xfrm>
          <a:prstGeom prst="rect">
            <a:avLst/>
          </a:prstGeom>
        </p:spPr>
      </p:pic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CC744CD6-B905-4370-8B75-B125F2967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11</a:t>
            </a:fld>
            <a:endParaRPr lang="en-US"/>
          </a:p>
        </p:txBody>
      </p:sp>
      <p:sp>
        <p:nvSpPr>
          <p:cNvPr id="20" name="Organigramme : Données stockées 19" descr="O Fox qui ne sait pas">
            <a:extLst>
              <a:ext uri="{FF2B5EF4-FFF2-40B4-BE49-F238E27FC236}">
                <a16:creationId xmlns:a16="http://schemas.microsoft.com/office/drawing/2014/main" id="{EE610898-19E1-4C91-89C6-1694C5FBF84A}"/>
              </a:ext>
            </a:extLst>
          </p:cNvPr>
          <p:cNvSpPr/>
          <p:nvPr/>
        </p:nvSpPr>
        <p:spPr>
          <a:xfrm>
            <a:off x="-196774" y="514169"/>
            <a:ext cx="1061203" cy="1140542"/>
          </a:xfrm>
          <a:prstGeom prst="flowChartOnlineStorage">
            <a:avLst/>
          </a:prstGeom>
          <a:blipFill dpi="0" rotWithShape="0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626702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F99E2C7-AB50-4952-BC09-AB22EE7042F8}"/>
              </a:ext>
            </a:extLst>
          </p:cNvPr>
          <p:cNvSpPr/>
          <p:nvPr/>
        </p:nvSpPr>
        <p:spPr>
          <a:xfrm rot="12937841">
            <a:off x="7874706" y="2038704"/>
            <a:ext cx="175272" cy="1626454"/>
          </a:xfrm>
          <a:prstGeom prst="rect">
            <a:avLst/>
          </a:prstGeom>
          <a:solidFill>
            <a:srgbClr val="EAD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FC9BD4E-15E6-45FF-928E-EB6350339784}"/>
              </a:ext>
            </a:extLst>
          </p:cNvPr>
          <p:cNvGrpSpPr/>
          <p:nvPr/>
        </p:nvGrpSpPr>
        <p:grpSpPr>
          <a:xfrm rot="20484274">
            <a:off x="7273759" y="2509809"/>
            <a:ext cx="143572" cy="174200"/>
            <a:chOff x="7325870" y="2565934"/>
            <a:chExt cx="143572" cy="174200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952B769A-FBF3-41A8-8C0C-B25B4FE2DFA0}"/>
                </a:ext>
              </a:extLst>
            </p:cNvPr>
            <p:cNvCxnSpPr>
              <a:cxnSpLocks/>
            </p:cNvCxnSpPr>
            <p:nvPr/>
          </p:nvCxnSpPr>
          <p:spPr>
            <a:xfrm>
              <a:off x="7325870" y="2679395"/>
              <a:ext cx="115798" cy="56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B4F5C78C-AD47-418C-95A8-AC33B0DF675F}"/>
                </a:ext>
              </a:extLst>
            </p:cNvPr>
            <p:cNvCxnSpPr>
              <a:cxnSpLocks/>
            </p:cNvCxnSpPr>
            <p:nvPr/>
          </p:nvCxnSpPr>
          <p:spPr>
            <a:xfrm rot="1115726">
              <a:off x="7469442" y="2565934"/>
              <a:ext cx="0" cy="174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36D135E3-866E-49CF-B6DB-CF0981732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un muscle interagit-il dans la dynamique du corps?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77EBD7-1A0F-4D1B-A885-61FAA58B2CE2}"/>
              </a:ext>
            </a:extLst>
          </p:cNvPr>
          <p:cNvSpPr/>
          <p:nvPr/>
        </p:nvSpPr>
        <p:spPr>
          <a:xfrm rot="18621854">
            <a:off x="6293114" y="2034135"/>
            <a:ext cx="126575" cy="1776186"/>
          </a:xfrm>
          <a:prstGeom prst="rect">
            <a:avLst/>
          </a:prstGeom>
          <a:solidFill>
            <a:srgbClr val="EAD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07FFFAD-C583-476D-85C1-2348DBFE491D}"/>
              </a:ext>
            </a:extLst>
          </p:cNvPr>
          <p:cNvSpPr/>
          <p:nvPr/>
        </p:nvSpPr>
        <p:spPr>
          <a:xfrm>
            <a:off x="6967113" y="3383691"/>
            <a:ext cx="556684" cy="63449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57953035-592E-4531-BE99-565F4694E617}"/>
              </a:ext>
            </a:extLst>
          </p:cNvPr>
          <p:cNvCxnSpPr>
            <a:cxnSpLocks/>
          </p:cNvCxnSpPr>
          <p:nvPr/>
        </p:nvCxnSpPr>
        <p:spPr>
          <a:xfrm>
            <a:off x="5859780" y="2428631"/>
            <a:ext cx="2227139" cy="8918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91A93139-6558-40B3-9810-D05271345D1A}"/>
              </a:ext>
            </a:extLst>
          </p:cNvPr>
          <p:cNvCxnSpPr>
            <a:cxnSpLocks/>
          </p:cNvCxnSpPr>
          <p:nvPr/>
        </p:nvCxnSpPr>
        <p:spPr>
          <a:xfrm rot="-1140000" flipH="1" flipV="1">
            <a:off x="6743381" y="2228727"/>
            <a:ext cx="1289515" cy="5163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728B014B-40EE-4199-85D5-9C04C4EBD500}"/>
              </a:ext>
            </a:extLst>
          </p:cNvPr>
          <p:cNvCxnSpPr>
            <a:cxnSpLocks/>
          </p:cNvCxnSpPr>
          <p:nvPr/>
        </p:nvCxnSpPr>
        <p:spPr>
          <a:xfrm flipH="1">
            <a:off x="7236447" y="2486917"/>
            <a:ext cx="56096" cy="1281669"/>
          </a:xfrm>
          <a:prstGeom prst="line">
            <a:avLst/>
          </a:prstGeom>
          <a:ln w="19050">
            <a:headEnd type="arrow" w="med" len="med"/>
            <a:tailEnd type="arrow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9C1199AB-B921-4807-A1D0-7D4522107046}"/>
              </a:ext>
            </a:extLst>
          </p:cNvPr>
          <p:cNvSpPr txBox="1"/>
          <p:nvPr/>
        </p:nvSpPr>
        <p:spPr>
          <a:xfrm>
            <a:off x="5773142" y="2756288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7FA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Bras de levier</a:t>
            </a:r>
            <a:endParaRPr lang="en-GB" dirty="0">
              <a:solidFill>
                <a:srgbClr val="7FAA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B03AA01-13F3-421D-84A8-630C92169B35}"/>
              </a:ext>
            </a:extLst>
          </p:cNvPr>
          <p:cNvSpPr txBox="1"/>
          <p:nvPr/>
        </p:nvSpPr>
        <p:spPr>
          <a:xfrm>
            <a:off x="3738729" y="5422538"/>
            <a:ext cx="3530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7FA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Bras de levier </a:t>
            </a:r>
            <a:r>
              <a:rPr lang="fr-FR" dirty="0"/>
              <a:t>x </a:t>
            </a:r>
            <a:r>
              <a:rPr lang="fr-F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Force</a:t>
            </a:r>
            <a:r>
              <a:rPr lang="fr-FR" dirty="0"/>
              <a:t> = </a:t>
            </a:r>
            <a:r>
              <a:rPr lang="fr-FR" dirty="0">
                <a:solidFill>
                  <a:schemeClr val="accent2"/>
                </a:solidFill>
              </a:rPr>
              <a:t>Couple</a:t>
            </a:r>
            <a:endParaRPr lang="en-GB" dirty="0"/>
          </a:p>
        </p:txBody>
      </p:sp>
      <p:sp>
        <p:nvSpPr>
          <p:cNvPr id="25" name="Flèche : droite 24">
            <a:extLst>
              <a:ext uri="{FF2B5EF4-FFF2-40B4-BE49-F238E27FC236}">
                <a16:creationId xmlns:a16="http://schemas.microsoft.com/office/drawing/2014/main" id="{BCD1C2FB-BE90-448F-A586-61E51AEA4307}"/>
              </a:ext>
            </a:extLst>
          </p:cNvPr>
          <p:cNvSpPr/>
          <p:nvPr/>
        </p:nvSpPr>
        <p:spPr>
          <a:xfrm>
            <a:off x="7186360" y="5514871"/>
            <a:ext cx="717992" cy="184666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5216B76-DF36-4308-954D-40593FCC5EAE}"/>
              </a:ext>
            </a:extLst>
          </p:cNvPr>
          <p:cNvSpPr txBox="1"/>
          <p:nvPr/>
        </p:nvSpPr>
        <p:spPr>
          <a:xfrm>
            <a:off x="8068609" y="5423208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Mouvement</a:t>
            </a:r>
            <a:endParaRPr lang="en-GB" b="1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23F4DE4-056B-4C7A-9C87-EBFAE2C67136}"/>
              </a:ext>
            </a:extLst>
          </p:cNvPr>
          <p:cNvSpPr txBox="1"/>
          <p:nvPr/>
        </p:nvSpPr>
        <p:spPr>
          <a:xfrm>
            <a:off x="7524280" y="2516076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Force</a:t>
            </a: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41378C20-C047-476D-A26E-88A5FC3B2FA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7184" y="1965566"/>
            <a:ext cx="3523826" cy="2836250"/>
          </a:xfrm>
          <a:prstGeom prst="rect">
            <a:avLst/>
          </a:prstGeom>
        </p:spPr>
      </p:pic>
      <p:sp>
        <p:nvSpPr>
          <p:cNvPr id="29" name="Espace réservé du numéro de diapositive 28">
            <a:extLst>
              <a:ext uri="{FF2B5EF4-FFF2-40B4-BE49-F238E27FC236}">
                <a16:creationId xmlns:a16="http://schemas.microsoft.com/office/drawing/2014/main" id="{50B878EC-18AB-4E84-A9F5-6BE5056CB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12</a:t>
            </a:fld>
            <a:endParaRPr lang="en-US"/>
          </a:p>
        </p:txBody>
      </p:sp>
      <p:sp>
        <p:nvSpPr>
          <p:cNvPr id="19" name="Organigramme : Données stockées 18" descr="O Fox qui ne sait pas">
            <a:extLst>
              <a:ext uri="{FF2B5EF4-FFF2-40B4-BE49-F238E27FC236}">
                <a16:creationId xmlns:a16="http://schemas.microsoft.com/office/drawing/2014/main" id="{AD2AD36C-0E7F-4C5F-A12B-5349379677C9}"/>
              </a:ext>
            </a:extLst>
          </p:cNvPr>
          <p:cNvSpPr/>
          <p:nvPr/>
        </p:nvSpPr>
        <p:spPr>
          <a:xfrm>
            <a:off x="-196774" y="514169"/>
            <a:ext cx="1061203" cy="1140542"/>
          </a:xfrm>
          <a:prstGeom prst="flowChartOnlineStorage">
            <a:avLst/>
          </a:prstGeom>
          <a:blipFill dpi="0" rotWithShape="0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049888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F99E2C7-AB50-4952-BC09-AB22EE7042F8}"/>
              </a:ext>
            </a:extLst>
          </p:cNvPr>
          <p:cNvSpPr/>
          <p:nvPr/>
        </p:nvSpPr>
        <p:spPr>
          <a:xfrm rot="12937841">
            <a:off x="7874706" y="2038704"/>
            <a:ext cx="175272" cy="1626454"/>
          </a:xfrm>
          <a:prstGeom prst="rect">
            <a:avLst/>
          </a:prstGeom>
          <a:solidFill>
            <a:srgbClr val="EAD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FC9BD4E-15E6-45FF-928E-EB6350339784}"/>
              </a:ext>
            </a:extLst>
          </p:cNvPr>
          <p:cNvGrpSpPr/>
          <p:nvPr/>
        </p:nvGrpSpPr>
        <p:grpSpPr>
          <a:xfrm rot="20484274">
            <a:off x="7273759" y="2509809"/>
            <a:ext cx="143572" cy="174200"/>
            <a:chOff x="7325870" y="2565934"/>
            <a:chExt cx="143572" cy="174200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952B769A-FBF3-41A8-8C0C-B25B4FE2DFA0}"/>
                </a:ext>
              </a:extLst>
            </p:cNvPr>
            <p:cNvCxnSpPr>
              <a:cxnSpLocks/>
            </p:cNvCxnSpPr>
            <p:nvPr/>
          </p:nvCxnSpPr>
          <p:spPr>
            <a:xfrm>
              <a:off x="7325870" y="2679395"/>
              <a:ext cx="115798" cy="56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B4F5C78C-AD47-418C-95A8-AC33B0DF675F}"/>
                </a:ext>
              </a:extLst>
            </p:cNvPr>
            <p:cNvCxnSpPr>
              <a:cxnSpLocks/>
            </p:cNvCxnSpPr>
            <p:nvPr/>
          </p:nvCxnSpPr>
          <p:spPr>
            <a:xfrm rot="1115726">
              <a:off x="7469442" y="2565934"/>
              <a:ext cx="0" cy="174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36D135E3-866E-49CF-B6DB-CF0981732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un muscle interagit-il dans la dynamique du corps?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77EBD7-1A0F-4D1B-A885-61FAA58B2CE2}"/>
              </a:ext>
            </a:extLst>
          </p:cNvPr>
          <p:cNvSpPr/>
          <p:nvPr/>
        </p:nvSpPr>
        <p:spPr>
          <a:xfrm rot="18621854">
            <a:off x="6293114" y="2034135"/>
            <a:ext cx="126575" cy="1776186"/>
          </a:xfrm>
          <a:prstGeom prst="rect">
            <a:avLst/>
          </a:prstGeom>
          <a:solidFill>
            <a:srgbClr val="EAD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07FFFAD-C583-476D-85C1-2348DBFE491D}"/>
              </a:ext>
            </a:extLst>
          </p:cNvPr>
          <p:cNvSpPr/>
          <p:nvPr/>
        </p:nvSpPr>
        <p:spPr>
          <a:xfrm>
            <a:off x="6967113" y="3383691"/>
            <a:ext cx="556684" cy="63449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57953035-592E-4531-BE99-565F4694E617}"/>
              </a:ext>
            </a:extLst>
          </p:cNvPr>
          <p:cNvCxnSpPr>
            <a:cxnSpLocks/>
          </p:cNvCxnSpPr>
          <p:nvPr/>
        </p:nvCxnSpPr>
        <p:spPr>
          <a:xfrm>
            <a:off x="5859780" y="2428631"/>
            <a:ext cx="2227139" cy="8918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91A93139-6558-40B3-9810-D05271345D1A}"/>
              </a:ext>
            </a:extLst>
          </p:cNvPr>
          <p:cNvCxnSpPr>
            <a:cxnSpLocks/>
          </p:cNvCxnSpPr>
          <p:nvPr/>
        </p:nvCxnSpPr>
        <p:spPr>
          <a:xfrm rot="-1140000" flipH="1" flipV="1">
            <a:off x="6743381" y="2228727"/>
            <a:ext cx="1289515" cy="5163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728B014B-40EE-4199-85D5-9C04C4EBD500}"/>
              </a:ext>
            </a:extLst>
          </p:cNvPr>
          <p:cNvCxnSpPr>
            <a:cxnSpLocks/>
          </p:cNvCxnSpPr>
          <p:nvPr/>
        </p:nvCxnSpPr>
        <p:spPr>
          <a:xfrm flipH="1">
            <a:off x="7236447" y="2486917"/>
            <a:ext cx="56096" cy="1281669"/>
          </a:xfrm>
          <a:prstGeom prst="line">
            <a:avLst/>
          </a:prstGeom>
          <a:ln w="19050">
            <a:headEnd type="arrow" w="med" len="med"/>
            <a:tailEnd type="arrow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9C1199AB-B921-4807-A1D0-7D4522107046}"/>
              </a:ext>
            </a:extLst>
          </p:cNvPr>
          <p:cNvSpPr txBox="1"/>
          <p:nvPr/>
        </p:nvSpPr>
        <p:spPr>
          <a:xfrm>
            <a:off x="5773142" y="2756288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7FA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Bras de levier</a:t>
            </a:r>
            <a:endParaRPr lang="en-GB" dirty="0">
              <a:solidFill>
                <a:srgbClr val="7FAA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B03AA01-13F3-421D-84A8-630C92169B35}"/>
              </a:ext>
            </a:extLst>
          </p:cNvPr>
          <p:cNvSpPr txBox="1"/>
          <p:nvPr/>
        </p:nvSpPr>
        <p:spPr>
          <a:xfrm>
            <a:off x="3738729" y="5422538"/>
            <a:ext cx="3400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7FA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Bras de levier </a:t>
            </a:r>
            <a:r>
              <a:rPr lang="fr-FR" dirty="0"/>
              <a:t>x </a:t>
            </a:r>
            <a:r>
              <a:rPr lang="fr-F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Force</a:t>
            </a:r>
            <a:r>
              <a:rPr lang="fr-FR" dirty="0"/>
              <a:t> = </a:t>
            </a:r>
            <a:r>
              <a:rPr lang="fr-FR" dirty="0">
                <a:solidFill>
                  <a:schemeClr val="accent2"/>
                </a:solidFill>
              </a:rPr>
              <a:t>Couple</a:t>
            </a:r>
            <a:endParaRPr lang="en-GB" dirty="0"/>
          </a:p>
        </p:txBody>
      </p:sp>
      <p:sp>
        <p:nvSpPr>
          <p:cNvPr id="25" name="Flèche : droite 24">
            <a:extLst>
              <a:ext uri="{FF2B5EF4-FFF2-40B4-BE49-F238E27FC236}">
                <a16:creationId xmlns:a16="http://schemas.microsoft.com/office/drawing/2014/main" id="{BCD1C2FB-BE90-448F-A586-61E51AEA4307}"/>
              </a:ext>
            </a:extLst>
          </p:cNvPr>
          <p:cNvSpPr/>
          <p:nvPr/>
        </p:nvSpPr>
        <p:spPr>
          <a:xfrm>
            <a:off x="7186360" y="5514871"/>
            <a:ext cx="717992" cy="184666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5216B76-DF36-4308-954D-40593FCC5EAE}"/>
              </a:ext>
            </a:extLst>
          </p:cNvPr>
          <p:cNvSpPr txBox="1"/>
          <p:nvPr/>
        </p:nvSpPr>
        <p:spPr>
          <a:xfrm>
            <a:off x="8068609" y="5423208"/>
            <a:ext cx="1436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Mouvement</a:t>
            </a:r>
            <a:endParaRPr lang="en-GB" b="1" dirty="0"/>
          </a:p>
          <a:p>
            <a:endParaRPr lang="en-GB" b="1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23F4DE4-056B-4C7A-9C87-EBFAE2C67136}"/>
              </a:ext>
            </a:extLst>
          </p:cNvPr>
          <p:cNvSpPr txBox="1"/>
          <p:nvPr/>
        </p:nvSpPr>
        <p:spPr>
          <a:xfrm>
            <a:off x="7524280" y="2516076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Force</a:t>
            </a: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41378C20-C047-476D-A26E-88A5FC3B2FA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7184" y="1965566"/>
            <a:ext cx="3523826" cy="2836250"/>
          </a:xfrm>
          <a:prstGeom prst="rect">
            <a:avLst/>
          </a:prstGeo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FFF5BB9C-FE5C-4ABC-8C99-03CF159ECD2F}"/>
              </a:ext>
            </a:extLst>
          </p:cNvPr>
          <p:cNvCxnSpPr/>
          <p:nvPr/>
        </p:nvCxnSpPr>
        <p:spPr>
          <a:xfrm>
            <a:off x="9637564" y="2655857"/>
            <a:ext cx="138430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9F651C39-C499-4E7F-81F7-9E53A9935C7C}"/>
              </a:ext>
            </a:extLst>
          </p:cNvPr>
          <p:cNvCxnSpPr>
            <a:cxnSpLocks/>
          </p:cNvCxnSpPr>
          <p:nvPr/>
        </p:nvCxnSpPr>
        <p:spPr>
          <a:xfrm flipV="1">
            <a:off x="9764564" y="1407901"/>
            <a:ext cx="0" cy="140534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100B1CBD-7853-407A-B6AB-FFEDCE788CE5}"/>
              </a:ext>
            </a:extLst>
          </p:cNvPr>
          <p:cNvSpPr/>
          <p:nvPr/>
        </p:nvSpPr>
        <p:spPr>
          <a:xfrm>
            <a:off x="9796314" y="1792257"/>
            <a:ext cx="1193800" cy="581074"/>
          </a:xfrm>
          <a:custGeom>
            <a:avLst/>
            <a:gdLst>
              <a:gd name="connsiteX0" fmla="*/ 0 w 1193800"/>
              <a:gd name="connsiteY0" fmla="*/ 286861 h 581074"/>
              <a:gd name="connsiteX1" fmla="*/ 469900 w 1193800"/>
              <a:gd name="connsiteY1" fmla="*/ 7461 h 581074"/>
              <a:gd name="connsiteX2" fmla="*/ 914400 w 1193800"/>
              <a:gd name="connsiteY2" fmla="*/ 553561 h 581074"/>
              <a:gd name="connsiteX3" fmla="*/ 1193800 w 1193800"/>
              <a:gd name="connsiteY3" fmla="*/ 502761 h 581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3800" h="581074">
                <a:moveTo>
                  <a:pt x="0" y="286861"/>
                </a:moveTo>
                <a:cubicBezTo>
                  <a:pt x="158750" y="124936"/>
                  <a:pt x="317500" y="-36989"/>
                  <a:pt x="469900" y="7461"/>
                </a:cubicBezTo>
                <a:cubicBezTo>
                  <a:pt x="622300" y="51911"/>
                  <a:pt x="793750" y="471011"/>
                  <a:pt x="914400" y="553561"/>
                </a:cubicBezTo>
                <a:cubicBezTo>
                  <a:pt x="1035050" y="636111"/>
                  <a:pt x="1126067" y="506994"/>
                  <a:pt x="1193800" y="502761"/>
                </a:cubicBezTo>
              </a:path>
            </a:pathLst>
          </a:custGeom>
          <a:noFill/>
          <a:ln w="38100">
            <a:solidFill>
              <a:srgbClr val="7FAA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26CCFA9-4589-4328-BC8F-05BFD1DDF5EE}"/>
              </a:ext>
            </a:extLst>
          </p:cNvPr>
          <p:cNvSpPr txBox="1"/>
          <p:nvPr/>
        </p:nvSpPr>
        <p:spPr>
          <a:xfrm>
            <a:off x="9023816" y="1093895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7FA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Bras de levier</a:t>
            </a:r>
            <a:endParaRPr lang="en-GB" dirty="0">
              <a:solidFill>
                <a:srgbClr val="7FAA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FCF9DB8-6C81-4E42-9A28-52A5534D8D10}"/>
              </a:ext>
            </a:extLst>
          </p:cNvPr>
          <p:cNvSpPr txBox="1"/>
          <p:nvPr/>
        </p:nvSpPr>
        <p:spPr>
          <a:xfrm>
            <a:off x="10611645" y="2756288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Angle</a:t>
            </a:r>
            <a:endParaRPr lang="en-GB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64FD0BA-D933-4FC1-9C57-CAB7270AE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13</a:t>
            </a:fld>
            <a:endParaRPr lang="en-US"/>
          </a:p>
        </p:txBody>
      </p:sp>
      <p:sp>
        <p:nvSpPr>
          <p:cNvPr id="29" name="Organigramme : Données stockées 28" descr="O Fox qui ne sait pas">
            <a:extLst>
              <a:ext uri="{FF2B5EF4-FFF2-40B4-BE49-F238E27FC236}">
                <a16:creationId xmlns:a16="http://schemas.microsoft.com/office/drawing/2014/main" id="{C7F91C9E-13B4-4301-B8FD-C61C01A82E6C}"/>
              </a:ext>
            </a:extLst>
          </p:cNvPr>
          <p:cNvSpPr/>
          <p:nvPr/>
        </p:nvSpPr>
        <p:spPr>
          <a:xfrm>
            <a:off x="-196774" y="514169"/>
            <a:ext cx="1061203" cy="1140542"/>
          </a:xfrm>
          <a:prstGeom prst="flowChartOnlineStorage">
            <a:avLst/>
          </a:prstGeom>
          <a:blipFill dpi="0" rotWithShape="0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440056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F99E2C7-AB50-4952-BC09-AB22EE7042F8}"/>
              </a:ext>
            </a:extLst>
          </p:cNvPr>
          <p:cNvSpPr/>
          <p:nvPr/>
        </p:nvSpPr>
        <p:spPr>
          <a:xfrm rot="12937841">
            <a:off x="7874706" y="2038704"/>
            <a:ext cx="175272" cy="1626454"/>
          </a:xfrm>
          <a:prstGeom prst="rect">
            <a:avLst/>
          </a:prstGeom>
          <a:solidFill>
            <a:srgbClr val="EAD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FC9BD4E-15E6-45FF-928E-EB6350339784}"/>
              </a:ext>
            </a:extLst>
          </p:cNvPr>
          <p:cNvGrpSpPr/>
          <p:nvPr/>
        </p:nvGrpSpPr>
        <p:grpSpPr>
          <a:xfrm rot="20484274">
            <a:off x="7273759" y="2509809"/>
            <a:ext cx="143572" cy="174200"/>
            <a:chOff x="7325870" y="2565934"/>
            <a:chExt cx="143572" cy="174200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952B769A-FBF3-41A8-8C0C-B25B4FE2DFA0}"/>
                </a:ext>
              </a:extLst>
            </p:cNvPr>
            <p:cNvCxnSpPr>
              <a:cxnSpLocks/>
            </p:cNvCxnSpPr>
            <p:nvPr/>
          </p:nvCxnSpPr>
          <p:spPr>
            <a:xfrm>
              <a:off x="7325870" y="2679395"/>
              <a:ext cx="115798" cy="56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B4F5C78C-AD47-418C-95A8-AC33B0DF675F}"/>
                </a:ext>
              </a:extLst>
            </p:cNvPr>
            <p:cNvCxnSpPr>
              <a:cxnSpLocks/>
            </p:cNvCxnSpPr>
            <p:nvPr/>
          </p:nvCxnSpPr>
          <p:spPr>
            <a:xfrm rot="1115726">
              <a:off x="7469442" y="2565934"/>
              <a:ext cx="0" cy="174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36D135E3-866E-49CF-B6DB-CF0981732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un muscle interagit-il dans la dynamique du corps?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77EBD7-1A0F-4D1B-A885-61FAA58B2CE2}"/>
              </a:ext>
            </a:extLst>
          </p:cNvPr>
          <p:cNvSpPr/>
          <p:nvPr/>
        </p:nvSpPr>
        <p:spPr>
          <a:xfrm rot="18621854">
            <a:off x="6293114" y="2034135"/>
            <a:ext cx="126575" cy="1776186"/>
          </a:xfrm>
          <a:prstGeom prst="rect">
            <a:avLst/>
          </a:prstGeom>
          <a:solidFill>
            <a:srgbClr val="EAD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07FFFAD-C583-476D-85C1-2348DBFE491D}"/>
              </a:ext>
            </a:extLst>
          </p:cNvPr>
          <p:cNvSpPr/>
          <p:nvPr/>
        </p:nvSpPr>
        <p:spPr>
          <a:xfrm>
            <a:off x="6967113" y="3383691"/>
            <a:ext cx="556684" cy="63449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57953035-592E-4531-BE99-565F4694E617}"/>
              </a:ext>
            </a:extLst>
          </p:cNvPr>
          <p:cNvCxnSpPr>
            <a:cxnSpLocks/>
          </p:cNvCxnSpPr>
          <p:nvPr/>
        </p:nvCxnSpPr>
        <p:spPr>
          <a:xfrm>
            <a:off x="5859780" y="2428631"/>
            <a:ext cx="2227139" cy="8918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91A93139-6558-40B3-9810-D05271345D1A}"/>
              </a:ext>
            </a:extLst>
          </p:cNvPr>
          <p:cNvCxnSpPr>
            <a:cxnSpLocks/>
          </p:cNvCxnSpPr>
          <p:nvPr/>
        </p:nvCxnSpPr>
        <p:spPr>
          <a:xfrm rot="-1140000" flipH="1" flipV="1">
            <a:off x="6743381" y="2228727"/>
            <a:ext cx="1289515" cy="5163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728B014B-40EE-4199-85D5-9C04C4EBD500}"/>
              </a:ext>
            </a:extLst>
          </p:cNvPr>
          <p:cNvCxnSpPr>
            <a:cxnSpLocks/>
          </p:cNvCxnSpPr>
          <p:nvPr/>
        </p:nvCxnSpPr>
        <p:spPr>
          <a:xfrm flipH="1">
            <a:off x="7236447" y="2486917"/>
            <a:ext cx="56096" cy="1281669"/>
          </a:xfrm>
          <a:prstGeom prst="line">
            <a:avLst/>
          </a:prstGeom>
          <a:ln w="19050">
            <a:headEnd type="arrow" w="med" len="med"/>
            <a:tailEnd type="arrow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9C1199AB-B921-4807-A1D0-7D4522107046}"/>
              </a:ext>
            </a:extLst>
          </p:cNvPr>
          <p:cNvSpPr txBox="1"/>
          <p:nvPr/>
        </p:nvSpPr>
        <p:spPr>
          <a:xfrm>
            <a:off x="5773142" y="2756288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7FA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Bras de levier</a:t>
            </a:r>
            <a:endParaRPr lang="en-GB" dirty="0">
              <a:solidFill>
                <a:srgbClr val="7FAA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DD434AE-1E08-4075-BC09-C1EA51449E27}"/>
              </a:ext>
            </a:extLst>
          </p:cNvPr>
          <p:cNvSpPr txBox="1"/>
          <p:nvPr/>
        </p:nvSpPr>
        <p:spPr>
          <a:xfrm>
            <a:off x="7524280" y="2516076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Force</a:t>
            </a: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B03AA01-13F3-421D-84A8-630C92169B35}"/>
              </a:ext>
            </a:extLst>
          </p:cNvPr>
          <p:cNvSpPr txBox="1"/>
          <p:nvPr/>
        </p:nvSpPr>
        <p:spPr>
          <a:xfrm>
            <a:off x="3738729" y="5422538"/>
            <a:ext cx="3400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7FA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Bras de levier </a:t>
            </a:r>
            <a:r>
              <a:rPr lang="fr-FR" dirty="0"/>
              <a:t>x </a:t>
            </a:r>
            <a:r>
              <a:rPr lang="fr-F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Force</a:t>
            </a:r>
            <a:r>
              <a:rPr lang="fr-FR" dirty="0"/>
              <a:t> = </a:t>
            </a:r>
            <a:r>
              <a:rPr lang="fr-FR" dirty="0">
                <a:solidFill>
                  <a:schemeClr val="accent2"/>
                </a:solidFill>
              </a:rPr>
              <a:t>Couple</a:t>
            </a:r>
            <a:endParaRPr lang="en-GB" dirty="0"/>
          </a:p>
        </p:txBody>
      </p:sp>
      <p:sp>
        <p:nvSpPr>
          <p:cNvPr id="25" name="Flèche : droite 24">
            <a:extLst>
              <a:ext uri="{FF2B5EF4-FFF2-40B4-BE49-F238E27FC236}">
                <a16:creationId xmlns:a16="http://schemas.microsoft.com/office/drawing/2014/main" id="{BCD1C2FB-BE90-448F-A586-61E51AEA4307}"/>
              </a:ext>
            </a:extLst>
          </p:cNvPr>
          <p:cNvSpPr/>
          <p:nvPr/>
        </p:nvSpPr>
        <p:spPr>
          <a:xfrm>
            <a:off x="7186360" y="5514871"/>
            <a:ext cx="717992" cy="184666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5216B76-DF36-4308-954D-40593FCC5EAE}"/>
              </a:ext>
            </a:extLst>
          </p:cNvPr>
          <p:cNvSpPr txBox="1"/>
          <p:nvPr/>
        </p:nvSpPr>
        <p:spPr>
          <a:xfrm>
            <a:off x="8068609" y="5423208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Mouvement</a:t>
            </a:r>
            <a:endParaRPr lang="en-GB" b="1" dirty="0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AB94D04C-4F35-43E9-9BE9-5F05374BE763}"/>
              </a:ext>
            </a:extLst>
          </p:cNvPr>
          <p:cNvCxnSpPr>
            <a:cxnSpLocks/>
          </p:cNvCxnSpPr>
          <p:nvPr/>
        </p:nvCxnSpPr>
        <p:spPr>
          <a:xfrm>
            <a:off x="5773142" y="2343150"/>
            <a:ext cx="2389783" cy="85481"/>
          </a:xfrm>
          <a:prstGeom prst="line">
            <a:avLst/>
          </a:prstGeom>
          <a:ln w="19050">
            <a:headEnd type="arrow" w="med" len="med"/>
            <a:tailEnd type="arrow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B0652E25-FD9C-4D16-B511-E9C2E02A4AA4}"/>
              </a:ext>
            </a:extLst>
          </p:cNvPr>
          <p:cNvSpPr txBox="1"/>
          <p:nvPr/>
        </p:nvSpPr>
        <p:spPr>
          <a:xfrm rot="165932">
            <a:off x="5271456" y="1789754"/>
            <a:ext cx="3187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7FA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Longueur </a:t>
            </a:r>
            <a:r>
              <a:rPr lang="fr-FR" dirty="0" err="1">
                <a:solidFill>
                  <a:srgbClr val="7FA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musculotendineuse</a:t>
            </a:r>
            <a:endParaRPr lang="en-GB" dirty="0">
              <a:solidFill>
                <a:srgbClr val="7FAA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41958DA4-3E18-4938-9C05-031524C843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7184" y="1965566"/>
            <a:ext cx="3523826" cy="2836250"/>
          </a:xfrm>
          <a:prstGeom prst="rect">
            <a:avLst/>
          </a:prstGeom>
        </p:spPr>
      </p:pic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10E455D6-E7BA-49F4-9424-FDE16AB69D54}"/>
              </a:ext>
            </a:extLst>
          </p:cNvPr>
          <p:cNvCxnSpPr/>
          <p:nvPr/>
        </p:nvCxnSpPr>
        <p:spPr>
          <a:xfrm>
            <a:off x="9637564" y="2655857"/>
            <a:ext cx="138430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D5B21DD7-C504-4D96-A0AC-85362BAB4414}"/>
              </a:ext>
            </a:extLst>
          </p:cNvPr>
          <p:cNvCxnSpPr>
            <a:cxnSpLocks/>
          </p:cNvCxnSpPr>
          <p:nvPr/>
        </p:nvCxnSpPr>
        <p:spPr>
          <a:xfrm flipV="1">
            <a:off x="9764564" y="1407901"/>
            <a:ext cx="0" cy="140534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Forme libre : forme 29">
            <a:extLst>
              <a:ext uri="{FF2B5EF4-FFF2-40B4-BE49-F238E27FC236}">
                <a16:creationId xmlns:a16="http://schemas.microsoft.com/office/drawing/2014/main" id="{B14834E7-7540-471D-90EC-7A497F4FBD56}"/>
              </a:ext>
            </a:extLst>
          </p:cNvPr>
          <p:cNvSpPr/>
          <p:nvPr/>
        </p:nvSpPr>
        <p:spPr>
          <a:xfrm>
            <a:off x="9796314" y="1792257"/>
            <a:ext cx="1193800" cy="581074"/>
          </a:xfrm>
          <a:custGeom>
            <a:avLst/>
            <a:gdLst>
              <a:gd name="connsiteX0" fmla="*/ 0 w 1193800"/>
              <a:gd name="connsiteY0" fmla="*/ 286861 h 581074"/>
              <a:gd name="connsiteX1" fmla="*/ 469900 w 1193800"/>
              <a:gd name="connsiteY1" fmla="*/ 7461 h 581074"/>
              <a:gd name="connsiteX2" fmla="*/ 914400 w 1193800"/>
              <a:gd name="connsiteY2" fmla="*/ 553561 h 581074"/>
              <a:gd name="connsiteX3" fmla="*/ 1193800 w 1193800"/>
              <a:gd name="connsiteY3" fmla="*/ 502761 h 581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3800" h="581074">
                <a:moveTo>
                  <a:pt x="0" y="286861"/>
                </a:moveTo>
                <a:cubicBezTo>
                  <a:pt x="158750" y="124936"/>
                  <a:pt x="317500" y="-36989"/>
                  <a:pt x="469900" y="7461"/>
                </a:cubicBezTo>
                <a:cubicBezTo>
                  <a:pt x="622300" y="51911"/>
                  <a:pt x="793750" y="471011"/>
                  <a:pt x="914400" y="553561"/>
                </a:cubicBezTo>
                <a:cubicBezTo>
                  <a:pt x="1035050" y="636111"/>
                  <a:pt x="1126067" y="506994"/>
                  <a:pt x="1193800" y="502761"/>
                </a:cubicBezTo>
              </a:path>
            </a:pathLst>
          </a:custGeom>
          <a:noFill/>
          <a:ln w="38100">
            <a:solidFill>
              <a:srgbClr val="7FAA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8824219D-5804-4B7C-9E1B-D03B8F53E4EF}"/>
              </a:ext>
            </a:extLst>
          </p:cNvPr>
          <p:cNvSpPr txBox="1"/>
          <p:nvPr/>
        </p:nvSpPr>
        <p:spPr>
          <a:xfrm>
            <a:off x="9023816" y="1093895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7FA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Bras de levier</a:t>
            </a:r>
            <a:endParaRPr lang="en-GB" dirty="0">
              <a:solidFill>
                <a:srgbClr val="7FAA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85B5B066-C913-4C51-A1BF-C0ACC407B84B}"/>
              </a:ext>
            </a:extLst>
          </p:cNvPr>
          <p:cNvSpPr txBox="1"/>
          <p:nvPr/>
        </p:nvSpPr>
        <p:spPr>
          <a:xfrm>
            <a:off x="10611645" y="2756288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Angle</a:t>
            </a:r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D1B795-FE24-4D88-9BF5-924047986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14</a:t>
            </a:fld>
            <a:endParaRPr lang="en-US"/>
          </a:p>
        </p:txBody>
      </p:sp>
      <p:sp>
        <p:nvSpPr>
          <p:cNvPr id="33" name="Organigramme : Données stockées 32" descr="O Fox qui ne sait pas">
            <a:extLst>
              <a:ext uri="{FF2B5EF4-FFF2-40B4-BE49-F238E27FC236}">
                <a16:creationId xmlns:a16="http://schemas.microsoft.com/office/drawing/2014/main" id="{14C40F98-AE05-449F-83AE-6E5063403060}"/>
              </a:ext>
            </a:extLst>
          </p:cNvPr>
          <p:cNvSpPr/>
          <p:nvPr/>
        </p:nvSpPr>
        <p:spPr>
          <a:xfrm>
            <a:off x="-196774" y="514169"/>
            <a:ext cx="1061203" cy="1140542"/>
          </a:xfrm>
          <a:prstGeom prst="flowChartOnlineStorage">
            <a:avLst/>
          </a:prstGeom>
          <a:blipFill dpi="0" rotWithShape="0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788350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1161F75-8CEF-42F9-869B-B041A35D5183}"/>
              </a:ext>
            </a:extLst>
          </p:cNvPr>
          <p:cNvSpPr/>
          <p:nvPr/>
        </p:nvSpPr>
        <p:spPr>
          <a:xfrm rot="16040018">
            <a:off x="8238297" y="2887710"/>
            <a:ext cx="175272" cy="1626454"/>
          </a:xfrm>
          <a:prstGeom prst="rect">
            <a:avLst/>
          </a:prstGeom>
          <a:solidFill>
            <a:srgbClr val="EAD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2B769A-FBF3-41A8-8C0C-B25B4FE2DFA0}"/>
              </a:ext>
            </a:extLst>
          </p:cNvPr>
          <p:cNvCxnSpPr>
            <a:cxnSpLocks/>
          </p:cNvCxnSpPr>
          <p:nvPr/>
        </p:nvCxnSpPr>
        <p:spPr>
          <a:xfrm>
            <a:off x="7368539" y="3205146"/>
            <a:ext cx="115798" cy="561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B4F5C78C-AD47-418C-95A8-AC33B0DF675F}"/>
              </a:ext>
            </a:extLst>
          </p:cNvPr>
          <p:cNvCxnSpPr>
            <a:cxnSpLocks/>
          </p:cNvCxnSpPr>
          <p:nvPr/>
        </p:nvCxnSpPr>
        <p:spPr>
          <a:xfrm flipH="1">
            <a:off x="7484337" y="3092211"/>
            <a:ext cx="43602" cy="169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36D135E3-866E-49CF-B6DB-CF0981732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un muscle interagit-il dans la dynamique du corps?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77EBD7-1A0F-4D1B-A885-61FAA58B2CE2}"/>
              </a:ext>
            </a:extLst>
          </p:cNvPr>
          <p:cNvSpPr/>
          <p:nvPr/>
        </p:nvSpPr>
        <p:spPr>
          <a:xfrm rot="18621854">
            <a:off x="6293114" y="2034135"/>
            <a:ext cx="126575" cy="1776186"/>
          </a:xfrm>
          <a:prstGeom prst="rect">
            <a:avLst/>
          </a:prstGeom>
          <a:solidFill>
            <a:srgbClr val="EAD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07FFFAD-C583-476D-85C1-2348DBFE491D}"/>
              </a:ext>
            </a:extLst>
          </p:cNvPr>
          <p:cNvSpPr/>
          <p:nvPr/>
        </p:nvSpPr>
        <p:spPr>
          <a:xfrm>
            <a:off x="6967113" y="3383691"/>
            <a:ext cx="556684" cy="63449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57953035-592E-4531-BE99-565F4694E617}"/>
              </a:ext>
            </a:extLst>
          </p:cNvPr>
          <p:cNvCxnSpPr>
            <a:cxnSpLocks/>
          </p:cNvCxnSpPr>
          <p:nvPr/>
        </p:nvCxnSpPr>
        <p:spPr>
          <a:xfrm>
            <a:off x="5859780" y="2428631"/>
            <a:ext cx="2842260" cy="114361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91A93139-6558-40B3-9810-D05271345D1A}"/>
              </a:ext>
            </a:extLst>
          </p:cNvPr>
          <p:cNvCxnSpPr>
            <a:cxnSpLocks/>
          </p:cNvCxnSpPr>
          <p:nvPr/>
        </p:nvCxnSpPr>
        <p:spPr>
          <a:xfrm flipH="1" flipV="1">
            <a:off x="8115300" y="3333750"/>
            <a:ext cx="606892" cy="2465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728B014B-40EE-4199-85D5-9C04C4EBD500}"/>
              </a:ext>
            </a:extLst>
          </p:cNvPr>
          <p:cNvCxnSpPr>
            <a:cxnSpLocks/>
          </p:cNvCxnSpPr>
          <p:nvPr/>
        </p:nvCxnSpPr>
        <p:spPr>
          <a:xfrm flipH="1">
            <a:off x="7236446" y="3057596"/>
            <a:ext cx="159399" cy="710990"/>
          </a:xfrm>
          <a:prstGeom prst="line">
            <a:avLst/>
          </a:prstGeom>
          <a:ln w="19050">
            <a:headEnd type="arrow" w="med" len="med"/>
            <a:tailEnd type="arrow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98EB38C7-5162-4488-A793-98114C2BB786}"/>
              </a:ext>
            </a:extLst>
          </p:cNvPr>
          <p:cNvSpPr txBox="1"/>
          <p:nvPr/>
        </p:nvSpPr>
        <p:spPr>
          <a:xfrm>
            <a:off x="7938241" y="3610550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Force</a:t>
            </a: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14BE6A1-6506-496F-BD8D-D51AF594EAB1}"/>
              </a:ext>
            </a:extLst>
          </p:cNvPr>
          <p:cNvSpPr txBox="1"/>
          <p:nvPr/>
        </p:nvSpPr>
        <p:spPr>
          <a:xfrm>
            <a:off x="5868628" y="3059667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7FA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Bras de levier</a:t>
            </a:r>
            <a:endParaRPr lang="en-GB" dirty="0">
              <a:solidFill>
                <a:srgbClr val="7FAA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01F2B680-C553-41CC-B64A-C9E0A715CE39}"/>
              </a:ext>
            </a:extLst>
          </p:cNvPr>
          <p:cNvCxnSpPr>
            <a:cxnSpLocks/>
          </p:cNvCxnSpPr>
          <p:nvPr/>
        </p:nvCxnSpPr>
        <p:spPr>
          <a:xfrm>
            <a:off x="5773142" y="2343150"/>
            <a:ext cx="3110508" cy="1229096"/>
          </a:xfrm>
          <a:prstGeom prst="line">
            <a:avLst/>
          </a:prstGeom>
          <a:ln w="19050">
            <a:headEnd type="arrow" w="med" len="med"/>
            <a:tailEnd type="arrow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21547DBD-28C4-4C7A-9410-1F54C490C33A}"/>
              </a:ext>
            </a:extLst>
          </p:cNvPr>
          <p:cNvSpPr txBox="1"/>
          <p:nvPr/>
        </p:nvSpPr>
        <p:spPr>
          <a:xfrm>
            <a:off x="6394501" y="2284452"/>
            <a:ext cx="3187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7FA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Longueur </a:t>
            </a:r>
            <a:r>
              <a:rPr lang="fr-FR" dirty="0" err="1">
                <a:solidFill>
                  <a:srgbClr val="7FA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musculotendineuse</a:t>
            </a:r>
            <a:endParaRPr lang="en-GB" dirty="0">
              <a:solidFill>
                <a:srgbClr val="7FAA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7EF9173-0011-4F19-ABCE-83035BA48222}"/>
              </a:ext>
            </a:extLst>
          </p:cNvPr>
          <p:cNvSpPr txBox="1"/>
          <p:nvPr/>
        </p:nvSpPr>
        <p:spPr>
          <a:xfrm>
            <a:off x="526020" y="5432852"/>
            <a:ext cx="652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7FA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Bras de levier </a:t>
            </a:r>
            <a:r>
              <a:rPr lang="fr-FR" dirty="0"/>
              <a:t>x </a:t>
            </a:r>
            <a:r>
              <a:rPr lang="fr-F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Force(</a:t>
            </a:r>
            <a:r>
              <a:rPr lang="fr-FR" dirty="0">
                <a:solidFill>
                  <a:srgbClr val="7FA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Longueur </a:t>
            </a:r>
            <a:r>
              <a:rPr lang="fr-FR" dirty="0" err="1">
                <a:solidFill>
                  <a:srgbClr val="7FA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musculotendineuse</a:t>
            </a:r>
            <a:r>
              <a:rPr lang="fr-F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fr-FR" dirty="0"/>
              <a:t> = </a:t>
            </a:r>
            <a:r>
              <a:rPr lang="fr-FR" dirty="0">
                <a:solidFill>
                  <a:schemeClr val="accent2"/>
                </a:solidFill>
              </a:rPr>
              <a:t>Couple</a:t>
            </a:r>
            <a:endParaRPr lang="en-GB" dirty="0"/>
          </a:p>
        </p:txBody>
      </p:sp>
      <p:sp>
        <p:nvSpPr>
          <p:cNvPr id="22" name="Flèche : droite 21">
            <a:extLst>
              <a:ext uri="{FF2B5EF4-FFF2-40B4-BE49-F238E27FC236}">
                <a16:creationId xmlns:a16="http://schemas.microsoft.com/office/drawing/2014/main" id="{94E1C176-4CB0-4033-8657-8978FB8520ED}"/>
              </a:ext>
            </a:extLst>
          </p:cNvPr>
          <p:cNvSpPr/>
          <p:nvPr/>
        </p:nvSpPr>
        <p:spPr>
          <a:xfrm>
            <a:off x="7186360" y="5514871"/>
            <a:ext cx="717992" cy="184666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FB31BB7-0304-4BFC-B4B7-2BF488904BFB}"/>
              </a:ext>
            </a:extLst>
          </p:cNvPr>
          <p:cNvSpPr txBox="1"/>
          <p:nvPr/>
        </p:nvSpPr>
        <p:spPr>
          <a:xfrm>
            <a:off x="8068609" y="5423208"/>
            <a:ext cx="143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Mouvement</a:t>
            </a:r>
            <a:endParaRPr lang="en-GB" b="1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E5064EC-DBFB-4F5D-9083-7C3F334240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7184" y="1965566"/>
            <a:ext cx="3523826" cy="2836250"/>
          </a:xfrm>
          <a:prstGeom prst="rect">
            <a:avLst/>
          </a:prstGeom>
        </p:spPr>
      </p:pic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D8C4F1C7-6E79-4FE9-A8F1-6C08673EF089}"/>
              </a:ext>
            </a:extLst>
          </p:cNvPr>
          <p:cNvCxnSpPr/>
          <p:nvPr/>
        </p:nvCxnSpPr>
        <p:spPr>
          <a:xfrm>
            <a:off x="9637564" y="2655857"/>
            <a:ext cx="138430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B5E453AF-3A5F-40ED-9AA9-3630F4F75CFE}"/>
              </a:ext>
            </a:extLst>
          </p:cNvPr>
          <p:cNvCxnSpPr>
            <a:cxnSpLocks/>
          </p:cNvCxnSpPr>
          <p:nvPr/>
        </p:nvCxnSpPr>
        <p:spPr>
          <a:xfrm flipV="1">
            <a:off x="9764564" y="1407901"/>
            <a:ext cx="0" cy="140534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FB755D5F-6213-4740-9A7A-30572DF90F86}"/>
              </a:ext>
            </a:extLst>
          </p:cNvPr>
          <p:cNvSpPr/>
          <p:nvPr/>
        </p:nvSpPr>
        <p:spPr>
          <a:xfrm>
            <a:off x="9796314" y="1792257"/>
            <a:ext cx="1193800" cy="581074"/>
          </a:xfrm>
          <a:custGeom>
            <a:avLst/>
            <a:gdLst>
              <a:gd name="connsiteX0" fmla="*/ 0 w 1193800"/>
              <a:gd name="connsiteY0" fmla="*/ 286861 h 581074"/>
              <a:gd name="connsiteX1" fmla="*/ 469900 w 1193800"/>
              <a:gd name="connsiteY1" fmla="*/ 7461 h 581074"/>
              <a:gd name="connsiteX2" fmla="*/ 914400 w 1193800"/>
              <a:gd name="connsiteY2" fmla="*/ 553561 h 581074"/>
              <a:gd name="connsiteX3" fmla="*/ 1193800 w 1193800"/>
              <a:gd name="connsiteY3" fmla="*/ 502761 h 581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3800" h="581074">
                <a:moveTo>
                  <a:pt x="0" y="286861"/>
                </a:moveTo>
                <a:cubicBezTo>
                  <a:pt x="158750" y="124936"/>
                  <a:pt x="317500" y="-36989"/>
                  <a:pt x="469900" y="7461"/>
                </a:cubicBezTo>
                <a:cubicBezTo>
                  <a:pt x="622300" y="51911"/>
                  <a:pt x="793750" y="471011"/>
                  <a:pt x="914400" y="553561"/>
                </a:cubicBezTo>
                <a:cubicBezTo>
                  <a:pt x="1035050" y="636111"/>
                  <a:pt x="1126067" y="506994"/>
                  <a:pt x="1193800" y="502761"/>
                </a:cubicBezTo>
              </a:path>
            </a:pathLst>
          </a:custGeom>
          <a:noFill/>
          <a:ln w="38100">
            <a:solidFill>
              <a:srgbClr val="7FAA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9561D87-35CB-4AAC-A0ED-9C1A479714E8}"/>
              </a:ext>
            </a:extLst>
          </p:cNvPr>
          <p:cNvSpPr txBox="1"/>
          <p:nvPr/>
        </p:nvSpPr>
        <p:spPr>
          <a:xfrm>
            <a:off x="9023816" y="1093895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7FA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Bras de levier</a:t>
            </a:r>
            <a:endParaRPr lang="en-GB" dirty="0">
              <a:solidFill>
                <a:srgbClr val="7FAA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05EF7EBA-1435-4AAB-AEF5-614DB31945ED}"/>
              </a:ext>
            </a:extLst>
          </p:cNvPr>
          <p:cNvSpPr txBox="1"/>
          <p:nvPr/>
        </p:nvSpPr>
        <p:spPr>
          <a:xfrm>
            <a:off x="10611645" y="2756288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Angle</a:t>
            </a:r>
            <a:endParaRPr lang="en-GB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11802AA0-8276-47C5-9AB5-4F2B0F092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15</a:t>
            </a:fld>
            <a:endParaRPr lang="en-US"/>
          </a:p>
        </p:txBody>
      </p:sp>
      <p:sp>
        <p:nvSpPr>
          <p:cNvPr id="30" name="Organigramme : Données stockées 29" descr="O Fox qui ne sait pas">
            <a:extLst>
              <a:ext uri="{FF2B5EF4-FFF2-40B4-BE49-F238E27FC236}">
                <a16:creationId xmlns:a16="http://schemas.microsoft.com/office/drawing/2014/main" id="{8BAD5C60-55D8-4B71-80FD-3578C6A8A33E}"/>
              </a:ext>
            </a:extLst>
          </p:cNvPr>
          <p:cNvSpPr/>
          <p:nvPr/>
        </p:nvSpPr>
        <p:spPr>
          <a:xfrm>
            <a:off x="-196774" y="514169"/>
            <a:ext cx="1061203" cy="1140542"/>
          </a:xfrm>
          <a:prstGeom prst="flowChartOnlineStorage">
            <a:avLst/>
          </a:prstGeom>
          <a:blipFill dpi="0" rotWithShape="0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943764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1161F75-8CEF-42F9-869B-B041A35D5183}"/>
              </a:ext>
            </a:extLst>
          </p:cNvPr>
          <p:cNvSpPr/>
          <p:nvPr/>
        </p:nvSpPr>
        <p:spPr>
          <a:xfrm rot="16040018">
            <a:off x="8238297" y="2887710"/>
            <a:ext cx="175272" cy="1626454"/>
          </a:xfrm>
          <a:prstGeom prst="rect">
            <a:avLst/>
          </a:prstGeom>
          <a:solidFill>
            <a:srgbClr val="EAD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52B769A-FBF3-41A8-8C0C-B25B4FE2DFA0}"/>
              </a:ext>
            </a:extLst>
          </p:cNvPr>
          <p:cNvCxnSpPr>
            <a:cxnSpLocks/>
          </p:cNvCxnSpPr>
          <p:nvPr/>
        </p:nvCxnSpPr>
        <p:spPr>
          <a:xfrm>
            <a:off x="7368539" y="3205146"/>
            <a:ext cx="115798" cy="561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B4F5C78C-AD47-418C-95A8-AC33B0DF675F}"/>
              </a:ext>
            </a:extLst>
          </p:cNvPr>
          <p:cNvCxnSpPr>
            <a:cxnSpLocks/>
          </p:cNvCxnSpPr>
          <p:nvPr/>
        </p:nvCxnSpPr>
        <p:spPr>
          <a:xfrm flipH="1">
            <a:off x="7484337" y="3092211"/>
            <a:ext cx="43602" cy="169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36D135E3-866E-49CF-B6DB-CF0981732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un muscle interagit-il dans la dynamique du corps?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77EBD7-1A0F-4D1B-A885-61FAA58B2CE2}"/>
              </a:ext>
            </a:extLst>
          </p:cNvPr>
          <p:cNvSpPr/>
          <p:nvPr/>
        </p:nvSpPr>
        <p:spPr>
          <a:xfrm rot="18621854">
            <a:off x="6293114" y="2034135"/>
            <a:ext cx="126575" cy="1776186"/>
          </a:xfrm>
          <a:prstGeom prst="rect">
            <a:avLst/>
          </a:prstGeom>
          <a:solidFill>
            <a:srgbClr val="EAD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07FFFAD-C583-476D-85C1-2348DBFE491D}"/>
              </a:ext>
            </a:extLst>
          </p:cNvPr>
          <p:cNvSpPr/>
          <p:nvPr/>
        </p:nvSpPr>
        <p:spPr>
          <a:xfrm>
            <a:off x="6967113" y="3383691"/>
            <a:ext cx="556684" cy="63449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57953035-592E-4531-BE99-565F4694E617}"/>
              </a:ext>
            </a:extLst>
          </p:cNvPr>
          <p:cNvCxnSpPr>
            <a:cxnSpLocks/>
          </p:cNvCxnSpPr>
          <p:nvPr/>
        </p:nvCxnSpPr>
        <p:spPr>
          <a:xfrm>
            <a:off x="5859780" y="2428631"/>
            <a:ext cx="2842260" cy="114361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91A93139-6558-40B3-9810-D05271345D1A}"/>
              </a:ext>
            </a:extLst>
          </p:cNvPr>
          <p:cNvCxnSpPr>
            <a:cxnSpLocks/>
          </p:cNvCxnSpPr>
          <p:nvPr/>
        </p:nvCxnSpPr>
        <p:spPr>
          <a:xfrm flipH="1" flipV="1">
            <a:off x="8115300" y="3333750"/>
            <a:ext cx="606892" cy="2465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728B014B-40EE-4199-85D5-9C04C4EBD500}"/>
              </a:ext>
            </a:extLst>
          </p:cNvPr>
          <p:cNvCxnSpPr>
            <a:cxnSpLocks/>
          </p:cNvCxnSpPr>
          <p:nvPr/>
        </p:nvCxnSpPr>
        <p:spPr>
          <a:xfrm flipH="1">
            <a:off x="7236446" y="3057596"/>
            <a:ext cx="159399" cy="710990"/>
          </a:xfrm>
          <a:prstGeom prst="line">
            <a:avLst/>
          </a:prstGeom>
          <a:ln w="19050">
            <a:headEnd type="arrow" w="med" len="med"/>
            <a:tailEnd type="arrow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98EB38C7-5162-4488-A793-98114C2BB786}"/>
              </a:ext>
            </a:extLst>
          </p:cNvPr>
          <p:cNvSpPr txBox="1"/>
          <p:nvPr/>
        </p:nvSpPr>
        <p:spPr>
          <a:xfrm>
            <a:off x="7938241" y="3610550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Force</a:t>
            </a: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14BE6A1-6506-496F-BD8D-D51AF594EAB1}"/>
              </a:ext>
            </a:extLst>
          </p:cNvPr>
          <p:cNvSpPr txBox="1"/>
          <p:nvPr/>
        </p:nvSpPr>
        <p:spPr>
          <a:xfrm>
            <a:off x="5868628" y="3059667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7FA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Bras de levier</a:t>
            </a:r>
            <a:endParaRPr lang="en-GB" dirty="0">
              <a:solidFill>
                <a:srgbClr val="7FAA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01F2B680-C553-41CC-B64A-C9E0A715CE39}"/>
              </a:ext>
            </a:extLst>
          </p:cNvPr>
          <p:cNvCxnSpPr>
            <a:cxnSpLocks/>
          </p:cNvCxnSpPr>
          <p:nvPr/>
        </p:nvCxnSpPr>
        <p:spPr>
          <a:xfrm>
            <a:off x="5773142" y="2343150"/>
            <a:ext cx="3110508" cy="1229096"/>
          </a:xfrm>
          <a:prstGeom prst="line">
            <a:avLst/>
          </a:prstGeom>
          <a:ln w="19050">
            <a:headEnd type="arrow" w="med" len="med"/>
            <a:tailEnd type="arrow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21547DBD-28C4-4C7A-9410-1F54C490C33A}"/>
              </a:ext>
            </a:extLst>
          </p:cNvPr>
          <p:cNvSpPr txBox="1"/>
          <p:nvPr/>
        </p:nvSpPr>
        <p:spPr>
          <a:xfrm>
            <a:off x="6394501" y="2284452"/>
            <a:ext cx="3187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7FA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Longueur </a:t>
            </a:r>
            <a:r>
              <a:rPr lang="fr-FR" dirty="0" err="1">
                <a:solidFill>
                  <a:srgbClr val="7FA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musculotendineuse</a:t>
            </a:r>
            <a:endParaRPr lang="en-GB" dirty="0">
              <a:solidFill>
                <a:srgbClr val="7FAA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Flèche : droite 21">
            <a:extLst>
              <a:ext uri="{FF2B5EF4-FFF2-40B4-BE49-F238E27FC236}">
                <a16:creationId xmlns:a16="http://schemas.microsoft.com/office/drawing/2014/main" id="{94E1C176-4CB0-4033-8657-8978FB8520ED}"/>
              </a:ext>
            </a:extLst>
          </p:cNvPr>
          <p:cNvSpPr/>
          <p:nvPr/>
        </p:nvSpPr>
        <p:spPr>
          <a:xfrm>
            <a:off x="7186360" y="5514871"/>
            <a:ext cx="717992" cy="184666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FB31BB7-0304-4BFC-B4B7-2BF488904BFB}"/>
              </a:ext>
            </a:extLst>
          </p:cNvPr>
          <p:cNvSpPr txBox="1"/>
          <p:nvPr/>
        </p:nvSpPr>
        <p:spPr>
          <a:xfrm>
            <a:off x="8068609" y="5423208"/>
            <a:ext cx="1436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Mouvement</a:t>
            </a:r>
            <a:endParaRPr lang="en-GB" b="1" dirty="0"/>
          </a:p>
          <a:p>
            <a:endParaRPr lang="en-GB" b="1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E5064EC-DBFB-4F5D-9083-7C3F334240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7184" y="1965566"/>
            <a:ext cx="3523826" cy="2836250"/>
          </a:xfrm>
          <a:prstGeom prst="rect">
            <a:avLst/>
          </a:prstGeom>
        </p:spPr>
      </p:pic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A24AB780-EA94-4F02-808A-73AA22135DD1}"/>
              </a:ext>
            </a:extLst>
          </p:cNvPr>
          <p:cNvCxnSpPr/>
          <p:nvPr/>
        </p:nvCxnSpPr>
        <p:spPr>
          <a:xfrm>
            <a:off x="9637564" y="2655857"/>
            <a:ext cx="138430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CF234480-534E-4787-9F0F-3110DA8401C2}"/>
              </a:ext>
            </a:extLst>
          </p:cNvPr>
          <p:cNvCxnSpPr>
            <a:cxnSpLocks/>
          </p:cNvCxnSpPr>
          <p:nvPr/>
        </p:nvCxnSpPr>
        <p:spPr>
          <a:xfrm flipV="1">
            <a:off x="9764564" y="1407901"/>
            <a:ext cx="0" cy="140534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CC47D239-0388-45B1-9747-DD7D832CAFED}"/>
              </a:ext>
            </a:extLst>
          </p:cNvPr>
          <p:cNvSpPr/>
          <p:nvPr/>
        </p:nvSpPr>
        <p:spPr>
          <a:xfrm>
            <a:off x="9796314" y="1792257"/>
            <a:ext cx="1193800" cy="581074"/>
          </a:xfrm>
          <a:custGeom>
            <a:avLst/>
            <a:gdLst>
              <a:gd name="connsiteX0" fmla="*/ 0 w 1193800"/>
              <a:gd name="connsiteY0" fmla="*/ 286861 h 581074"/>
              <a:gd name="connsiteX1" fmla="*/ 469900 w 1193800"/>
              <a:gd name="connsiteY1" fmla="*/ 7461 h 581074"/>
              <a:gd name="connsiteX2" fmla="*/ 914400 w 1193800"/>
              <a:gd name="connsiteY2" fmla="*/ 553561 h 581074"/>
              <a:gd name="connsiteX3" fmla="*/ 1193800 w 1193800"/>
              <a:gd name="connsiteY3" fmla="*/ 502761 h 581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3800" h="581074">
                <a:moveTo>
                  <a:pt x="0" y="286861"/>
                </a:moveTo>
                <a:cubicBezTo>
                  <a:pt x="158750" y="124936"/>
                  <a:pt x="317500" y="-36989"/>
                  <a:pt x="469900" y="7461"/>
                </a:cubicBezTo>
                <a:cubicBezTo>
                  <a:pt x="622300" y="51911"/>
                  <a:pt x="793750" y="471011"/>
                  <a:pt x="914400" y="553561"/>
                </a:cubicBezTo>
                <a:cubicBezTo>
                  <a:pt x="1035050" y="636111"/>
                  <a:pt x="1126067" y="506994"/>
                  <a:pt x="1193800" y="502761"/>
                </a:cubicBezTo>
              </a:path>
            </a:pathLst>
          </a:custGeom>
          <a:noFill/>
          <a:ln w="38100">
            <a:solidFill>
              <a:srgbClr val="7FAA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F0280DD-E27A-49EF-AA0F-2E98723B402F}"/>
              </a:ext>
            </a:extLst>
          </p:cNvPr>
          <p:cNvSpPr txBox="1"/>
          <p:nvPr/>
        </p:nvSpPr>
        <p:spPr>
          <a:xfrm>
            <a:off x="9023816" y="1093895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7FA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Bras de levier</a:t>
            </a:r>
            <a:endParaRPr lang="en-GB" dirty="0">
              <a:solidFill>
                <a:srgbClr val="7FAA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6082453-F6FB-4B14-B09F-542DB4D977DC}"/>
              </a:ext>
            </a:extLst>
          </p:cNvPr>
          <p:cNvSpPr txBox="1"/>
          <p:nvPr/>
        </p:nvSpPr>
        <p:spPr>
          <a:xfrm>
            <a:off x="10611645" y="2756288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Angle</a:t>
            </a:r>
            <a:endParaRPr lang="en-GB" dirty="0"/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6C4EDD2D-A1D3-4FBA-B095-97156089D43B}"/>
              </a:ext>
            </a:extLst>
          </p:cNvPr>
          <p:cNvCxnSpPr/>
          <p:nvPr/>
        </p:nvCxnSpPr>
        <p:spPr>
          <a:xfrm>
            <a:off x="9652333" y="5322107"/>
            <a:ext cx="138430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BEDFD4C7-344D-42E6-BF30-1063ACB95A65}"/>
              </a:ext>
            </a:extLst>
          </p:cNvPr>
          <p:cNvCxnSpPr>
            <a:cxnSpLocks/>
          </p:cNvCxnSpPr>
          <p:nvPr/>
        </p:nvCxnSpPr>
        <p:spPr>
          <a:xfrm flipV="1">
            <a:off x="9779333" y="4074151"/>
            <a:ext cx="0" cy="140534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Forme libre : forme 31">
            <a:extLst>
              <a:ext uri="{FF2B5EF4-FFF2-40B4-BE49-F238E27FC236}">
                <a16:creationId xmlns:a16="http://schemas.microsoft.com/office/drawing/2014/main" id="{0EC2FC08-B58D-40EE-B54C-7988F592D011}"/>
              </a:ext>
            </a:extLst>
          </p:cNvPr>
          <p:cNvSpPr/>
          <p:nvPr/>
        </p:nvSpPr>
        <p:spPr>
          <a:xfrm>
            <a:off x="9803463" y="4535860"/>
            <a:ext cx="1163320" cy="369527"/>
          </a:xfrm>
          <a:custGeom>
            <a:avLst/>
            <a:gdLst>
              <a:gd name="connsiteX0" fmla="*/ 0 w 1193800"/>
              <a:gd name="connsiteY0" fmla="*/ 286861 h 581074"/>
              <a:gd name="connsiteX1" fmla="*/ 469900 w 1193800"/>
              <a:gd name="connsiteY1" fmla="*/ 7461 h 581074"/>
              <a:gd name="connsiteX2" fmla="*/ 914400 w 1193800"/>
              <a:gd name="connsiteY2" fmla="*/ 553561 h 581074"/>
              <a:gd name="connsiteX3" fmla="*/ 1193800 w 1193800"/>
              <a:gd name="connsiteY3" fmla="*/ 502761 h 581074"/>
              <a:gd name="connsiteX0" fmla="*/ 0 w 1201420"/>
              <a:gd name="connsiteY0" fmla="*/ 440188 h 574381"/>
              <a:gd name="connsiteX1" fmla="*/ 477520 w 1201420"/>
              <a:gd name="connsiteY1" fmla="*/ 768 h 574381"/>
              <a:gd name="connsiteX2" fmla="*/ 922020 w 1201420"/>
              <a:gd name="connsiteY2" fmla="*/ 546868 h 574381"/>
              <a:gd name="connsiteX3" fmla="*/ 1201420 w 1201420"/>
              <a:gd name="connsiteY3" fmla="*/ 496068 h 574381"/>
              <a:gd name="connsiteX0" fmla="*/ 0 w 1201420"/>
              <a:gd name="connsiteY0" fmla="*/ 478203 h 612396"/>
              <a:gd name="connsiteX1" fmla="*/ 347980 w 1201420"/>
              <a:gd name="connsiteY1" fmla="*/ 683 h 612396"/>
              <a:gd name="connsiteX2" fmla="*/ 922020 w 1201420"/>
              <a:gd name="connsiteY2" fmla="*/ 584883 h 612396"/>
              <a:gd name="connsiteX3" fmla="*/ 1201420 w 1201420"/>
              <a:gd name="connsiteY3" fmla="*/ 534083 h 612396"/>
              <a:gd name="connsiteX0" fmla="*/ 0 w 1201420"/>
              <a:gd name="connsiteY0" fmla="*/ 494678 h 550598"/>
              <a:gd name="connsiteX1" fmla="*/ 347980 w 1201420"/>
              <a:gd name="connsiteY1" fmla="*/ 17158 h 550598"/>
              <a:gd name="connsiteX2" fmla="*/ 922020 w 1201420"/>
              <a:gd name="connsiteY2" fmla="*/ 144158 h 550598"/>
              <a:gd name="connsiteX3" fmla="*/ 1201420 w 1201420"/>
              <a:gd name="connsiteY3" fmla="*/ 550558 h 550598"/>
              <a:gd name="connsiteX0" fmla="*/ 0 w 1201420"/>
              <a:gd name="connsiteY0" fmla="*/ 369527 h 425447"/>
              <a:gd name="connsiteX1" fmla="*/ 508000 w 1201420"/>
              <a:gd name="connsiteY1" fmla="*/ 204427 h 425447"/>
              <a:gd name="connsiteX2" fmla="*/ 922020 w 1201420"/>
              <a:gd name="connsiteY2" fmla="*/ 19007 h 425447"/>
              <a:gd name="connsiteX3" fmla="*/ 1201420 w 1201420"/>
              <a:gd name="connsiteY3" fmla="*/ 425407 h 425447"/>
              <a:gd name="connsiteX0" fmla="*/ 0 w 1163320"/>
              <a:gd name="connsiteY0" fmla="*/ 369527 h 369527"/>
              <a:gd name="connsiteX1" fmla="*/ 508000 w 1163320"/>
              <a:gd name="connsiteY1" fmla="*/ 204427 h 369527"/>
              <a:gd name="connsiteX2" fmla="*/ 922020 w 1163320"/>
              <a:gd name="connsiteY2" fmla="*/ 19007 h 369527"/>
              <a:gd name="connsiteX3" fmla="*/ 1163320 w 1163320"/>
              <a:gd name="connsiteY3" fmla="*/ 326347 h 369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3320" h="369527">
                <a:moveTo>
                  <a:pt x="0" y="369527"/>
                </a:moveTo>
                <a:cubicBezTo>
                  <a:pt x="158750" y="207602"/>
                  <a:pt x="354330" y="262847"/>
                  <a:pt x="508000" y="204427"/>
                </a:cubicBezTo>
                <a:cubicBezTo>
                  <a:pt x="661670" y="146007"/>
                  <a:pt x="801370" y="-63543"/>
                  <a:pt x="922020" y="19007"/>
                </a:cubicBezTo>
                <a:cubicBezTo>
                  <a:pt x="1042670" y="101557"/>
                  <a:pt x="1095587" y="330580"/>
                  <a:pt x="1163320" y="326347"/>
                </a:cubicBezTo>
              </a:path>
            </a:pathLst>
          </a:custGeom>
          <a:noFill/>
          <a:ln w="38100">
            <a:solidFill>
              <a:srgbClr val="7FAA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309A32E-47DC-4603-85CA-413D941E2C4C}"/>
              </a:ext>
            </a:extLst>
          </p:cNvPr>
          <p:cNvSpPr txBox="1"/>
          <p:nvPr/>
        </p:nvSpPr>
        <p:spPr>
          <a:xfrm>
            <a:off x="8717768" y="3787111"/>
            <a:ext cx="3187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7FA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Longueur </a:t>
            </a:r>
            <a:r>
              <a:rPr lang="fr-FR" dirty="0" err="1">
                <a:solidFill>
                  <a:srgbClr val="7FA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musculotendineuse</a:t>
            </a:r>
            <a:endParaRPr lang="en-GB" dirty="0">
              <a:solidFill>
                <a:srgbClr val="7FAA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449196F8-8242-408D-9D01-DC4CD60574B4}"/>
              </a:ext>
            </a:extLst>
          </p:cNvPr>
          <p:cNvSpPr txBox="1"/>
          <p:nvPr/>
        </p:nvSpPr>
        <p:spPr>
          <a:xfrm>
            <a:off x="10626414" y="5422538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Angle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8DD6DC5-A852-4558-8859-791D4C00E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16</a:t>
            </a:fld>
            <a:endParaRPr lang="en-US"/>
          </a:p>
        </p:txBody>
      </p:sp>
      <p:sp>
        <p:nvSpPr>
          <p:cNvPr id="35" name="Organigramme : Données stockées 34" descr="O Fox qui ne sait pas">
            <a:extLst>
              <a:ext uri="{FF2B5EF4-FFF2-40B4-BE49-F238E27FC236}">
                <a16:creationId xmlns:a16="http://schemas.microsoft.com/office/drawing/2014/main" id="{EEA5A2D6-595B-44C5-960F-A3EB6598DD18}"/>
              </a:ext>
            </a:extLst>
          </p:cNvPr>
          <p:cNvSpPr/>
          <p:nvPr/>
        </p:nvSpPr>
        <p:spPr>
          <a:xfrm>
            <a:off x="-196774" y="514169"/>
            <a:ext cx="1061203" cy="1140542"/>
          </a:xfrm>
          <a:prstGeom prst="flowChartOnlineStorage">
            <a:avLst/>
          </a:prstGeom>
          <a:blipFill dpi="0" rotWithShape="0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1E5C361C-F74A-4A47-8360-EE7EAFA231D8}"/>
              </a:ext>
            </a:extLst>
          </p:cNvPr>
          <p:cNvSpPr txBox="1"/>
          <p:nvPr/>
        </p:nvSpPr>
        <p:spPr>
          <a:xfrm>
            <a:off x="526020" y="5432852"/>
            <a:ext cx="652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7FA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Bras de levier </a:t>
            </a:r>
            <a:r>
              <a:rPr lang="fr-FR" dirty="0"/>
              <a:t>x </a:t>
            </a:r>
            <a:r>
              <a:rPr lang="fr-F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Force(</a:t>
            </a:r>
            <a:r>
              <a:rPr lang="fr-FR" dirty="0">
                <a:solidFill>
                  <a:srgbClr val="7FA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Longueur </a:t>
            </a:r>
            <a:r>
              <a:rPr lang="fr-FR" dirty="0" err="1">
                <a:solidFill>
                  <a:srgbClr val="7FA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musculotendineuse</a:t>
            </a:r>
            <a:r>
              <a:rPr lang="fr-F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fr-FR" dirty="0"/>
              <a:t> = </a:t>
            </a:r>
            <a:r>
              <a:rPr lang="fr-FR" dirty="0">
                <a:solidFill>
                  <a:schemeClr val="accent2"/>
                </a:solidFill>
              </a:rPr>
              <a:t>Couple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6653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D135E3-866E-49CF-B6DB-CF0981732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un muscle interagit-il dans la dynamique du corps?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74C34A3-C3A0-419B-8C08-F3A99C2746C2}"/>
              </a:ext>
            </a:extLst>
          </p:cNvPr>
          <p:cNvGrpSpPr/>
          <p:nvPr/>
        </p:nvGrpSpPr>
        <p:grpSpPr>
          <a:xfrm>
            <a:off x="1694102" y="2719495"/>
            <a:ext cx="3531041" cy="3187818"/>
            <a:chOff x="1694102" y="2719495"/>
            <a:chExt cx="2344767" cy="2031725"/>
          </a:xfrm>
        </p:grpSpPr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A24AB780-EA94-4F02-808A-73AA22135DD1}"/>
                </a:ext>
              </a:extLst>
            </p:cNvPr>
            <p:cNvCxnSpPr/>
            <p:nvPr/>
          </p:nvCxnSpPr>
          <p:spPr>
            <a:xfrm>
              <a:off x="2307850" y="4281457"/>
              <a:ext cx="1384300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CF234480-534E-4787-9F0F-3110DA8401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34850" y="3033501"/>
              <a:ext cx="0" cy="140534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CC47D239-0388-45B1-9747-DD7D832CAFED}"/>
                </a:ext>
              </a:extLst>
            </p:cNvPr>
            <p:cNvSpPr/>
            <p:nvPr/>
          </p:nvSpPr>
          <p:spPr>
            <a:xfrm>
              <a:off x="2466600" y="3417857"/>
              <a:ext cx="1193800" cy="581074"/>
            </a:xfrm>
            <a:custGeom>
              <a:avLst/>
              <a:gdLst>
                <a:gd name="connsiteX0" fmla="*/ 0 w 1193800"/>
                <a:gd name="connsiteY0" fmla="*/ 286861 h 581074"/>
                <a:gd name="connsiteX1" fmla="*/ 469900 w 1193800"/>
                <a:gd name="connsiteY1" fmla="*/ 7461 h 581074"/>
                <a:gd name="connsiteX2" fmla="*/ 914400 w 1193800"/>
                <a:gd name="connsiteY2" fmla="*/ 553561 h 581074"/>
                <a:gd name="connsiteX3" fmla="*/ 1193800 w 1193800"/>
                <a:gd name="connsiteY3" fmla="*/ 502761 h 581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3800" h="581074">
                  <a:moveTo>
                    <a:pt x="0" y="286861"/>
                  </a:moveTo>
                  <a:cubicBezTo>
                    <a:pt x="158750" y="124936"/>
                    <a:pt x="317500" y="-36989"/>
                    <a:pt x="469900" y="7461"/>
                  </a:cubicBezTo>
                  <a:cubicBezTo>
                    <a:pt x="622300" y="51911"/>
                    <a:pt x="793750" y="471011"/>
                    <a:pt x="914400" y="553561"/>
                  </a:cubicBezTo>
                  <a:cubicBezTo>
                    <a:pt x="1035050" y="636111"/>
                    <a:pt x="1126067" y="506994"/>
                    <a:pt x="1193800" y="502761"/>
                  </a:cubicBezTo>
                </a:path>
              </a:pathLst>
            </a:custGeom>
            <a:noFill/>
            <a:ln w="38100">
              <a:solidFill>
                <a:srgbClr val="7FAA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0F0280DD-E27A-49EF-AA0F-2E98723B402F}"/>
                </a:ext>
              </a:extLst>
            </p:cNvPr>
            <p:cNvSpPr txBox="1"/>
            <p:nvPr/>
          </p:nvSpPr>
          <p:spPr>
            <a:xfrm>
              <a:off x="1694102" y="2719495"/>
              <a:ext cx="1063613" cy="2353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7FAA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Bras de levier</a:t>
              </a:r>
              <a:endParaRPr lang="en-GB" dirty="0">
                <a:solidFill>
                  <a:srgbClr val="7FA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16082453-F6FB-4B14-B09F-542DB4D977DC}"/>
                </a:ext>
              </a:extLst>
            </p:cNvPr>
            <p:cNvSpPr txBox="1"/>
            <p:nvPr/>
          </p:nvSpPr>
          <p:spPr>
            <a:xfrm>
              <a:off x="3281931" y="4381888"/>
              <a:ext cx="756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Angle</a:t>
              </a:r>
              <a:endParaRPr lang="en-GB" dirty="0"/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BD3090DE-7870-4152-9433-3A6F9EF8364B}"/>
              </a:ext>
            </a:extLst>
          </p:cNvPr>
          <p:cNvGrpSpPr/>
          <p:nvPr/>
        </p:nvGrpSpPr>
        <p:grpSpPr>
          <a:xfrm>
            <a:off x="4975668" y="2791917"/>
            <a:ext cx="3863525" cy="3115396"/>
            <a:chOff x="8717768" y="3787111"/>
            <a:chExt cx="2665584" cy="2004759"/>
          </a:xfrm>
        </p:grpSpPr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6C4EDD2D-A1D3-4FBA-B095-97156089D43B}"/>
                </a:ext>
              </a:extLst>
            </p:cNvPr>
            <p:cNvCxnSpPr/>
            <p:nvPr/>
          </p:nvCxnSpPr>
          <p:spPr>
            <a:xfrm>
              <a:off x="9652333" y="5322107"/>
              <a:ext cx="1384300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BEDFD4C7-344D-42E6-BF30-1063ACB95A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79333" y="4074151"/>
              <a:ext cx="0" cy="140534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Forme libre : forme 31">
              <a:extLst>
                <a:ext uri="{FF2B5EF4-FFF2-40B4-BE49-F238E27FC236}">
                  <a16:creationId xmlns:a16="http://schemas.microsoft.com/office/drawing/2014/main" id="{0EC2FC08-B58D-40EE-B54C-7988F592D011}"/>
                </a:ext>
              </a:extLst>
            </p:cNvPr>
            <p:cNvSpPr/>
            <p:nvPr/>
          </p:nvSpPr>
          <p:spPr>
            <a:xfrm>
              <a:off x="9803463" y="4535860"/>
              <a:ext cx="1163320" cy="369527"/>
            </a:xfrm>
            <a:custGeom>
              <a:avLst/>
              <a:gdLst>
                <a:gd name="connsiteX0" fmla="*/ 0 w 1193800"/>
                <a:gd name="connsiteY0" fmla="*/ 286861 h 581074"/>
                <a:gd name="connsiteX1" fmla="*/ 469900 w 1193800"/>
                <a:gd name="connsiteY1" fmla="*/ 7461 h 581074"/>
                <a:gd name="connsiteX2" fmla="*/ 914400 w 1193800"/>
                <a:gd name="connsiteY2" fmla="*/ 553561 h 581074"/>
                <a:gd name="connsiteX3" fmla="*/ 1193800 w 1193800"/>
                <a:gd name="connsiteY3" fmla="*/ 502761 h 581074"/>
                <a:gd name="connsiteX0" fmla="*/ 0 w 1201420"/>
                <a:gd name="connsiteY0" fmla="*/ 440188 h 574381"/>
                <a:gd name="connsiteX1" fmla="*/ 477520 w 1201420"/>
                <a:gd name="connsiteY1" fmla="*/ 768 h 574381"/>
                <a:gd name="connsiteX2" fmla="*/ 922020 w 1201420"/>
                <a:gd name="connsiteY2" fmla="*/ 546868 h 574381"/>
                <a:gd name="connsiteX3" fmla="*/ 1201420 w 1201420"/>
                <a:gd name="connsiteY3" fmla="*/ 496068 h 574381"/>
                <a:gd name="connsiteX0" fmla="*/ 0 w 1201420"/>
                <a:gd name="connsiteY0" fmla="*/ 478203 h 612396"/>
                <a:gd name="connsiteX1" fmla="*/ 347980 w 1201420"/>
                <a:gd name="connsiteY1" fmla="*/ 683 h 612396"/>
                <a:gd name="connsiteX2" fmla="*/ 922020 w 1201420"/>
                <a:gd name="connsiteY2" fmla="*/ 584883 h 612396"/>
                <a:gd name="connsiteX3" fmla="*/ 1201420 w 1201420"/>
                <a:gd name="connsiteY3" fmla="*/ 534083 h 612396"/>
                <a:gd name="connsiteX0" fmla="*/ 0 w 1201420"/>
                <a:gd name="connsiteY0" fmla="*/ 494678 h 550598"/>
                <a:gd name="connsiteX1" fmla="*/ 347980 w 1201420"/>
                <a:gd name="connsiteY1" fmla="*/ 17158 h 550598"/>
                <a:gd name="connsiteX2" fmla="*/ 922020 w 1201420"/>
                <a:gd name="connsiteY2" fmla="*/ 144158 h 550598"/>
                <a:gd name="connsiteX3" fmla="*/ 1201420 w 1201420"/>
                <a:gd name="connsiteY3" fmla="*/ 550558 h 550598"/>
                <a:gd name="connsiteX0" fmla="*/ 0 w 1201420"/>
                <a:gd name="connsiteY0" fmla="*/ 369527 h 425447"/>
                <a:gd name="connsiteX1" fmla="*/ 508000 w 1201420"/>
                <a:gd name="connsiteY1" fmla="*/ 204427 h 425447"/>
                <a:gd name="connsiteX2" fmla="*/ 922020 w 1201420"/>
                <a:gd name="connsiteY2" fmla="*/ 19007 h 425447"/>
                <a:gd name="connsiteX3" fmla="*/ 1201420 w 1201420"/>
                <a:gd name="connsiteY3" fmla="*/ 425407 h 425447"/>
                <a:gd name="connsiteX0" fmla="*/ 0 w 1163320"/>
                <a:gd name="connsiteY0" fmla="*/ 369527 h 369527"/>
                <a:gd name="connsiteX1" fmla="*/ 508000 w 1163320"/>
                <a:gd name="connsiteY1" fmla="*/ 204427 h 369527"/>
                <a:gd name="connsiteX2" fmla="*/ 922020 w 1163320"/>
                <a:gd name="connsiteY2" fmla="*/ 19007 h 369527"/>
                <a:gd name="connsiteX3" fmla="*/ 1163320 w 1163320"/>
                <a:gd name="connsiteY3" fmla="*/ 326347 h 369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3320" h="369527">
                  <a:moveTo>
                    <a:pt x="0" y="369527"/>
                  </a:moveTo>
                  <a:cubicBezTo>
                    <a:pt x="158750" y="207602"/>
                    <a:pt x="354330" y="262847"/>
                    <a:pt x="508000" y="204427"/>
                  </a:cubicBezTo>
                  <a:cubicBezTo>
                    <a:pt x="661670" y="146007"/>
                    <a:pt x="801370" y="-63543"/>
                    <a:pt x="922020" y="19007"/>
                  </a:cubicBezTo>
                  <a:cubicBezTo>
                    <a:pt x="1042670" y="101557"/>
                    <a:pt x="1095587" y="330580"/>
                    <a:pt x="1163320" y="326347"/>
                  </a:cubicBezTo>
                </a:path>
              </a:pathLst>
            </a:custGeom>
            <a:noFill/>
            <a:ln w="38100">
              <a:solidFill>
                <a:srgbClr val="7FAA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A309A32E-47DC-4603-85CA-413D941E2C4C}"/>
                </a:ext>
              </a:extLst>
            </p:cNvPr>
            <p:cNvSpPr txBox="1"/>
            <p:nvPr/>
          </p:nvSpPr>
          <p:spPr>
            <a:xfrm>
              <a:off x="8717768" y="3787111"/>
              <a:ext cx="2263034" cy="237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7FAA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Longueur </a:t>
              </a:r>
              <a:r>
                <a:rPr lang="fr-FR" dirty="0" err="1">
                  <a:solidFill>
                    <a:srgbClr val="7FAA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musculotendineuse</a:t>
              </a:r>
              <a:endParaRPr lang="en-GB" dirty="0">
                <a:solidFill>
                  <a:srgbClr val="7FA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449196F8-8242-408D-9D01-DC4CD60574B4}"/>
                </a:ext>
              </a:extLst>
            </p:cNvPr>
            <p:cNvSpPr txBox="1"/>
            <p:nvPr/>
          </p:nvSpPr>
          <p:spPr>
            <a:xfrm>
              <a:off x="10626414" y="5422538"/>
              <a:ext cx="756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Angle</a:t>
              </a:r>
              <a:endParaRPr lang="en-GB" dirty="0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C74ABAE5-B6E6-4D79-B472-FE2A7C9D7406}"/>
              </a:ext>
            </a:extLst>
          </p:cNvPr>
          <p:cNvSpPr txBox="1"/>
          <p:nvPr/>
        </p:nvSpPr>
        <p:spPr>
          <a:xfrm>
            <a:off x="827314" y="1930400"/>
            <a:ext cx="8117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Les propriétés géométriques des muscles sont cruciales pour la dynamique</a:t>
            </a:r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052C28-8512-499A-B121-B0F92AC1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17</a:t>
            </a:fld>
            <a:endParaRPr lang="en-US"/>
          </a:p>
        </p:txBody>
      </p:sp>
      <p:sp>
        <p:nvSpPr>
          <p:cNvPr id="17" name="Organigramme : Données stockées 16" descr="O Fox qui ne sait pas">
            <a:extLst>
              <a:ext uri="{FF2B5EF4-FFF2-40B4-BE49-F238E27FC236}">
                <a16:creationId xmlns:a16="http://schemas.microsoft.com/office/drawing/2014/main" id="{6221B2D6-0D94-4E1C-89D4-860BD0377731}"/>
              </a:ext>
            </a:extLst>
          </p:cNvPr>
          <p:cNvSpPr/>
          <p:nvPr/>
        </p:nvSpPr>
        <p:spPr>
          <a:xfrm>
            <a:off x="-196774" y="514169"/>
            <a:ext cx="1061203" cy="1140542"/>
          </a:xfrm>
          <a:prstGeom prst="flowChartOnlineStorage">
            <a:avLst/>
          </a:prstGeom>
          <a:blipFill dpi="0" rotWithShape="0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60943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186A4B-33E5-46AA-BC8B-9E402D561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modéliser cette interaction?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72AEF3-11CD-4BEA-9AA1-84903F8F2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23560"/>
            <a:ext cx="10237409" cy="3880773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07E1A6D-9BAF-4D38-89BF-23A672066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591" y="2609228"/>
            <a:ext cx="4701495" cy="363917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6509ED2-96D5-4B50-8E96-165E548C51FF}"/>
              </a:ext>
            </a:extLst>
          </p:cNvPr>
          <p:cNvSpPr txBox="1"/>
          <p:nvPr/>
        </p:nvSpPr>
        <p:spPr>
          <a:xfrm>
            <a:off x="677334" y="6402877"/>
            <a:ext cx="56028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err="1"/>
              <a:t>Gatti</a:t>
            </a:r>
            <a:r>
              <a:rPr lang="en-GB" sz="900" dirty="0"/>
              <a:t>, C. J., &amp; Hughes, R. E. (2009). Optimization of muscle wrapping objects using simulated annealing.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E04C1-D2D5-4434-8976-DC0D15D1CC14}"/>
              </a:ext>
            </a:extLst>
          </p:cNvPr>
          <p:cNvSpPr/>
          <p:nvPr/>
        </p:nvSpPr>
        <p:spPr>
          <a:xfrm>
            <a:off x="2809875" y="2618753"/>
            <a:ext cx="752475" cy="3351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7F6DB5-CBA1-4CEB-A303-9E4416A899DC}"/>
              </a:ext>
            </a:extLst>
          </p:cNvPr>
          <p:cNvSpPr/>
          <p:nvPr/>
        </p:nvSpPr>
        <p:spPr>
          <a:xfrm>
            <a:off x="2269067" y="5876293"/>
            <a:ext cx="759883" cy="3351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04942F3-61F4-4EAB-8A1E-390319A91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18</a:t>
            </a:fld>
            <a:endParaRPr lang="en-US"/>
          </a:p>
        </p:txBody>
      </p:sp>
      <p:pic>
        <p:nvPicPr>
          <p:cNvPr id="11" name="Image 10" descr="O Fox - OMG">
            <a:extLst>
              <a:ext uri="{FF2B5EF4-FFF2-40B4-BE49-F238E27FC236}">
                <a16:creationId xmlns:a16="http://schemas.microsoft.com/office/drawing/2014/main" id="{D9810F42-C41F-46A6-9837-45D440757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10"/>
            <a:ext cx="817805" cy="81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28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186A4B-33E5-46AA-BC8B-9E402D561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modéliser cette interaction?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72AEF3-11CD-4BEA-9AA1-84903F8F2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23560"/>
            <a:ext cx="10237409" cy="3880773"/>
          </a:xfrm>
        </p:spPr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Points</a:t>
            </a:r>
            <a:r>
              <a:rPr lang="fr-FR" dirty="0">
                <a:solidFill>
                  <a:srgbClr val="92D050"/>
                </a:solidFill>
              </a:rPr>
              <a:t> d’origine</a:t>
            </a:r>
            <a:r>
              <a:rPr lang="fr-FR" dirty="0"/>
              <a:t>, d’insertion et points de passages ou objets de contournement</a:t>
            </a:r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07E1A6D-9BAF-4D38-89BF-23A672066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591" y="2609228"/>
            <a:ext cx="4701495" cy="363917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6509ED2-96D5-4B50-8E96-165E548C51FF}"/>
              </a:ext>
            </a:extLst>
          </p:cNvPr>
          <p:cNvSpPr txBox="1"/>
          <p:nvPr/>
        </p:nvSpPr>
        <p:spPr>
          <a:xfrm>
            <a:off x="677334" y="6402877"/>
            <a:ext cx="56028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err="1"/>
              <a:t>Gatti</a:t>
            </a:r>
            <a:r>
              <a:rPr lang="en-GB" sz="900" dirty="0"/>
              <a:t>, C. J., &amp; Hughes, R. E. (2009). Optimization of muscle wrapping objects using simulated annealing.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E04C1-D2D5-4434-8976-DC0D15D1CC14}"/>
              </a:ext>
            </a:extLst>
          </p:cNvPr>
          <p:cNvSpPr/>
          <p:nvPr/>
        </p:nvSpPr>
        <p:spPr>
          <a:xfrm>
            <a:off x="2809875" y="2618753"/>
            <a:ext cx="752475" cy="3351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7F6DB5-CBA1-4CEB-A303-9E4416A899DC}"/>
              </a:ext>
            </a:extLst>
          </p:cNvPr>
          <p:cNvSpPr/>
          <p:nvPr/>
        </p:nvSpPr>
        <p:spPr>
          <a:xfrm>
            <a:off x="2269067" y="5876293"/>
            <a:ext cx="759883" cy="3351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678498C-2C8E-49E4-A834-10A2228A4D09}"/>
              </a:ext>
            </a:extLst>
          </p:cNvPr>
          <p:cNvSpPr/>
          <p:nvPr/>
        </p:nvSpPr>
        <p:spPr>
          <a:xfrm>
            <a:off x="1935480" y="3108960"/>
            <a:ext cx="225304" cy="274319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148BBC3-B694-4EC4-8D40-FB02FEB24EFB}"/>
              </a:ext>
            </a:extLst>
          </p:cNvPr>
          <p:cNvSpPr/>
          <p:nvPr/>
        </p:nvSpPr>
        <p:spPr>
          <a:xfrm>
            <a:off x="2220051" y="2682092"/>
            <a:ext cx="225304" cy="274319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04942F3-61F4-4EAB-8A1E-390319A91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19</a:t>
            </a:fld>
            <a:endParaRPr lang="en-US"/>
          </a:p>
        </p:txBody>
      </p:sp>
      <p:pic>
        <p:nvPicPr>
          <p:cNvPr id="11" name="Image 10" descr="O Fox - OMG">
            <a:extLst>
              <a:ext uri="{FF2B5EF4-FFF2-40B4-BE49-F238E27FC236}">
                <a16:creationId xmlns:a16="http://schemas.microsoft.com/office/drawing/2014/main" id="{D9810F42-C41F-46A6-9837-45D440757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10"/>
            <a:ext cx="817805" cy="81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73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9ADF3D-CEC0-4D4A-BF44-13B3C30FE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 me resituer…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58DFEE3-5CCD-4B58-B7D9-054070B01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pPr/>
              <a:t>2</a:t>
            </a:fld>
            <a:endParaRPr lang="en-US" sz="2000" dirty="0"/>
          </a:p>
        </p:txBody>
      </p:sp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467E30F5-5A64-42B8-BFCD-D9278B423E95}"/>
              </a:ext>
            </a:extLst>
          </p:cNvPr>
          <p:cNvSpPr/>
          <p:nvPr/>
        </p:nvSpPr>
        <p:spPr>
          <a:xfrm rot="19638872" flipV="1">
            <a:off x="1731080" y="2425334"/>
            <a:ext cx="9203266" cy="1320800"/>
          </a:xfrm>
          <a:prstGeom prst="rightArrow">
            <a:avLst/>
          </a:prstGeom>
          <a:gradFill flip="none" rotWithShape="1">
            <a:gsLst>
              <a:gs pos="0">
                <a:srgbClr val="92D050"/>
              </a:gs>
              <a:gs pos="23000">
                <a:srgbClr val="85C0F9"/>
              </a:gs>
              <a:gs pos="66000">
                <a:srgbClr val="FF0000"/>
              </a:gs>
              <a:gs pos="43000">
                <a:srgbClr val="37F190"/>
              </a:gs>
              <a:gs pos="96000">
                <a:srgbClr val="FF33CC"/>
              </a:gs>
            </a:gsLst>
            <a:lin ang="0" scaled="1"/>
            <a:tileRect/>
          </a:gra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BB985B9-AF2D-4AB8-8539-AC8481FFC0D3}"/>
              </a:ext>
            </a:extLst>
          </p:cNvPr>
          <p:cNvCxnSpPr>
            <a:cxnSpLocks/>
          </p:cNvCxnSpPr>
          <p:nvPr/>
        </p:nvCxnSpPr>
        <p:spPr>
          <a:xfrm flipH="1" flipV="1">
            <a:off x="2313992" y="5114009"/>
            <a:ext cx="504184" cy="730975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089B945-2F90-4CDA-94AB-359B80CA9D48}"/>
              </a:ext>
            </a:extLst>
          </p:cNvPr>
          <p:cNvSpPr txBox="1"/>
          <p:nvPr/>
        </p:nvSpPr>
        <p:spPr>
          <a:xfrm>
            <a:off x="920370" y="3798880"/>
            <a:ext cx="2034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Bon vieux parcours en </a:t>
            </a:r>
            <a:r>
              <a:rPr lang="fr-FR" dirty="0" err="1">
                <a:solidFill>
                  <a:srgbClr val="92D050"/>
                </a:solidFill>
              </a:rPr>
              <a:t>mécatro</a:t>
            </a:r>
            <a:r>
              <a:rPr lang="fr-FR" dirty="0"/>
              <a:t> classique</a:t>
            </a:r>
          </a:p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EA87048-B6AD-49F5-ACE5-391A791C38FF}"/>
              </a:ext>
            </a:extLst>
          </p:cNvPr>
          <p:cNvSpPr txBox="1"/>
          <p:nvPr/>
        </p:nvSpPr>
        <p:spPr>
          <a:xfrm>
            <a:off x="4528457" y="5521136"/>
            <a:ext cx="1906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Agreg SII option </a:t>
            </a:r>
            <a:r>
              <a:rPr lang="fr-FR" dirty="0">
                <a:solidFill>
                  <a:srgbClr val="00B0F0"/>
                </a:solidFill>
              </a:rPr>
              <a:t>informatique</a:t>
            </a:r>
          </a:p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6921979-1ACA-4B57-9419-4BCDD8680B09}"/>
              </a:ext>
            </a:extLst>
          </p:cNvPr>
          <p:cNvSpPr txBox="1"/>
          <p:nvPr/>
        </p:nvSpPr>
        <p:spPr>
          <a:xfrm>
            <a:off x="2621702" y="1471196"/>
            <a:ext cx="3813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M2 </a:t>
            </a:r>
            <a:r>
              <a:rPr lang="fr-FR" dirty="0">
                <a:solidFill>
                  <a:srgbClr val="37F190"/>
                </a:solidFill>
              </a:rPr>
              <a:t>Mathématiques</a:t>
            </a:r>
            <a:r>
              <a:rPr lang="fr-FR" dirty="0"/>
              <a:t> et Applications parcours Calcul Scientifique et Modélisation (Rennes 1)</a:t>
            </a:r>
          </a:p>
          <a:p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79012E8-D55F-42B2-8B41-140FF8750B5D}"/>
              </a:ext>
            </a:extLst>
          </p:cNvPr>
          <p:cNvSpPr txBox="1"/>
          <p:nvPr/>
        </p:nvSpPr>
        <p:spPr>
          <a:xfrm>
            <a:off x="7777084" y="3105834"/>
            <a:ext cx="2629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Thèse en </a:t>
            </a:r>
            <a:r>
              <a:rPr lang="fr-FR" dirty="0">
                <a:solidFill>
                  <a:srgbClr val="FF0000"/>
                </a:solidFill>
              </a:rPr>
              <a:t>biomécanique</a:t>
            </a:r>
          </a:p>
          <a:p>
            <a:endParaRPr lang="fr-FR" dirty="0"/>
          </a:p>
        </p:txBody>
      </p:sp>
      <p:pic>
        <p:nvPicPr>
          <p:cNvPr id="18" name="Image 17" descr="Une image contenant automate&#10;&#10;Description générée automatiquement">
            <a:extLst>
              <a:ext uri="{FF2B5EF4-FFF2-40B4-BE49-F238E27FC236}">
                <a16:creationId xmlns:a16="http://schemas.microsoft.com/office/drawing/2014/main" id="{0697B9AC-F038-4851-AD9B-4ABB5258D02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291431" y="-92536"/>
            <a:ext cx="2053772" cy="2053772"/>
          </a:xfrm>
          <a:prstGeom prst="rect">
            <a:avLst/>
          </a:prstGeom>
        </p:spPr>
      </p:pic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8A4C8B39-8A94-4567-B3B5-587AA2328C69}"/>
              </a:ext>
            </a:extLst>
          </p:cNvPr>
          <p:cNvCxnSpPr>
            <a:cxnSpLocks/>
          </p:cNvCxnSpPr>
          <p:nvPr/>
        </p:nvCxnSpPr>
        <p:spPr>
          <a:xfrm flipH="1" flipV="1">
            <a:off x="4631956" y="4719162"/>
            <a:ext cx="518542" cy="77159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E22FD3F6-0EEE-4454-9F45-A8E080BE2972}"/>
              </a:ext>
            </a:extLst>
          </p:cNvPr>
          <p:cNvCxnSpPr>
            <a:cxnSpLocks/>
          </p:cNvCxnSpPr>
          <p:nvPr/>
        </p:nvCxnSpPr>
        <p:spPr>
          <a:xfrm flipH="1" flipV="1">
            <a:off x="5312228" y="2495096"/>
            <a:ext cx="518542" cy="933904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6ACB5069-4121-4E2D-A16B-515C2E585DBD}"/>
              </a:ext>
            </a:extLst>
          </p:cNvPr>
          <p:cNvCxnSpPr>
            <a:cxnSpLocks/>
          </p:cNvCxnSpPr>
          <p:nvPr/>
        </p:nvCxnSpPr>
        <p:spPr>
          <a:xfrm flipH="1" flipV="1">
            <a:off x="7358696" y="2151830"/>
            <a:ext cx="518542" cy="933904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0177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186A4B-33E5-46AA-BC8B-9E402D561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modéliser cette interaction?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72AEF3-11CD-4BEA-9AA1-84903F8F2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23560"/>
            <a:ext cx="9845523" cy="3880773"/>
          </a:xfrm>
        </p:spPr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Points</a:t>
            </a:r>
            <a:r>
              <a:rPr lang="fr-FR" dirty="0">
                <a:solidFill>
                  <a:srgbClr val="92D050"/>
                </a:solidFill>
              </a:rPr>
              <a:t> d’origine</a:t>
            </a:r>
            <a:r>
              <a:rPr lang="fr-FR" dirty="0"/>
              <a:t>, </a:t>
            </a:r>
            <a:r>
              <a:rPr lang="fr-FR" dirty="0">
                <a:solidFill>
                  <a:schemeClr val="accent2"/>
                </a:solidFill>
              </a:rPr>
              <a:t>d’insertion</a:t>
            </a:r>
            <a:r>
              <a:rPr lang="fr-FR" dirty="0"/>
              <a:t> et points de passages ou objets de contournement</a:t>
            </a:r>
            <a:endParaRPr lang="en-GB" dirty="0"/>
          </a:p>
          <a:p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07E1A6D-9BAF-4D38-89BF-23A672066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591" y="2609228"/>
            <a:ext cx="4701495" cy="363917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6509ED2-96D5-4B50-8E96-165E548C51FF}"/>
              </a:ext>
            </a:extLst>
          </p:cNvPr>
          <p:cNvSpPr txBox="1"/>
          <p:nvPr/>
        </p:nvSpPr>
        <p:spPr>
          <a:xfrm>
            <a:off x="677334" y="6402877"/>
            <a:ext cx="56028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err="1"/>
              <a:t>Gatti</a:t>
            </a:r>
            <a:r>
              <a:rPr lang="en-GB" sz="900" dirty="0"/>
              <a:t>, C. J., &amp; Hughes, R. E. (2009). Optimization of muscle wrapping objects using simulated annealing.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E04C1-D2D5-4434-8976-DC0D15D1CC14}"/>
              </a:ext>
            </a:extLst>
          </p:cNvPr>
          <p:cNvSpPr/>
          <p:nvPr/>
        </p:nvSpPr>
        <p:spPr>
          <a:xfrm>
            <a:off x="2809875" y="2618753"/>
            <a:ext cx="752475" cy="3351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7F6DB5-CBA1-4CEB-A303-9E4416A899DC}"/>
              </a:ext>
            </a:extLst>
          </p:cNvPr>
          <p:cNvSpPr/>
          <p:nvPr/>
        </p:nvSpPr>
        <p:spPr>
          <a:xfrm>
            <a:off x="2269067" y="5876293"/>
            <a:ext cx="759883" cy="3351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678498C-2C8E-49E4-A834-10A2228A4D09}"/>
              </a:ext>
            </a:extLst>
          </p:cNvPr>
          <p:cNvSpPr/>
          <p:nvPr/>
        </p:nvSpPr>
        <p:spPr>
          <a:xfrm>
            <a:off x="1935480" y="3108960"/>
            <a:ext cx="225304" cy="274319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148BBC3-B694-4EC4-8D40-FB02FEB24EFB}"/>
              </a:ext>
            </a:extLst>
          </p:cNvPr>
          <p:cNvSpPr/>
          <p:nvPr/>
        </p:nvSpPr>
        <p:spPr>
          <a:xfrm>
            <a:off x="2220051" y="2682092"/>
            <a:ext cx="225304" cy="274319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AF0C5F1-BB5F-4055-8091-06A90A336A90}"/>
              </a:ext>
            </a:extLst>
          </p:cNvPr>
          <p:cNvSpPr/>
          <p:nvPr/>
        </p:nvSpPr>
        <p:spPr>
          <a:xfrm>
            <a:off x="2824035" y="3852429"/>
            <a:ext cx="225304" cy="27431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F54F56D-246E-4B96-94FC-27F59F3B150D}"/>
              </a:ext>
            </a:extLst>
          </p:cNvPr>
          <p:cNvSpPr/>
          <p:nvPr/>
        </p:nvSpPr>
        <p:spPr>
          <a:xfrm>
            <a:off x="3426535" y="5906699"/>
            <a:ext cx="225304" cy="27431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F5A33473-9020-4722-AB4E-55D06CBA8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20</a:t>
            </a:fld>
            <a:endParaRPr lang="en-US"/>
          </a:p>
        </p:txBody>
      </p:sp>
      <p:pic>
        <p:nvPicPr>
          <p:cNvPr id="13" name="Image 12" descr="O Fox - OMG">
            <a:extLst>
              <a:ext uri="{FF2B5EF4-FFF2-40B4-BE49-F238E27FC236}">
                <a16:creationId xmlns:a16="http://schemas.microsoft.com/office/drawing/2014/main" id="{F1AF5B0B-FB6D-41FF-BFC7-83CE65297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10"/>
            <a:ext cx="817805" cy="81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2673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186A4B-33E5-46AA-BC8B-9E402D561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modéliser cette interaction?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72AEF3-11CD-4BEA-9AA1-84903F8F2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23560"/>
            <a:ext cx="10034209" cy="3880773"/>
          </a:xfrm>
        </p:spPr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Points</a:t>
            </a:r>
            <a:r>
              <a:rPr lang="fr-FR" dirty="0">
                <a:solidFill>
                  <a:srgbClr val="92D050"/>
                </a:solidFill>
              </a:rPr>
              <a:t> d’origine</a:t>
            </a:r>
            <a:r>
              <a:rPr lang="fr-FR" dirty="0"/>
              <a:t>, </a:t>
            </a:r>
            <a:r>
              <a:rPr lang="fr-FR" dirty="0">
                <a:solidFill>
                  <a:schemeClr val="accent2"/>
                </a:solidFill>
              </a:rPr>
              <a:t>d’insertion</a:t>
            </a:r>
            <a:r>
              <a:rPr lang="fr-FR" dirty="0"/>
              <a:t> et </a:t>
            </a:r>
            <a:r>
              <a:rPr lang="fr-FR" dirty="0">
                <a:solidFill>
                  <a:srgbClr val="7030A0"/>
                </a:solidFill>
              </a:rPr>
              <a:t>points de passages </a:t>
            </a:r>
            <a:r>
              <a:rPr lang="fr-FR" dirty="0"/>
              <a:t>ou objets de contournement</a:t>
            </a:r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07E1A6D-9BAF-4D38-89BF-23A672066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591" y="2609228"/>
            <a:ext cx="4701495" cy="363917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6509ED2-96D5-4B50-8E96-165E548C51FF}"/>
              </a:ext>
            </a:extLst>
          </p:cNvPr>
          <p:cNvSpPr txBox="1"/>
          <p:nvPr/>
        </p:nvSpPr>
        <p:spPr>
          <a:xfrm>
            <a:off x="677334" y="6402877"/>
            <a:ext cx="56028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err="1"/>
              <a:t>Gatti</a:t>
            </a:r>
            <a:r>
              <a:rPr lang="en-GB" sz="900" dirty="0"/>
              <a:t>, C. J., &amp; Hughes, R. E. (2009). Optimization of muscle wrapping objects using simulated annealing.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E04C1-D2D5-4434-8976-DC0D15D1CC14}"/>
              </a:ext>
            </a:extLst>
          </p:cNvPr>
          <p:cNvSpPr/>
          <p:nvPr/>
        </p:nvSpPr>
        <p:spPr>
          <a:xfrm>
            <a:off x="2809875" y="2618753"/>
            <a:ext cx="752475" cy="3351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7F6DB5-CBA1-4CEB-A303-9E4416A899DC}"/>
              </a:ext>
            </a:extLst>
          </p:cNvPr>
          <p:cNvSpPr/>
          <p:nvPr/>
        </p:nvSpPr>
        <p:spPr>
          <a:xfrm>
            <a:off x="2269067" y="5876293"/>
            <a:ext cx="759883" cy="3351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678498C-2C8E-49E4-A834-10A2228A4D09}"/>
              </a:ext>
            </a:extLst>
          </p:cNvPr>
          <p:cNvSpPr/>
          <p:nvPr/>
        </p:nvSpPr>
        <p:spPr>
          <a:xfrm>
            <a:off x="1935480" y="3108960"/>
            <a:ext cx="225304" cy="274319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148BBC3-B694-4EC4-8D40-FB02FEB24EFB}"/>
              </a:ext>
            </a:extLst>
          </p:cNvPr>
          <p:cNvSpPr/>
          <p:nvPr/>
        </p:nvSpPr>
        <p:spPr>
          <a:xfrm>
            <a:off x="2220051" y="2682092"/>
            <a:ext cx="225304" cy="274319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AF0C5F1-BB5F-4055-8091-06A90A336A90}"/>
              </a:ext>
            </a:extLst>
          </p:cNvPr>
          <p:cNvSpPr/>
          <p:nvPr/>
        </p:nvSpPr>
        <p:spPr>
          <a:xfrm>
            <a:off x="2824035" y="3852429"/>
            <a:ext cx="225304" cy="27431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F54F56D-246E-4B96-94FC-27F59F3B150D}"/>
              </a:ext>
            </a:extLst>
          </p:cNvPr>
          <p:cNvSpPr/>
          <p:nvPr/>
        </p:nvSpPr>
        <p:spPr>
          <a:xfrm>
            <a:off x="3426535" y="5906699"/>
            <a:ext cx="225304" cy="27431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3F4DE87-6BDA-4232-B4AB-F9F960907CA5}"/>
              </a:ext>
            </a:extLst>
          </p:cNvPr>
          <p:cNvSpPr/>
          <p:nvPr/>
        </p:nvSpPr>
        <p:spPr>
          <a:xfrm>
            <a:off x="2355451" y="3764430"/>
            <a:ext cx="225304" cy="274319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16AB7C5-92EF-4111-A703-3ABEE786E937}"/>
              </a:ext>
            </a:extLst>
          </p:cNvPr>
          <p:cNvSpPr/>
          <p:nvPr/>
        </p:nvSpPr>
        <p:spPr>
          <a:xfrm>
            <a:off x="2610131" y="4830290"/>
            <a:ext cx="225304" cy="274319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D9C1BCC-F486-4C10-AFCB-32B7BE12102A}"/>
              </a:ext>
            </a:extLst>
          </p:cNvPr>
          <p:cNvSpPr/>
          <p:nvPr/>
        </p:nvSpPr>
        <p:spPr>
          <a:xfrm>
            <a:off x="2402311" y="2541345"/>
            <a:ext cx="225304" cy="274319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FF92DFCC-99CE-4D10-9875-A0E5D348B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21</a:t>
            </a:fld>
            <a:endParaRPr lang="en-US"/>
          </a:p>
        </p:txBody>
      </p:sp>
      <p:pic>
        <p:nvPicPr>
          <p:cNvPr id="16" name="Image 15" descr="O Fox - OMG">
            <a:extLst>
              <a:ext uri="{FF2B5EF4-FFF2-40B4-BE49-F238E27FC236}">
                <a16:creationId xmlns:a16="http://schemas.microsoft.com/office/drawing/2014/main" id="{FC29EE19-6795-4FE2-A9BE-A7083E0E5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10"/>
            <a:ext cx="817805" cy="81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717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186A4B-33E5-46AA-BC8B-9E402D561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modéliser cette interaction?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72AEF3-11CD-4BEA-9AA1-84903F8F2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23560"/>
            <a:ext cx="10339009" cy="3880773"/>
          </a:xfrm>
        </p:spPr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Points</a:t>
            </a:r>
            <a:r>
              <a:rPr lang="fr-FR" dirty="0">
                <a:solidFill>
                  <a:srgbClr val="92D050"/>
                </a:solidFill>
              </a:rPr>
              <a:t> d’origine</a:t>
            </a:r>
            <a:r>
              <a:rPr lang="fr-FR" dirty="0"/>
              <a:t>, </a:t>
            </a:r>
            <a:r>
              <a:rPr lang="fr-FR" dirty="0">
                <a:solidFill>
                  <a:schemeClr val="accent2"/>
                </a:solidFill>
              </a:rPr>
              <a:t>d’insertion</a:t>
            </a:r>
            <a:r>
              <a:rPr lang="fr-FR" dirty="0"/>
              <a:t> et </a:t>
            </a:r>
            <a:r>
              <a:rPr lang="fr-FR" dirty="0">
                <a:solidFill>
                  <a:srgbClr val="7030A0"/>
                </a:solidFill>
              </a:rPr>
              <a:t>points de passages </a:t>
            </a:r>
            <a:r>
              <a:rPr lang="fr-FR" dirty="0"/>
              <a:t>ou</a:t>
            </a:r>
            <a:r>
              <a:rPr lang="fr-FR" dirty="0">
                <a:solidFill>
                  <a:srgbClr val="002060"/>
                </a:solidFill>
              </a:rPr>
              <a:t> objets de contournement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07E1A6D-9BAF-4D38-89BF-23A672066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591" y="2609228"/>
            <a:ext cx="4701495" cy="363917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6509ED2-96D5-4B50-8E96-165E548C51FF}"/>
              </a:ext>
            </a:extLst>
          </p:cNvPr>
          <p:cNvSpPr txBox="1"/>
          <p:nvPr/>
        </p:nvSpPr>
        <p:spPr>
          <a:xfrm>
            <a:off x="677334" y="6402877"/>
            <a:ext cx="56028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err="1"/>
              <a:t>Gatti</a:t>
            </a:r>
            <a:r>
              <a:rPr lang="en-GB" sz="900" dirty="0"/>
              <a:t>, C. J., &amp; Hughes, R. E. (2009). Optimization of muscle wrapping objects using simulated annealing.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E04C1-D2D5-4434-8976-DC0D15D1CC14}"/>
              </a:ext>
            </a:extLst>
          </p:cNvPr>
          <p:cNvSpPr/>
          <p:nvPr/>
        </p:nvSpPr>
        <p:spPr>
          <a:xfrm>
            <a:off x="2809875" y="2618753"/>
            <a:ext cx="752475" cy="3351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7F6DB5-CBA1-4CEB-A303-9E4416A899DC}"/>
              </a:ext>
            </a:extLst>
          </p:cNvPr>
          <p:cNvSpPr/>
          <p:nvPr/>
        </p:nvSpPr>
        <p:spPr>
          <a:xfrm>
            <a:off x="2269067" y="5876293"/>
            <a:ext cx="759883" cy="3351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678498C-2C8E-49E4-A834-10A2228A4D09}"/>
              </a:ext>
            </a:extLst>
          </p:cNvPr>
          <p:cNvSpPr/>
          <p:nvPr/>
        </p:nvSpPr>
        <p:spPr>
          <a:xfrm>
            <a:off x="1935480" y="3108960"/>
            <a:ext cx="225304" cy="274319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148BBC3-B694-4EC4-8D40-FB02FEB24EFB}"/>
              </a:ext>
            </a:extLst>
          </p:cNvPr>
          <p:cNvSpPr/>
          <p:nvPr/>
        </p:nvSpPr>
        <p:spPr>
          <a:xfrm>
            <a:off x="2220051" y="2682092"/>
            <a:ext cx="225304" cy="274319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AF0C5F1-BB5F-4055-8091-06A90A336A90}"/>
              </a:ext>
            </a:extLst>
          </p:cNvPr>
          <p:cNvSpPr/>
          <p:nvPr/>
        </p:nvSpPr>
        <p:spPr>
          <a:xfrm>
            <a:off x="2824035" y="3852429"/>
            <a:ext cx="225304" cy="27431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F54F56D-246E-4B96-94FC-27F59F3B150D}"/>
              </a:ext>
            </a:extLst>
          </p:cNvPr>
          <p:cNvSpPr/>
          <p:nvPr/>
        </p:nvSpPr>
        <p:spPr>
          <a:xfrm>
            <a:off x="3426535" y="5906699"/>
            <a:ext cx="225304" cy="27431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3F4DE87-6BDA-4232-B4AB-F9F960907CA5}"/>
              </a:ext>
            </a:extLst>
          </p:cNvPr>
          <p:cNvSpPr/>
          <p:nvPr/>
        </p:nvSpPr>
        <p:spPr>
          <a:xfrm>
            <a:off x="2355451" y="3764430"/>
            <a:ext cx="225304" cy="274319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16AB7C5-92EF-4111-A703-3ABEE786E937}"/>
              </a:ext>
            </a:extLst>
          </p:cNvPr>
          <p:cNvSpPr/>
          <p:nvPr/>
        </p:nvSpPr>
        <p:spPr>
          <a:xfrm>
            <a:off x="2610131" y="4830290"/>
            <a:ext cx="225304" cy="274319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D9C1BCC-F486-4C10-AFCB-32B7BE12102A}"/>
              </a:ext>
            </a:extLst>
          </p:cNvPr>
          <p:cNvSpPr/>
          <p:nvPr/>
        </p:nvSpPr>
        <p:spPr>
          <a:xfrm>
            <a:off x="2402311" y="2541345"/>
            <a:ext cx="225304" cy="274319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6FA989B-CBF1-4DB6-AF59-3E43C6B23F1C}"/>
              </a:ext>
            </a:extLst>
          </p:cNvPr>
          <p:cNvSpPr/>
          <p:nvPr/>
        </p:nvSpPr>
        <p:spPr>
          <a:xfrm>
            <a:off x="3049339" y="5230014"/>
            <a:ext cx="752475" cy="522208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DA974B1-66B1-41C9-8213-A4E077C2E5C0}"/>
              </a:ext>
            </a:extLst>
          </p:cNvPr>
          <p:cNvSpPr/>
          <p:nvPr/>
        </p:nvSpPr>
        <p:spPr>
          <a:xfrm>
            <a:off x="2204517" y="2825189"/>
            <a:ext cx="752475" cy="522208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9AE8A51A-EF9D-4FBB-A56C-ADE6BF6D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22</a:t>
            </a:fld>
            <a:endParaRPr lang="en-US"/>
          </a:p>
        </p:txBody>
      </p:sp>
      <p:pic>
        <p:nvPicPr>
          <p:cNvPr id="19" name="Image 18" descr="O Fox - OMG">
            <a:extLst>
              <a:ext uri="{FF2B5EF4-FFF2-40B4-BE49-F238E27FC236}">
                <a16:creationId xmlns:a16="http://schemas.microsoft.com/office/drawing/2014/main" id="{72EFDC8C-82FF-488D-AF2A-300AC2041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10"/>
            <a:ext cx="817805" cy="81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763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186A4B-33E5-46AA-BC8B-9E402D561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modéliser cette interaction?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72AEF3-11CD-4BEA-9AA1-84903F8F2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23560"/>
            <a:ext cx="10135809" cy="3880773"/>
          </a:xfrm>
        </p:spPr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Points</a:t>
            </a:r>
            <a:r>
              <a:rPr lang="fr-FR" dirty="0">
                <a:solidFill>
                  <a:srgbClr val="92D050"/>
                </a:solidFill>
              </a:rPr>
              <a:t> d’origine</a:t>
            </a:r>
            <a:r>
              <a:rPr lang="fr-FR" dirty="0"/>
              <a:t>, </a:t>
            </a:r>
            <a:r>
              <a:rPr lang="fr-FR" dirty="0">
                <a:solidFill>
                  <a:schemeClr val="accent2"/>
                </a:solidFill>
              </a:rPr>
              <a:t>d’insertion</a:t>
            </a:r>
            <a:r>
              <a:rPr lang="fr-FR" dirty="0"/>
              <a:t> et </a:t>
            </a:r>
            <a:r>
              <a:rPr lang="fr-FR" dirty="0">
                <a:solidFill>
                  <a:srgbClr val="7030A0"/>
                </a:solidFill>
              </a:rPr>
              <a:t>points de passages </a:t>
            </a:r>
            <a:r>
              <a:rPr lang="fr-FR" dirty="0"/>
              <a:t>ou</a:t>
            </a:r>
            <a:r>
              <a:rPr lang="fr-FR" dirty="0">
                <a:solidFill>
                  <a:srgbClr val="002060"/>
                </a:solidFill>
              </a:rPr>
              <a:t> objets de contournement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07E1A6D-9BAF-4D38-89BF-23A672066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591" y="2609228"/>
            <a:ext cx="4701495" cy="363917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6509ED2-96D5-4B50-8E96-165E548C51FF}"/>
              </a:ext>
            </a:extLst>
          </p:cNvPr>
          <p:cNvSpPr txBox="1"/>
          <p:nvPr/>
        </p:nvSpPr>
        <p:spPr>
          <a:xfrm>
            <a:off x="677334" y="6402877"/>
            <a:ext cx="56028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err="1"/>
              <a:t>Gatti</a:t>
            </a:r>
            <a:r>
              <a:rPr lang="en-GB" sz="900" dirty="0"/>
              <a:t>, C. J., &amp; Hughes, R. E. (2009). Optimization of muscle wrapping objects using simulated annealing.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E04C1-D2D5-4434-8976-DC0D15D1CC14}"/>
              </a:ext>
            </a:extLst>
          </p:cNvPr>
          <p:cNvSpPr/>
          <p:nvPr/>
        </p:nvSpPr>
        <p:spPr>
          <a:xfrm>
            <a:off x="2809875" y="2618753"/>
            <a:ext cx="752475" cy="3351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7F6DB5-CBA1-4CEB-A303-9E4416A899DC}"/>
              </a:ext>
            </a:extLst>
          </p:cNvPr>
          <p:cNvSpPr/>
          <p:nvPr/>
        </p:nvSpPr>
        <p:spPr>
          <a:xfrm>
            <a:off x="2269067" y="5876293"/>
            <a:ext cx="759883" cy="3351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678498C-2C8E-49E4-A834-10A2228A4D09}"/>
              </a:ext>
            </a:extLst>
          </p:cNvPr>
          <p:cNvSpPr/>
          <p:nvPr/>
        </p:nvSpPr>
        <p:spPr>
          <a:xfrm>
            <a:off x="1935480" y="3108960"/>
            <a:ext cx="225304" cy="274319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148BBC3-B694-4EC4-8D40-FB02FEB24EFB}"/>
              </a:ext>
            </a:extLst>
          </p:cNvPr>
          <p:cNvSpPr/>
          <p:nvPr/>
        </p:nvSpPr>
        <p:spPr>
          <a:xfrm>
            <a:off x="2220051" y="2682092"/>
            <a:ext cx="225304" cy="274319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AF0C5F1-BB5F-4055-8091-06A90A336A90}"/>
              </a:ext>
            </a:extLst>
          </p:cNvPr>
          <p:cNvSpPr/>
          <p:nvPr/>
        </p:nvSpPr>
        <p:spPr>
          <a:xfrm>
            <a:off x="2824035" y="3852429"/>
            <a:ext cx="225304" cy="27431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F54F56D-246E-4B96-94FC-27F59F3B150D}"/>
              </a:ext>
            </a:extLst>
          </p:cNvPr>
          <p:cNvSpPr/>
          <p:nvPr/>
        </p:nvSpPr>
        <p:spPr>
          <a:xfrm>
            <a:off x="3426535" y="5906699"/>
            <a:ext cx="225304" cy="27431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3F4DE87-6BDA-4232-B4AB-F9F960907CA5}"/>
              </a:ext>
            </a:extLst>
          </p:cNvPr>
          <p:cNvSpPr/>
          <p:nvPr/>
        </p:nvSpPr>
        <p:spPr>
          <a:xfrm>
            <a:off x="2355451" y="3764430"/>
            <a:ext cx="225304" cy="274319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16AB7C5-92EF-4111-A703-3ABEE786E937}"/>
              </a:ext>
            </a:extLst>
          </p:cNvPr>
          <p:cNvSpPr/>
          <p:nvPr/>
        </p:nvSpPr>
        <p:spPr>
          <a:xfrm>
            <a:off x="2610131" y="4830290"/>
            <a:ext cx="225304" cy="274319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D9C1BCC-F486-4C10-AFCB-32B7BE12102A}"/>
              </a:ext>
            </a:extLst>
          </p:cNvPr>
          <p:cNvSpPr/>
          <p:nvPr/>
        </p:nvSpPr>
        <p:spPr>
          <a:xfrm>
            <a:off x="2402311" y="2541345"/>
            <a:ext cx="225304" cy="274319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6FA989B-CBF1-4DB6-AF59-3E43C6B23F1C}"/>
              </a:ext>
            </a:extLst>
          </p:cNvPr>
          <p:cNvSpPr/>
          <p:nvPr/>
        </p:nvSpPr>
        <p:spPr>
          <a:xfrm>
            <a:off x="3049339" y="5230014"/>
            <a:ext cx="752475" cy="522208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DA974B1-66B1-41C9-8213-A4E077C2E5C0}"/>
              </a:ext>
            </a:extLst>
          </p:cNvPr>
          <p:cNvSpPr/>
          <p:nvPr/>
        </p:nvSpPr>
        <p:spPr>
          <a:xfrm>
            <a:off x="2204517" y="2825189"/>
            <a:ext cx="752475" cy="522208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10568833-3B39-479D-8113-7C5301FDE841}"/>
              </a:ext>
            </a:extLst>
          </p:cNvPr>
          <p:cNvSpPr txBox="1">
            <a:spLocks/>
          </p:cNvSpPr>
          <p:nvPr/>
        </p:nvSpPr>
        <p:spPr>
          <a:xfrm>
            <a:off x="6280150" y="2741161"/>
            <a:ext cx="5067301" cy="2186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La plupart du temps, ces paramètres sont </a:t>
            </a:r>
            <a:r>
              <a:rPr lang="fr-FR" dirty="0">
                <a:solidFill>
                  <a:srgbClr val="C00000"/>
                </a:solidFill>
              </a:rPr>
              <a:t>manuellement</a:t>
            </a:r>
            <a:r>
              <a:rPr lang="fr-FR" dirty="0"/>
              <a:t> ajustés pour s’approcher de courbes expérimentales de bras de levier et de longueur </a:t>
            </a:r>
            <a:r>
              <a:rPr lang="fr-FR" dirty="0" err="1"/>
              <a:t>musculotendineuse</a:t>
            </a:r>
            <a:r>
              <a:rPr lang="fr-FR" dirty="0"/>
              <a:t> pour </a:t>
            </a:r>
            <a:r>
              <a:rPr lang="fr-FR" dirty="0">
                <a:solidFill>
                  <a:srgbClr val="C00000"/>
                </a:solidFill>
              </a:rPr>
              <a:t>chaque muscle</a:t>
            </a:r>
          </a:p>
        </p:txBody>
      </p:sp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9AE8A51A-EF9D-4FBB-A56C-ADE6BF6D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23</a:t>
            </a:fld>
            <a:endParaRPr lang="en-US"/>
          </a:p>
        </p:txBody>
      </p:sp>
      <p:pic>
        <p:nvPicPr>
          <p:cNvPr id="19" name="Image 18" descr="O Fox - OMG">
            <a:extLst>
              <a:ext uri="{FF2B5EF4-FFF2-40B4-BE49-F238E27FC236}">
                <a16:creationId xmlns:a16="http://schemas.microsoft.com/office/drawing/2014/main" id="{010F4E2E-F173-4FF0-8A3E-D02BFEDB7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10"/>
            <a:ext cx="817805" cy="81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66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186A4B-33E5-46AA-BC8B-9E402D561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modéliser cette interaction?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07E1A6D-9BAF-4D38-89BF-23A672066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591" y="2609228"/>
            <a:ext cx="4701495" cy="363917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6509ED2-96D5-4B50-8E96-165E548C51FF}"/>
              </a:ext>
            </a:extLst>
          </p:cNvPr>
          <p:cNvSpPr txBox="1"/>
          <p:nvPr/>
        </p:nvSpPr>
        <p:spPr>
          <a:xfrm>
            <a:off x="677334" y="6402877"/>
            <a:ext cx="560281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err="1"/>
              <a:t>Gatti</a:t>
            </a:r>
            <a:r>
              <a:rPr lang="en-GB" sz="900" dirty="0"/>
              <a:t>, C. J., &amp; Hughes, R. E. (2009). Optimization of muscle wrapping objects using simulated annealing.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E04C1-D2D5-4434-8976-DC0D15D1CC14}"/>
              </a:ext>
            </a:extLst>
          </p:cNvPr>
          <p:cNvSpPr/>
          <p:nvPr/>
        </p:nvSpPr>
        <p:spPr>
          <a:xfrm>
            <a:off x="2809875" y="2618753"/>
            <a:ext cx="752475" cy="3351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7F6DB5-CBA1-4CEB-A303-9E4416A899DC}"/>
              </a:ext>
            </a:extLst>
          </p:cNvPr>
          <p:cNvSpPr/>
          <p:nvPr/>
        </p:nvSpPr>
        <p:spPr>
          <a:xfrm>
            <a:off x="2269067" y="5876293"/>
            <a:ext cx="759883" cy="3351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678498C-2C8E-49E4-A834-10A2228A4D09}"/>
              </a:ext>
            </a:extLst>
          </p:cNvPr>
          <p:cNvSpPr/>
          <p:nvPr/>
        </p:nvSpPr>
        <p:spPr>
          <a:xfrm>
            <a:off x="1935480" y="3108960"/>
            <a:ext cx="225304" cy="274319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148BBC3-B694-4EC4-8D40-FB02FEB24EFB}"/>
              </a:ext>
            </a:extLst>
          </p:cNvPr>
          <p:cNvSpPr/>
          <p:nvPr/>
        </p:nvSpPr>
        <p:spPr>
          <a:xfrm>
            <a:off x="2220051" y="2682092"/>
            <a:ext cx="225304" cy="274319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AF0C5F1-BB5F-4055-8091-06A90A336A90}"/>
              </a:ext>
            </a:extLst>
          </p:cNvPr>
          <p:cNvSpPr/>
          <p:nvPr/>
        </p:nvSpPr>
        <p:spPr>
          <a:xfrm>
            <a:off x="2824035" y="3852429"/>
            <a:ext cx="225304" cy="27431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F54F56D-246E-4B96-94FC-27F59F3B150D}"/>
              </a:ext>
            </a:extLst>
          </p:cNvPr>
          <p:cNvSpPr/>
          <p:nvPr/>
        </p:nvSpPr>
        <p:spPr>
          <a:xfrm>
            <a:off x="3426535" y="5906699"/>
            <a:ext cx="225304" cy="27431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3F4DE87-6BDA-4232-B4AB-F9F960907CA5}"/>
              </a:ext>
            </a:extLst>
          </p:cNvPr>
          <p:cNvSpPr/>
          <p:nvPr/>
        </p:nvSpPr>
        <p:spPr>
          <a:xfrm>
            <a:off x="2355451" y="3764430"/>
            <a:ext cx="225304" cy="274319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16AB7C5-92EF-4111-A703-3ABEE786E937}"/>
              </a:ext>
            </a:extLst>
          </p:cNvPr>
          <p:cNvSpPr/>
          <p:nvPr/>
        </p:nvSpPr>
        <p:spPr>
          <a:xfrm>
            <a:off x="2610131" y="4830290"/>
            <a:ext cx="225304" cy="274319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D9C1BCC-F486-4C10-AFCB-32B7BE12102A}"/>
              </a:ext>
            </a:extLst>
          </p:cNvPr>
          <p:cNvSpPr/>
          <p:nvPr/>
        </p:nvSpPr>
        <p:spPr>
          <a:xfrm>
            <a:off x="2402311" y="2541345"/>
            <a:ext cx="225304" cy="274319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6FA989B-CBF1-4DB6-AF59-3E43C6B23F1C}"/>
              </a:ext>
            </a:extLst>
          </p:cNvPr>
          <p:cNvSpPr/>
          <p:nvPr/>
        </p:nvSpPr>
        <p:spPr>
          <a:xfrm>
            <a:off x="3049339" y="5230014"/>
            <a:ext cx="752475" cy="522208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DA974B1-66B1-41C9-8213-A4E077C2E5C0}"/>
              </a:ext>
            </a:extLst>
          </p:cNvPr>
          <p:cNvSpPr/>
          <p:nvPr/>
        </p:nvSpPr>
        <p:spPr>
          <a:xfrm>
            <a:off x="2204517" y="2825189"/>
            <a:ext cx="752475" cy="522208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CB3EED6E-D256-407C-847C-7A7E04FD0933}"/>
              </a:ext>
            </a:extLst>
          </p:cNvPr>
          <p:cNvSpPr/>
          <p:nvPr/>
        </p:nvSpPr>
        <p:spPr>
          <a:xfrm>
            <a:off x="6610865" y="4830290"/>
            <a:ext cx="1139969" cy="52018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21FB49F-1F3A-4CBD-9AAE-B91CDE706C38}"/>
              </a:ext>
            </a:extLst>
          </p:cNvPr>
          <p:cNvSpPr txBox="1"/>
          <p:nvPr/>
        </p:nvSpPr>
        <p:spPr>
          <a:xfrm>
            <a:off x="7993379" y="4856720"/>
            <a:ext cx="2534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Travail long et difficile</a:t>
            </a:r>
            <a:endParaRPr lang="en-GB" dirty="0"/>
          </a:p>
        </p:txBody>
      </p:sp>
      <p:sp>
        <p:nvSpPr>
          <p:cNvPr id="20" name="Espace réservé du numéro de diapositive 19">
            <a:extLst>
              <a:ext uri="{FF2B5EF4-FFF2-40B4-BE49-F238E27FC236}">
                <a16:creationId xmlns:a16="http://schemas.microsoft.com/office/drawing/2014/main" id="{1AFA9CBC-CA05-43DC-A7D4-29111EB03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24</a:t>
            </a:fld>
            <a:endParaRPr lang="en-US"/>
          </a:p>
        </p:txBody>
      </p:sp>
      <p:pic>
        <p:nvPicPr>
          <p:cNvPr id="21" name="Image 20" descr="O Fox - OMG">
            <a:extLst>
              <a:ext uri="{FF2B5EF4-FFF2-40B4-BE49-F238E27FC236}">
                <a16:creationId xmlns:a16="http://schemas.microsoft.com/office/drawing/2014/main" id="{456038FA-772B-4F2D-928F-49CA6F3B3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10"/>
            <a:ext cx="817805" cy="817805"/>
          </a:xfrm>
          <a:prstGeom prst="rect">
            <a:avLst/>
          </a:prstGeom>
        </p:spPr>
      </p:pic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51395BF1-C488-41FE-A373-FF5DE1A10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23561"/>
            <a:ext cx="10135809" cy="553500"/>
          </a:xfrm>
        </p:spPr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Points</a:t>
            </a:r>
            <a:r>
              <a:rPr lang="fr-FR" dirty="0">
                <a:solidFill>
                  <a:srgbClr val="92D050"/>
                </a:solidFill>
              </a:rPr>
              <a:t> d’origine</a:t>
            </a:r>
            <a:r>
              <a:rPr lang="fr-FR" dirty="0"/>
              <a:t>, </a:t>
            </a:r>
            <a:r>
              <a:rPr lang="fr-FR" dirty="0">
                <a:solidFill>
                  <a:schemeClr val="accent2"/>
                </a:solidFill>
              </a:rPr>
              <a:t>d’insertion</a:t>
            </a:r>
            <a:r>
              <a:rPr lang="fr-FR" dirty="0"/>
              <a:t> et </a:t>
            </a:r>
            <a:r>
              <a:rPr lang="fr-FR" dirty="0">
                <a:solidFill>
                  <a:srgbClr val="7030A0"/>
                </a:solidFill>
              </a:rPr>
              <a:t>points de passages </a:t>
            </a:r>
            <a:r>
              <a:rPr lang="fr-FR" dirty="0"/>
              <a:t>ou</a:t>
            </a:r>
            <a:r>
              <a:rPr lang="fr-FR" dirty="0">
                <a:solidFill>
                  <a:srgbClr val="002060"/>
                </a:solidFill>
              </a:rPr>
              <a:t> objets de contournement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2B47BC1C-C6B3-4922-B41F-89F465FD004A}"/>
              </a:ext>
            </a:extLst>
          </p:cNvPr>
          <p:cNvSpPr txBox="1">
            <a:spLocks/>
          </p:cNvSpPr>
          <p:nvPr/>
        </p:nvSpPr>
        <p:spPr>
          <a:xfrm>
            <a:off x="6280150" y="2741161"/>
            <a:ext cx="5067301" cy="2186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La plupart du temps, ces paramètres sont </a:t>
            </a:r>
            <a:r>
              <a:rPr lang="fr-FR" dirty="0">
                <a:solidFill>
                  <a:srgbClr val="C00000"/>
                </a:solidFill>
              </a:rPr>
              <a:t>manuellement</a:t>
            </a:r>
            <a:r>
              <a:rPr lang="fr-FR" dirty="0"/>
              <a:t> ajustés pour s’approcher de courbes expérimentales de bras de levier et de longueur </a:t>
            </a:r>
            <a:r>
              <a:rPr lang="fr-FR" dirty="0" err="1"/>
              <a:t>musculotendineuse</a:t>
            </a:r>
            <a:r>
              <a:rPr lang="fr-FR" dirty="0"/>
              <a:t> pour </a:t>
            </a:r>
            <a:r>
              <a:rPr lang="fr-FR" dirty="0">
                <a:solidFill>
                  <a:srgbClr val="C00000"/>
                </a:solidFill>
              </a:rPr>
              <a:t>chaque muscle</a:t>
            </a:r>
          </a:p>
        </p:txBody>
      </p:sp>
    </p:spTree>
    <p:extLst>
      <p:ext uri="{BB962C8B-B14F-4D97-AF65-F5344CB8AC3E}">
        <p14:creationId xmlns:p14="http://schemas.microsoft.com/office/powerpoint/2010/main" val="991084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186A4B-33E5-46AA-BC8B-9E402D561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modéliser cette interaction?</a:t>
            </a:r>
            <a:br>
              <a:rPr lang="fr-FR" dirty="0"/>
            </a:br>
            <a:endParaRPr lang="en-GB" dirty="0"/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10568833-3B39-479D-8113-7C5301FDE841}"/>
              </a:ext>
            </a:extLst>
          </p:cNvPr>
          <p:cNvSpPr txBox="1">
            <a:spLocks/>
          </p:cNvSpPr>
          <p:nvPr/>
        </p:nvSpPr>
        <p:spPr>
          <a:xfrm>
            <a:off x="677334" y="1814404"/>
            <a:ext cx="5067301" cy="2186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La plupart du temps, ces paramètres sont </a:t>
            </a:r>
            <a:r>
              <a:rPr lang="fr-FR" dirty="0">
                <a:solidFill>
                  <a:srgbClr val="C00000"/>
                </a:solidFill>
              </a:rPr>
              <a:t>manuellement</a:t>
            </a:r>
            <a:r>
              <a:rPr lang="fr-FR" dirty="0"/>
              <a:t> ajustés pour s’approcher de courbes expérimentales de bras de levier et de longueur </a:t>
            </a:r>
            <a:r>
              <a:rPr lang="fr-FR" dirty="0" err="1"/>
              <a:t>musculotendineuse</a:t>
            </a:r>
            <a:r>
              <a:rPr lang="fr-FR" dirty="0"/>
              <a:t> pour </a:t>
            </a:r>
            <a:r>
              <a:rPr lang="fr-FR" dirty="0">
                <a:solidFill>
                  <a:srgbClr val="C00000"/>
                </a:solidFill>
              </a:rPr>
              <a:t>chaque muscle</a:t>
            </a:r>
          </a:p>
        </p:txBody>
      </p:sp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CB3EED6E-D256-407C-847C-7A7E04FD0933}"/>
              </a:ext>
            </a:extLst>
          </p:cNvPr>
          <p:cNvSpPr/>
          <p:nvPr/>
        </p:nvSpPr>
        <p:spPr>
          <a:xfrm>
            <a:off x="1008049" y="3903533"/>
            <a:ext cx="1139969" cy="52018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86986F67-3FE6-4AE2-B889-ED401D3FC13E}"/>
              </a:ext>
            </a:extLst>
          </p:cNvPr>
          <p:cNvSpPr txBox="1">
            <a:spLocks/>
          </p:cNvSpPr>
          <p:nvPr/>
        </p:nvSpPr>
        <p:spPr>
          <a:xfrm>
            <a:off x="6398512" y="3155093"/>
            <a:ext cx="408001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/>
              <a:t>Méthode proposée</a:t>
            </a:r>
            <a:endParaRPr lang="en-GB" dirty="0"/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90D8E701-F9DC-405D-8115-B01A61981D46}"/>
              </a:ext>
            </a:extLst>
          </p:cNvPr>
          <p:cNvSpPr txBox="1">
            <a:spLocks/>
          </p:cNvSpPr>
          <p:nvPr/>
        </p:nvSpPr>
        <p:spPr>
          <a:xfrm>
            <a:off x="5092575" y="4911677"/>
            <a:ext cx="6691891" cy="2186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dirty="0">
                <a:solidFill>
                  <a:srgbClr val="00B050"/>
                </a:solidFill>
              </a:rPr>
              <a:t>Ajustement automatique </a:t>
            </a:r>
            <a:r>
              <a:rPr lang="fr-FR" dirty="0"/>
              <a:t>des paramètres du chemin musculaire pour approximer les données expérimentales de bras de levier et de longueur </a:t>
            </a:r>
            <a:r>
              <a:rPr lang="fr-FR" dirty="0" err="1"/>
              <a:t>musculotendineuse</a:t>
            </a:r>
            <a:r>
              <a:rPr lang="fr-FR" dirty="0"/>
              <a:t> avec un </a:t>
            </a:r>
            <a:r>
              <a:rPr lang="fr-FR" dirty="0">
                <a:solidFill>
                  <a:srgbClr val="00B050"/>
                </a:solidFill>
              </a:rPr>
              <a:t>chemin musculaire générique.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5767B0BD-BE2E-4DCF-AFE0-0A1B09569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25</a:t>
            </a:fld>
            <a:endParaRPr lang="en-US"/>
          </a:p>
        </p:txBody>
      </p:sp>
      <p:pic>
        <p:nvPicPr>
          <p:cNvPr id="9" name="Image 8" descr="O Fox - OMG">
            <a:extLst>
              <a:ext uri="{FF2B5EF4-FFF2-40B4-BE49-F238E27FC236}">
                <a16:creationId xmlns:a16="http://schemas.microsoft.com/office/drawing/2014/main" id="{69C2ED0C-2785-4B3B-A630-F88FD79BD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10"/>
            <a:ext cx="817805" cy="81780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A5BAE13-FF14-4B6C-8BD4-FEAB98FFF7E4}"/>
              </a:ext>
            </a:extLst>
          </p:cNvPr>
          <p:cNvSpPr txBox="1"/>
          <p:nvPr/>
        </p:nvSpPr>
        <p:spPr>
          <a:xfrm>
            <a:off x="2166756" y="3954515"/>
            <a:ext cx="2534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Travail long et difficile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4745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O Renard pensif">
            <a:extLst>
              <a:ext uri="{FF2B5EF4-FFF2-40B4-BE49-F238E27FC236}">
                <a16:creationId xmlns:a16="http://schemas.microsoft.com/office/drawing/2014/main" id="{1CF85CFC-7407-4377-8B30-C80C63A63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29" y="-116114"/>
            <a:ext cx="696688" cy="696686"/>
          </a:xfrm>
          <a:prstGeom prst="rect">
            <a:avLst/>
          </a:prstGeom>
        </p:spPr>
      </p:pic>
      <p:sp>
        <p:nvSpPr>
          <p:cNvPr id="22" name="Titre 1">
            <a:extLst>
              <a:ext uri="{FF2B5EF4-FFF2-40B4-BE49-F238E27FC236}">
                <a16:creationId xmlns:a16="http://schemas.microsoft.com/office/drawing/2014/main" id="{86986F67-3FE6-4AE2-B889-ED401D3FC13E}"/>
              </a:ext>
            </a:extLst>
          </p:cNvPr>
          <p:cNvSpPr txBox="1">
            <a:spLocks/>
          </p:cNvSpPr>
          <p:nvPr/>
        </p:nvSpPr>
        <p:spPr>
          <a:xfrm>
            <a:off x="294274" y="448296"/>
            <a:ext cx="408001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/>
              <a:t>Méthode proposée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DB176E7-11B2-405E-9178-A07882E6B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26</a:t>
            </a:fld>
            <a:endParaRPr lang="en-US"/>
          </a:p>
        </p:txBody>
      </p:sp>
      <p:pic>
        <p:nvPicPr>
          <p:cNvPr id="261" name="Image 260">
            <a:extLst>
              <a:ext uri="{FF2B5EF4-FFF2-40B4-BE49-F238E27FC236}">
                <a16:creationId xmlns:a16="http://schemas.microsoft.com/office/drawing/2014/main" id="{2F353D71-4913-492F-9C61-BD5DA3A0966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74" y="1529006"/>
            <a:ext cx="10898121" cy="4877481"/>
          </a:xfrm>
          <a:prstGeom prst="rect">
            <a:avLst/>
          </a:prstGeom>
        </p:spPr>
      </p:pic>
      <p:sp>
        <p:nvSpPr>
          <p:cNvPr id="262" name="Rectangle 261">
            <a:extLst>
              <a:ext uri="{FF2B5EF4-FFF2-40B4-BE49-F238E27FC236}">
                <a16:creationId xmlns:a16="http://schemas.microsoft.com/office/drawing/2014/main" id="{40DA164C-7D60-4629-A219-951A24455F7A}"/>
              </a:ext>
            </a:extLst>
          </p:cNvPr>
          <p:cNvSpPr/>
          <p:nvPr/>
        </p:nvSpPr>
        <p:spPr>
          <a:xfrm>
            <a:off x="294274" y="5067946"/>
            <a:ext cx="3177346" cy="153433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3" name="Rectangle 262">
            <a:extLst>
              <a:ext uri="{FF2B5EF4-FFF2-40B4-BE49-F238E27FC236}">
                <a16:creationId xmlns:a16="http://schemas.microsoft.com/office/drawing/2014/main" id="{DD43E4CE-CA08-4263-88C6-557041F5C30F}"/>
              </a:ext>
            </a:extLst>
          </p:cNvPr>
          <p:cNvSpPr/>
          <p:nvPr/>
        </p:nvSpPr>
        <p:spPr>
          <a:xfrm>
            <a:off x="3471619" y="1333214"/>
            <a:ext cx="5119043" cy="96295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4" name="Rectangle 263">
            <a:extLst>
              <a:ext uri="{FF2B5EF4-FFF2-40B4-BE49-F238E27FC236}">
                <a16:creationId xmlns:a16="http://schemas.microsoft.com/office/drawing/2014/main" id="{09D34877-032B-47CF-B1BD-82614BEF31C4}"/>
              </a:ext>
            </a:extLst>
          </p:cNvPr>
          <p:cNvSpPr/>
          <p:nvPr/>
        </p:nvSpPr>
        <p:spPr>
          <a:xfrm>
            <a:off x="869886" y="2245528"/>
            <a:ext cx="3177346" cy="190801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5" name="Rectangle 264">
            <a:extLst>
              <a:ext uri="{FF2B5EF4-FFF2-40B4-BE49-F238E27FC236}">
                <a16:creationId xmlns:a16="http://schemas.microsoft.com/office/drawing/2014/main" id="{1A365A15-7EBC-474C-BA01-404F4F29DE05}"/>
              </a:ext>
            </a:extLst>
          </p:cNvPr>
          <p:cNvSpPr/>
          <p:nvPr/>
        </p:nvSpPr>
        <p:spPr>
          <a:xfrm>
            <a:off x="3659171" y="3521382"/>
            <a:ext cx="434555" cy="96295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BB6173B1-7FB6-4460-AD5A-757BA45E80E2}"/>
              </a:ext>
            </a:extLst>
          </p:cNvPr>
          <p:cNvSpPr/>
          <p:nvPr/>
        </p:nvSpPr>
        <p:spPr>
          <a:xfrm>
            <a:off x="4093726" y="2290596"/>
            <a:ext cx="3177346" cy="190801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7" name="Rectangle 266">
            <a:extLst>
              <a:ext uri="{FF2B5EF4-FFF2-40B4-BE49-F238E27FC236}">
                <a16:creationId xmlns:a16="http://schemas.microsoft.com/office/drawing/2014/main" id="{6E152C07-F07D-45C9-9AF2-03993540CFFD}"/>
              </a:ext>
            </a:extLst>
          </p:cNvPr>
          <p:cNvSpPr/>
          <p:nvPr/>
        </p:nvSpPr>
        <p:spPr>
          <a:xfrm>
            <a:off x="4103862" y="3515697"/>
            <a:ext cx="434555" cy="96295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8" name="Rectangle 267">
            <a:extLst>
              <a:ext uri="{FF2B5EF4-FFF2-40B4-BE49-F238E27FC236}">
                <a16:creationId xmlns:a16="http://schemas.microsoft.com/office/drawing/2014/main" id="{7B949A48-0E86-4F52-AE82-E175E2E43EF5}"/>
              </a:ext>
            </a:extLst>
          </p:cNvPr>
          <p:cNvSpPr/>
          <p:nvPr/>
        </p:nvSpPr>
        <p:spPr>
          <a:xfrm>
            <a:off x="3471619" y="4490036"/>
            <a:ext cx="3611106" cy="190801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9" name="Rectangle 268">
            <a:extLst>
              <a:ext uri="{FF2B5EF4-FFF2-40B4-BE49-F238E27FC236}">
                <a16:creationId xmlns:a16="http://schemas.microsoft.com/office/drawing/2014/main" id="{18239043-A260-4977-8B8F-83CBBAE0A02A}"/>
              </a:ext>
            </a:extLst>
          </p:cNvPr>
          <p:cNvSpPr/>
          <p:nvPr/>
        </p:nvSpPr>
        <p:spPr>
          <a:xfrm>
            <a:off x="7478376" y="2233482"/>
            <a:ext cx="3770440" cy="224517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0" name="Rectangle 269">
            <a:extLst>
              <a:ext uri="{FF2B5EF4-FFF2-40B4-BE49-F238E27FC236}">
                <a16:creationId xmlns:a16="http://schemas.microsoft.com/office/drawing/2014/main" id="{F7AEAF9F-7CB7-47E0-8D9E-5CC4D341CD98}"/>
              </a:ext>
            </a:extLst>
          </p:cNvPr>
          <p:cNvSpPr/>
          <p:nvPr/>
        </p:nvSpPr>
        <p:spPr>
          <a:xfrm>
            <a:off x="7082725" y="4516382"/>
            <a:ext cx="3996829" cy="177295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8287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6B5EC134-778D-43C2-9106-9FA395F198A0}"/>
              </a:ext>
            </a:extLst>
          </p:cNvPr>
          <p:cNvSpPr/>
          <p:nvPr/>
        </p:nvSpPr>
        <p:spPr>
          <a:xfrm>
            <a:off x="6111498" y="1324900"/>
            <a:ext cx="1401477" cy="498236"/>
          </a:xfrm>
          <a:prstGeom prst="roundRect">
            <a:avLst/>
          </a:prstGeom>
          <a:solidFill>
            <a:schemeClr val="bg1">
              <a:lumMod val="65000"/>
              <a:alpha val="3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86986F67-3FE6-4AE2-B889-ED401D3FC13E}"/>
              </a:ext>
            </a:extLst>
          </p:cNvPr>
          <p:cNvSpPr txBox="1">
            <a:spLocks/>
          </p:cNvSpPr>
          <p:nvPr/>
        </p:nvSpPr>
        <p:spPr>
          <a:xfrm>
            <a:off x="294274" y="448296"/>
            <a:ext cx="408001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/>
              <a:t>Méthode proposée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8688A3CE-9A57-4359-B440-43C0A3B85915}"/>
              </a:ext>
            </a:extLst>
          </p:cNvPr>
          <p:cNvSpPr txBox="1">
            <a:spLocks/>
          </p:cNvSpPr>
          <p:nvPr/>
        </p:nvSpPr>
        <p:spPr>
          <a:xfrm>
            <a:off x="-65034" y="1401246"/>
            <a:ext cx="5921385" cy="2186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tx1"/>
                </a:solidFill>
              </a:rPr>
              <a:t>Chemin musculaire générique</a:t>
            </a:r>
          </a:p>
          <a:p>
            <a:pPr lvl="1"/>
            <a:r>
              <a:rPr lang="fr-FR" dirty="0">
                <a:solidFill>
                  <a:schemeClr val="tx1"/>
                </a:solidFill>
              </a:rPr>
              <a:t>Influence du modèle ostéoarticulaire : 2 points de passage par articulation</a:t>
            </a:r>
          </a:p>
        </p:txBody>
      </p:sp>
      <p:pic>
        <p:nvPicPr>
          <p:cNvPr id="8" name="Image 7" descr="Une image contenant flèche&#10;&#10;Description générée automatiquement">
            <a:extLst>
              <a:ext uri="{FF2B5EF4-FFF2-40B4-BE49-F238E27FC236}">
                <a16:creationId xmlns:a16="http://schemas.microsoft.com/office/drawing/2014/main" id="{F9941496-C584-4129-AC63-31882B7D5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46" y="2795216"/>
            <a:ext cx="4411849" cy="33003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A0299F4-81C7-4BBC-8393-281E10163CDB}"/>
              </a:ext>
            </a:extLst>
          </p:cNvPr>
          <p:cNvSpPr/>
          <p:nvPr/>
        </p:nvSpPr>
        <p:spPr>
          <a:xfrm>
            <a:off x="1247546" y="3831771"/>
            <a:ext cx="1553711" cy="537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B98940-6022-45EA-A468-D3036796999E}"/>
              </a:ext>
            </a:extLst>
          </p:cNvPr>
          <p:cNvSpPr/>
          <p:nvPr/>
        </p:nvSpPr>
        <p:spPr>
          <a:xfrm>
            <a:off x="3859503" y="3860800"/>
            <a:ext cx="1553711" cy="537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561C85-26B0-40D6-8A91-E95AFBD51ABB}"/>
              </a:ext>
            </a:extLst>
          </p:cNvPr>
          <p:cNvSpPr/>
          <p:nvPr/>
        </p:nvSpPr>
        <p:spPr>
          <a:xfrm>
            <a:off x="1332833" y="5640426"/>
            <a:ext cx="1553711" cy="537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F162EC-CC58-4EAD-9D27-605158E32FAE}"/>
              </a:ext>
            </a:extLst>
          </p:cNvPr>
          <p:cNvSpPr/>
          <p:nvPr/>
        </p:nvSpPr>
        <p:spPr>
          <a:xfrm>
            <a:off x="3944790" y="5599496"/>
            <a:ext cx="1553711" cy="537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65B2299F-7FFF-4784-9457-3F5B2754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27</a:t>
            </a:fld>
            <a:endParaRPr lang="en-US"/>
          </a:p>
        </p:txBody>
      </p:sp>
      <p:pic>
        <p:nvPicPr>
          <p:cNvPr id="14" name="Image 13" descr="O Renard pensif">
            <a:extLst>
              <a:ext uri="{FF2B5EF4-FFF2-40B4-BE49-F238E27FC236}">
                <a16:creationId xmlns:a16="http://schemas.microsoft.com/office/drawing/2014/main" id="{5FC39CD1-4DFF-4F97-9332-CEFFBFC36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29" y="-116114"/>
            <a:ext cx="696688" cy="69668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2BCD2C3-3F24-442D-ADE4-F0B62792BF9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351" y="35374"/>
            <a:ext cx="5812413" cy="260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085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1">
            <a:extLst>
              <a:ext uri="{FF2B5EF4-FFF2-40B4-BE49-F238E27FC236}">
                <a16:creationId xmlns:a16="http://schemas.microsoft.com/office/drawing/2014/main" id="{86986F67-3FE6-4AE2-B889-ED401D3FC13E}"/>
              </a:ext>
            </a:extLst>
          </p:cNvPr>
          <p:cNvSpPr txBox="1">
            <a:spLocks/>
          </p:cNvSpPr>
          <p:nvPr/>
        </p:nvSpPr>
        <p:spPr>
          <a:xfrm>
            <a:off x="294274" y="448296"/>
            <a:ext cx="408001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/>
              <a:t>Méthode proposée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6B5EC134-778D-43C2-9106-9FA395F198A0}"/>
              </a:ext>
            </a:extLst>
          </p:cNvPr>
          <p:cNvSpPr/>
          <p:nvPr/>
        </p:nvSpPr>
        <p:spPr>
          <a:xfrm>
            <a:off x="5819048" y="1899044"/>
            <a:ext cx="1713128" cy="702316"/>
          </a:xfrm>
          <a:prstGeom prst="roundRect">
            <a:avLst/>
          </a:prstGeom>
          <a:solidFill>
            <a:schemeClr val="bg1">
              <a:lumMod val="65000"/>
              <a:alpha val="3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8688A3CE-9A57-4359-B440-43C0A3B85915}"/>
              </a:ext>
            </a:extLst>
          </p:cNvPr>
          <p:cNvSpPr txBox="1">
            <a:spLocks/>
          </p:cNvSpPr>
          <p:nvPr/>
        </p:nvSpPr>
        <p:spPr>
          <a:xfrm>
            <a:off x="-65033" y="1401246"/>
            <a:ext cx="5884082" cy="2186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tx1"/>
                </a:solidFill>
              </a:rPr>
              <a:t>Chemin musculaire générique</a:t>
            </a:r>
          </a:p>
          <a:p>
            <a:pPr lvl="1"/>
            <a:r>
              <a:rPr lang="fr-FR" dirty="0">
                <a:solidFill>
                  <a:schemeClr val="tx1"/>
                </a:solidFill>
              </a:rPr>
              <a:t>Influence du modèle ostéoarticulaire : 2 points de passage par articulation</a:t>
            </a:r>
          </a:p>
          <a:p>
            <a:pPr lvl="1"/>
            <a:r>
              <a:rPr lang="fr-FR" dirty="0">
                <a:solidFill>
                  <a:schemeClr val="tx1"/>
                </a:solidFill>
              </a:rPr>
              <a:t>Réalisme : les points de passage sont contenus dans les tissus mous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9795CF0-F364-4A37-8D8A-8322270C2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7561239" y="3500028"/>
            <a:ext cx="2017978" cy="3015189"/>
          </a:xfrm>
          <a:prstGeom prst="rect">
            <a:avLst/>
          </a:prstGeom>
        </p:spPr>
      </p:pic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72D5921B-12AA-4E06-8FD5-F8BBC5C80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28</a:t>
            </a:fld>
            <a:endParaRPr lang="en-US"/>
          </a:p>
        </p:txBody>
      </p:sp>
      <p:pic>
        <p:nvPicPr>
          <p:cNvPr id="8" name="Image 7" descr="O Renard pensif">
            <a:extLst>
              <a:ext uri="{FF2B5EF4-FFF2-40B4-BE49-F238E27FC236}">
                <a16:creationId xmlns:a16="http://schemas.microsoft.com/office/drawing/2014/main" id="{6E92A104-CFD9-4F3A-B7A6-0F1ED6CA6F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29" y="-116114"/>
            <a:ext cx="696688" cy="69668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3E64AAE-4B6A-44C7-B7BC-D25D9ED2E97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048" y="0"/>
            <a:ext cx="5812413" cy="260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53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1">
            <a:extLst>
              <a:ext uri="{FF2B5EF4-FFF2-40B4-BE49-F238E27FC236}">
                <a16:creationId xmlns:a16="http://schemas.microsoft.com/office/drawing/2014/main" id="{86986F67-3FE6-4AE2-B889-ED401D3FC13E}"/>
              </a:ext>
            </a:extLst>
          </p:cNvPr>
          <p:cNvSpPr txBox="1">
            <a:spLocks/>
          </p:cNvSpPr>
          <p:nvPr/>
        </p:nvSpPr>
        <p:spPr>
          <a:xfrm>
            <a:off x="294274" y="448296"/>
            <a:ext cx="408001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/>
              <a:t>Méthode proposée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8688A3CE-9A57-4359-B440-43C0A3B85915}"/>
              </a:ext>
            </a:extLst>
          </p:cNvPr>
          <p:cNvSpPr txBox="1">
            <a:spLocks/>
          </p:cNvSpPr>
          <p:nvPr/>
        </p:nvSpPr>
        <p:spPr>
          <a:xfrm>
            <a:off x="-65033" y="1401246"/>
            <a:ext cx="5884082" cy="2186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tx1"/>
                </a:solidFill>
              </a:rPr>
              <a:t>Chemin musculaire générique</a:t>
            </a:r>
          </a:p>
          <a:p>
            <a:pPr lvl="1"/>
            <a:r>
              <a:rPr lang="fr-FR" dirty="0">
                <a:solidFill>
                  <a:schemeClr val="tx1"/>
                </a:solidFill>
              </a:rPr>
              <a:t>Influence du modèle ostéoarticulaire : 2 points de passage par articulation</a:t>
            </a:r>
          </a:p>
          <a:p>
            <a:pPr lvl="1"/>
            <a:r>
              <a:rPr lang="fr-FR" dirty="0">
                <a:solidFill>
                  <a:schemeClr val="tx1"/>
                </a:solidFill>
              </a:rPr>
              <a:t>Réalisme : les points de passage sont contenus dans les tissus mous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9795CF0-F364-4A37-8D8A-8322270C2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7561239" y="3500028"/>
            <a:ext cx="2017978" cy="3015189"/>
          </a:xfrm>
          <a:prstGeom prst="rect">
            <a:avLst/>
          </a:prstGeom>
        </p:spPr>
      </p:pic>
      <p:sp>
        <p:nvSpPr>
          <p:cNvPr id="14" name="Cylindre 13">
            <a:extLst>
              <a:ext uri="{FF2B5EF4-FFF2-40B4-BE49-F238E27FC236}">
                <a16:creationId xmlns:a16="http://schemas.microsoft.com/office/drawing/2014/main" id="{DC54DD1B-F732-4342-8DA5-AAD1D1848D11}"/>
              </a:ext>
            </a:extLst>
          </p:cNvPr>
          <p:cNvSpPr/>
          <p:nvPr/>
        </p:nvSpPr>
        <p:spPr>
          <a:xfrm rot="10612294">
            <a:off x="7349884" y="4190019"/>
            <a:ext cx="928167" cy="1218384"/>
          </a:xfrm>
          <a:prstGeom prst="can">
            <a:avLst/>
          </a:prstGeom>
          <a:solidFill>
            <a:srgbClr val="AB5AA3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41C20D0-6EF3-40FA-9EF7-4EB4053C2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29</a:t>
            </a:fld>
            <a:endParaRPr lang="en-US"/>
          </a:p>
        </p:txBody>
      </p:sp>
      <p:pic>
        <p:nvPicPr>
          <p:cNvPr id="9" name="Image 8" descr="O Renard pensif">
            <a:extLst>
              <a:ext uri="{FF2B5EF4-FFF2-40B4-BE49-F238E27FC236}">
                <a16:creationId xmlns:a16="http://schemas.microsoft.com/office/drawing/2014/main" id="{288D7029-695B-4B8E-B70A-08C7F8C17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29" y="-116114"/>
            <a:ext cx="696688" cy="696686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F6933CD8-3CF0-4E05-A4D5-E39580E1BFEC}"/>
              </a:ext>
            </a:extLst>
          </p:cNvPr>
          <p:cNvSpPr/>
          <p:nvPr/>
        </p:nvSpPr>
        <p:spPr>
          <a:xfrm>
            <a:off x="5819048" y="1899044"/>
            <a:ext cx="1713128" cy="702316"/>
          </a:xfrm>
          <a:prstGeom prst="roundRect">
            <a:avLst/>
          </a:prstGeom>
          <a:solidFill>
            <a:schemeClr val="bg1">
              <a:lumMod val="65000"/>
              <a:alpha val="3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543A0D4-FB46-4A9F-A654-2D6FCB15AE7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048" y="0"/>
            <a:ext cx="5812413" cy="260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42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01B786-FD52-443E-830A-E2B935628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 famille de chercheurs (simplifiée)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3856293-000C-4019-811F-390925E41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pPr/>
              <a:t>3</a:t>
            </a:fld>
            <a:endParaRPr lang="en-US" sz="2000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3EF4DEC-7EB9-434E-B353-4F215407A270}"/>
              </a:ext>
            </a:extLst>
          </p:cNvPr>
          <p:cNvSpPr/>
          <p:nvPr/>
        </p:nvSpPr>
        <p:spPr>
          <a:xfrm>
            <a:off x="3946072" y="1511300"/>
            <a:ext cx="1497342" cy="1834244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A0348DE-77A0-45DB-BC8A-98A0E6B9A70D}"/>
              </a:ext>
            </a:extLst>
          </p:cNvPr>
          <p:cNvSpPr/>
          <p:nvPr/>
        </p:nvSpPr>
        <p:spPr>
          <a:xfrm>
            <a:off x="5922423" y="1511300"/>
            <a:ext cx="1497342" cy="1834244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8F13383-C0AC-43D7-B5BA-666B3A5C3D23}"/>
              </a:ext>
            </a:extLst>
          </p:cNvPr>
          <p:cNvSpPr/>
          <p:nvPr/>
        </p:nvSpPr>
        <p:spPr>
          <a:xfrm>
            <a:off x="558185" y="4102100"/>
            <a:ext cx="1497342" cy="1834244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73B9BC1-4D68-4664-A2BF-0AB1520540B1}"/>
              </a:ext>
            </a:extLst>
          </p:cNvPr>
          <p:cNvSpPr/>
          <p:nvPr/>
        </p:nvSpPr>
        <p:spPr>
          <a:xfrm>
            <a:off x="2959100" y="4102099"/>
            <a:ext cx="1497342" cy="1834244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DE0D7DD-6988-476C-9189-ED41DE14D298}"/>
              </a:ext>
            </a:extLst>
          </p:cNvPr>
          <p:cNvSpPr/>
          <p:nvPr/>
        </p:nvSpPr>
        <p:spPr>
          <a:xfrm>
            <a:off x="4935451" y="4102099"/>
            <a:ext cx="1497342" cy="1834244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752FBF7-F0D2-46E8-96A4-F4324CAD10A5}"/>
              </a:ext>
            </a:extLst>
          </p:cNvPr>
          <p:cNvSpPr/>
          <p:nvPr/>
        </p:nvSpPr>
        <p:spPr>
          <a:xfrm>
            <a:off x="6911802" y="4102099"/>
            <a:ext cx="1497342" cy="1834244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543429C9-D978-4F48-9995-EB19367E0254}"/>
              </a:ext>
            </a:extLst>
          </p:cNvPr>
          <p:cNvCxnSpPr>
            <a:stCxn id="6" idx="6"/>
            <a:endCxn id="7" idx="2"/>
          </p:cNvCxnSpPr>
          <p:nvPr/>
        </p:nvCxnSpPr>
        <p:spPr>
          <a:xfrm>
            <a:off x="5443414" y="2428422"/>
            <a:ext cx="479009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DB3BAA4C-861B-47C8-9618-43C26A1F865E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5684122" y="2428422"/>
            <a:ext cx="0" cy="167367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BAA8FDC4-3BBE-4264-87A8-52A19BEE9D98}"/>
              </a:ext>
            </a:extLst>
          </p:cNvPr>
          <p:cNvCxnSpPr>
            <a:cxnSpLocks/>
          </p:cNvCxnSpPr>
          <p:nvPr/>
        </p:nvCxnSpPr>
        <p:spPr>
          <a:xfrm>
            <a:off x="3707771" y="3568699"/>
            <a:ext cx="3952702" cy="3537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C2A39CC4-021D-4FBF-97B6-06870DE97A67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3707771" y="3568699"/>
            <a:ext cx="0" cy="5334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D1F1C7F6-36E8-49A3-A6FC-0CE7B9EDED63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7660473" y="3604076"/>
            <a:ext cx="0" cy="49802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ED7EF6CB-596A-4C79-950B-46D13CDF871D}"/>
              </a:ext>
            </a:extLst>
          </p:cNvPr>
          <p:cNvCxnSpPr>
            <a:cxnSpLocks/>
            <a:endCxn id="6" idx="2"/>
          </p:cNvCxnSpPr>
          <p:nvPr/>
        </p:nvCxnSpPr>
        <p:spPr>
          <a:xfrm>
            <a:off x="1342925" y="2376260"/>
            <a:ext cx="2603147" cy="52162"/>
          </a:xfrm>
          <a:prstGeom prst="line">
            <a:avLst/>
          </a:prstGeom>
          <a:ln w="762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41C3B754-5C49-4D08-A5E6-D077AB908AED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1306856" y="2376260"/>
            <a:ext cx="14878" cy="1725840"/>
          </a:xfrm>
          <a:prstGeom prst="line">
            <a:avLst/>
          </a:prstGeom>
          <a:ln w="762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ZoneTexte 51">
            <a:extLst>
              <a:ext uri="{FF2B5EF4-FFF2-40B4-BE49-F238E27FC236}">
                <a16:creationId xmlns:a16="http://schemas.microsoft.com/office/drawing/2014/main" id="{BE5A7DE1-45D2-4AE1-B500-85E4AB8E9F31}"/>
              </a:ext>
            </a:extLst>
          </p:cNvPr>
          <p:cNvSpPr txBox="1"/>
          <p:nvPr/>
        </p:nvSpPr>
        <p:spPr>
          <a:xfrm>
            <a:off x="475183" y="6039452"/>
            <a:ext cx="1663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Mouvements de foule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AEF25617-124B-4CF6-B1D4-325498062822}"/>
              </a:ext>
            </a:extLst>
          </p:cNvPr>
          <p:cNvSpPr txBox="1"/>
          <p:nvPr/>
        </p:nvSpPr>
        <p:spPr>
          <a:xfrm>
            <a:off x="4934247" y="6039452"/>
            <a:ext cx="1497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Plongeoir et plongeur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D0FE11EF-733A-4577-BB58-1660A3A3B495}"/>
              </a:ext>
            </a:extLst>
          </p:cNvPr>
          <p:cNvSpPr txBox="1"/>
          <p:nvPr/>
        </p:nvSpPr>
        <p:spPr>
          <a:xfrm>
            <a:off x="6852572" y="6035976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Efforts au sol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0D1AECE5-6B64-4509-8BD4-9A6281E1B37D}"/>
              </a:ext>
            </a:extLst>
          </p:cNvPr>
          <p:cNvSpPr txBox="1"/>
          <p:nvPr/>
        </p:nvSpPr>
        <p:spPr>
          <a:xfrm>
            <a:off x="3015922" y="6039452"/>
            <a:ext cx="1497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Boucles fermées</a:t>
            </a:r>
          </a:p>
        </p:txBody>
      </p:sp>
    </p:spTree>
    <p:extLst>
      <p:ext uri="{BB962C8B-B14F-4D97-AF65-F5344CB8AC3E}">
        <p14:creationId xmlns:p14="http://schemas.microsoft.com/office/powerpoint/2010/main" val="250404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52" grpId="0"/>
      <p:bldP spid="53" grpId="0"/>
      <p:bldP spid="54" grpId="0"/>
      <p:bldP spid="5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1">
            <a:extLst>
              <a:ext uri="{FF2B5EF4-FFF2-40B4-BE49-F238E27FC236}">
                <a16:creationId xmlns:a16="http://schemas.microsoft.com/office/drawing/2014/main" id="{86986F67-3FE6-4AE2-B889-ED401D3FC13E}"/>
              </a:ext>
            </a:extLst>
          </p:cNvPr>
          <p:cNvSpPr txBox="1">
            <a:spLocks/>
          </p:cNvSpPr>
          <p:nvPr/>
        </p:nvSpPr>
        <p:spPr>
          <a:xfrm>
            <a:off x="294274" y="448296"/>
            <a:ext cx="408001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/>
              <a:t>Méthode proposée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9795CF0-F364-4A37-8D8A-8322270C2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7561239" y="3500028"/>
            <a:ext cx="2017978" cy="3015189"/>
          </a:xfrm>
          <a:prstGeom prst="rect">
            <a:avLst/>
          </a:prstGeom>
        </p:spPr>
      </p:pic>
      <p:sp>
        <p:nvSpPr>
          <p:cNvPr id="14" name="Cylindre 13">
            <a:extLst>
              <a:ext uri="{FF2B5EF4-FFF2-40B4-BE49-F238E27FC236}">
                <a16:creationId xmlns:a16="http://schemas.microsoft.com/office/drawing/2014/main" id="{DC54DD1B-F732-4342-8DA5-AAD1D1848D11}"/>
              </a:ext>
            </a:extLst>
          </p:cNvPr>
          <p:cNvSpPr/>
          <p:nvPr/>
        </p:nvSpPr>
        <p:spPr>
          <a:xfrm rot="10612294">
            <a:off x="7349884" y="4190019"/>
            <a:ext cx="928167" cy="1218384"/>
          </a:xfrm>
          <a:prstGeom prst="can">
            <a:avLst/>
          </a:prstGeom>
          <a:solidFill>
            <a:srgbClr val="AB5AA3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ylindre 15">
            <a:extLst>
              <a:ext uri="{FF2B5EF4-FFF2-40B4-BE49-F238E27FC236}">
                <a16:creationId xmlns:a16="http://schemas.microsoft.com/office/drawing/2014/main" id="{07A2E306-69AD-48F6-AA06-D0F1C77709FF}"/>
              </a:ext>
            </a:extLst>
          </p:cNvPr>
          <p:cNvSpPr/>
          <p:nvPr/>
        </p:nvSpPr>
        <p:spPr>
          <a:xfrm rot="4881382">
            <a:off x="8169387" y="4823631"/>
            <a:ext cx="791828" cy="1218384"/>
          </a:xfrm>
          <a:prstGeom prst="can">
            <a:avLst/>
          </a:prstGeom>
          <a:solidFill>
            <a:srgbClr val="87C2FD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BBD3BFE-660E-476F-BB17-2D37237F1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30</a:t>
            </a:fld>
            <a:endParaRPr lang="en-US"/>
          </a:p>
        </p:txBody>
      </p:sp>
      <p:pic>
        <p:nvPicPr>
          <p:cNvPr id="11" name="Image 10" descr="O Renard pensif">
            <a:extLst>
              <a:ext uri="{FF2B5EF4-FFF2-40B4-BE49-F238E27FC236}">
                <a16:creationId xmlns:a16="http://schemas.microsoft.com/office/drawing/2014/main" id="{0943C230-B592-45BB-A6DE-C17A85EF7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29" y="-116114"/>
            <a:ext cx="696688" cy="696686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EEFEA4E2-8DA2-4E0D-B3D8-C0E61AB16BB3}"/>
              </a:ext>
            </a:extLst>
          </p:cNvPr>
          <p:cNvSpPr/>
          <p:nvPr/>
        </p:nvSpPr>
        <p:spPr>
          <a:xfrm>
            <a:off x="5819048" y="1899044"/>
            <a:ext cx="1713128" cy="702316"/>
          </a:xfrm>
          <a:prstGeom prst="roundRect">
            <a:avLst/>
          </a:prstGeom>
          <a:solidFill>
            <a:schemeClr val="bg1">
              <a:lumMod val="65000"/>
              <a:alpha val="3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6A75572-8169-48F6-9C22-D1999C9022B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048" y="0"/>
            <a:ext cx="5812413" cy="2601360"/>
          </a:xfrm>
          <a:prstGeom prst="rect">
            <a:avLst/>
          </a:prstGeom>
        </p:spPr>
      </p:pic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CB8A98DC-A8E9-4078-9445-7E64E69B9B86}"/>
              </a:ext>
            </a:extLst>
          </p:cNvPr>
          <p:cNvSpPr txBox="1">
            <a:spLocks/>
          </p:cNvSpPr>
          <p:nvPr/>
        </p:nvSpPr>
        <p:spPr>
          <a:xfrm>
            <a:off x="-65033" y="1401246"/>
            <a:ext cx="5884082" cy="2186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tx1"/>
                </a:solidFill>
              </a:rPr>
              <a:t>Chemin musculaire générique</a:t>
            </a:r>
          </a:p>
          <a:p>
            <a:pPr lvl="1"/>
            <a:r>
              <a:rPr lang="fr-FR" dirty="0">
                <a:solidFill>
                  <a:schemeClr val="tx1"/>
                </a:solidFill>
              </a:rPr>
              <a:t>Influence du modèle ostéoarticulaire : 2 points de passage par articulation</a:t>
            </a:r>
          </a:p>
          <a:p>
            <a:pPr lvl="1"/>
            <a:r>
              <a:rPr lang="fr-FR" dirty="0">
                <a:solidFill>
                  <a:schemeClr val="tx1"/>
                </a:solidFill>
              </a:rPr>
              <a:t>Réalisme : les points de passage sont contenus dans les tissus mous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7688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1">
            <a:extLst>
              <a:ext uri="{FF2B5EF4-FFF2-40B4-BE49-F238E27FC236}">
                <a16:creationId xmlns:a16="http://schemas.microsoft.com/office/drawing/2014/main" id="{86986F67-3FE6-4AE2-B889-ED401D3FC13E}"/>
              </a:ext>
            </a:extLst>
          </p:cNvPr>
          <p:cNvSpPr txBox="1">
            <a:spLocks/>
          </p:cNvSpPr>
          <p:nvPr/>
        </p:nvSpPr>
        <p:spPr>
          <a:xfrm>
            <a:off x="294274" y="448296"/>
            <a:ext cx="408001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/>
              <a:t>Méthode proposée</a:t>
            </a:r>
          </a:p>
          <a:p>
            <a:endParaRPr lang="en-GB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9795CF0-F364-4A37-8D8A-8322270C2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7561239" y="3500028"/>
            <a:ext cx="2017978" cy="3015189"/>
          </a:xfrm>
          <a:prstGeom prst="rect">
            <a:avLst/>
          </a:prstGeom>
        </p:spPr>
      </p:pic>
      <p:sp>
        <p:nvSpPr>
          <p:cNvPr id="14" name="Cylindre 13">
            <a:extLst>
              <a:ext uri="{FF2B5EF4-FFF2-40B4-BE49-F238E27FC236}">
                <a16:creationId xmlns:a16="http://schemas.microsoft.com/office/drawing/2014/main" id="{DC54DD1B-F732-4342-8DA5-AAD1D1848D11}"/>
              </a:ext>
            </a:extLst>
          </p:cNvPr>
          <p:cNvSpPr/>
          <p:nvPr/>
        </p:nvSpPr>
        <p:spPr>
          <a:xfrm rot="10612294">
            <a:off x="7349884" y="4190019"/>
            <a:ext cx="928167" cy="1218384"/>
          </a:xfrm>
          <a:prstGeom prst="can">
            <a:avLst/>
          </a:prstGeom>
          <a:solidFill>
            <a:srgbClr val="AB5AA3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ylindre 15">
            <a:extLst>
              <a:ext uri="{FF2B5EF4-FFF2-40B4-BE49-F238E27FC236}">
                <a16:creationId xmlns:a16="http://schemas.microsoft.com/office/drawing/2014/main" id="{07A2E306-69AD-48F6-AA06-D0F1C77709FF}"/>
              </a:ext>
            </a:extLst>
          </p:cNvPr>
          <p:cNvSpPr/>
          <p:nvPr/>
        </p:nvSpPr>
        <p:spPr>
          <a:xfrm rot="4881382">
            <a:off x="8169387" y="4823631"/>
            <a:ext cx="791828" cy="1218384"/>
          </a:xfrm>
          <a:prstGeom prst="can">
            <a:avLst/>
          </a:prstGeom>
          <a:solidFill>
            <a:srgbClr val="87C2FD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Cylindre 16">
            <a:extLst>
              <a:ext uri="{FF2B5EF4-FFF2-40B4-BE49-F238E27FC236}">
                <a16:creationId xmlns:a16="http://schemas.microsoft.com/office/drawing/2014/main" id="{7A2C7CD5-2DAE-473C-B0BA-C700EE80C673}"/>
              </a:ext>
            </a:extLst>
          </p:cNvPr>
          <p:cNvSpPr/>
          <p:nvPr/>
        </p:nvSpPr>
        <p:spPr>
          <a:xfrm rot="1802460">
            <a:off x="9173945" y="4641117"/>
            <a:ext cx="693848" cy="617468"/>
          </a:xfrm>
          <a:prstGeom prst="can">
            <a:avLst/>
          </a:prstGeom>
          <a:solidFill>
            <a:srgbClr val="0F2080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E750E10-AEEA-4930-8EBC-F9FBD8108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31</a:t>
            </a:fld>
            <a:endParaRPr lang="en-US"/>
          </a:p>
        </p:txBody>
      </p:sp>
      <p:pic>
        <p:nvPicPr>
          <p:cNvPr id="11" name="Image 10" descr="O Renard pensif">
            <a:extLst>
              <a:ext uri="{FF2B5EF4-FFF2-40B4-BE49-F238E27FC236}">
                <a16:creationId xmlns:a16="http://schemas.microsoft.com/office/drawing/2014/main" id="{1A5C005A-E2DB-4737-805B-EDCD349C9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29" y="-116114"/>
            <a:ext cx="696688" cy="696686"/>
          </a:xfrm>
          <a:prstGeom prst="rect">
            <a:avLst/>
          </a:prstGeom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AB3A8E11-2B46-4949-AB50-DA684D505573}"/>
              </a:ext>
            </a:extLst>
          </p:cNvPr>
          <p:cNvSpPr txBox="1">
            <a:spLocks/>
          </p:cNvSpPr>
          <p:nvPr/>
        </p:nvSpPr>
        <p:spPr>
          <a:xfrm>
            <a:off x="-65033" y="1401246"/>
            <a:ext cx="5884082" cy="2186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tx1"/>
                </a:solidFill>
              </a:rPr>
              <a:t>Chemin musculaire générique</a:t>
            </a:r>
          </a:p>
          <a:p>
            <a:pPr lvl="1"/>
            <a:r>
              <a:rPr lang="fr-FR" dirty="0">
                <a:solidFill>
                  <a:schemeClr val="tx1"/>
                </a:solidFill>
              </a:rPr>
              <a:t>Influence du modèle ostéoarticulaire : 2 points de passage par articulation</a:t>
            </a:r>
          </a:p>
          <a:p>
            <a:pPr lvl="1"/>
            <a:r>
              <a:rPr lang="fr-FR" dirty="0">
                <a:solidFill>
                  <a:schemeClr val="tx1"/>
                </a:solidFill>
              </a:rPr>
              <a:t>Réalisme : les points de passage sont contenus dans les tissus mous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18A9D825-B9C2-4DCD-8E66-DD400CABF0CC}"/>
              </a:ext>
            </a:extLst>
          </p:cNvPr>
          <p:cNvSpPr/>
          <p:nvPr/>
        </p:nvSpPr>
        <p:spPr>
          <a:xfrm>
            <a:off x="5819048" y="1899044"/>
            <a:ext cx="1713128" cy="702316"/>
          </a:xfrm>
          <a:prstGeom prst="roundRect">
            <a:avLst/>
          </a:prstGeom>
          <a:solidFill>
            <a:schemeClr val="bg1">
              <a:lumMod val="65000"/>
              <a:alpha val="3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BED639F-BAF8-4A1E-8A9D-418A77B8ACA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048" y="0"/>
            <a:ext cx="5812413" cy="260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088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1">
            <a:extLst>
              <a:ext uri="{FF2B5EF4-FFF2-40B4-BE49-F238E27FC236}">
                <a16:creationId xmlns:a16="http://schemas.microsoft.com/office/drawing/2014/main" id="{86986F67-3FE6-4AE2-B889-ED401D3FC13E}"/>
              </a:ext>
            </a:extLst>
          </p:cNvPr>
          <p:cNvSpPr txBox="1">
            <a:spLocks/>
          </p:cNvSpPr>
          <p:nvPr/>
        </p:nvSpPr>
        <p:spPr>
          <a:xfrm>
            <a:off x="294274" y="448296"/>
            <a:ext cx="408001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/>
              <a:t>Méthode proposée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9795CF0-F364-4A37-8D8A-8322270C2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7561239" y="3500028"/>
            <a:ext cx="2017978" cy="3015189"/>
          </a:xfrm>
          <a:prstGeom prst="rect">
            <a:avLst/>
          </a:prstGeom>
        </p:spPr>
      </p:pic>
      <p:sp>
        <p:nvSpPr>
          <p:cNvPr id="14" name="Cylindre 13">
            <a:extLst>
              <a:ext uri="{FF2B5EF4-FFF2-40B4-BE49-F238E27FC236}">
                <a16:creationId xmlns:a16="http://schemas.microsoft.com/office/drawing/2014/main" id="{DC54DD1B-F732-4342-8DA5-AAD1D1848D11}"/>
              </a:ext>
            </a:extLst>
          </p:cNvPr>
          <p:cNvSpPr/>
          <p:nvPr/>
        </p:nvSpPr>
        <p:spPr>
          <a:xfrm rot="10612294">
            <a:off x="7349884" y="4190019"/>
            <a:ext cx="928167" cy="1218384"/>
          </a:xfrm>
          <a:prstGeom prst="can">
            <a:avLst/>
          </a:prstGeom>
          <a:solidFill>
            <a:srgbClr val="AB5AA3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ylindre 15">
            <a:extLst>
              <a:ext uri="{FF2B5EF4-FFF2-40B4-BE49-F238E27FC236}">
                <a16:creationId xmlns:a16="http://schemas.microsoft.com/office/drawing/2014/main" id="{07A2E306-69AD-48F6-AA06-D0F1C77709FF}"/>
              </a:ext>
            </a:extLst>
          </p:cNvPr>
          <p:cNvSpPr/>
          <p:nvPr/>
        </p:nvSpPr>
        <p:spPr>
          <a:xfrm rot="4881382">
            <a:off x="8169387" y="4823631"/>
            <a:ext cx="791828" cy="1218384"/>
          </a:xfrm>
          <a:prstGeom prst="can">
            <a:avLst/>
          </a:prstGeom>
          <a:solidFill>
            <a:srgbClr val="87C2FD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Cylindre 16">
            <a:extLst>
              <a:ext uri="{FF2B5EF4-FFF2-40B4-BE49-F238E27FC236}">
                <a16:creationId xmlns:a16="http://schemas.microsoft.com/office/drawing/2014/main" id="{7A2C7CD5-2DAE-473C-B0BA-C700EE80C673}"/>
              </a:ext>
            </a:extLst>
          </p:cNvPr>
          <p:cNvSpPr/>
          <p:nvPr/>
        </p:nvSpPr>
        <p:spPr>
          <a:xfrm rot="1802460">
            <a:off x="9173945" y="4641117"/>
            <a:ext cx="693848" cy="617468"/>
          </a:xfrm>
          <a:prstGeom prst="can">
            <a:avLst/>
          </a:prstGeom>
          <a:solidFill>
            <a:srgbClr val="0F2080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D2FE6A5-7ABC-49D4-8526-F2E77E478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32</a:t>
            </a:fld>
            <a:endParaRPr lang="en-US"/>
          </a:p>
        </p:txBody>
      </p:sp>
      <p:pic>
        <p:nvPicPr>
          <p:cNvPr id="12" name="Image 11" descr="O Renard pensif">
            <a:extLst>
              <a:ext uri="{FF2B5EF4-FFF2-40B4-BE49-F238E27FC236}">
                <a16:creationId xmlns:a16="http://schemas.microsoft.com/office/drawing/2014/main" id="{EE9B8FC5-B554-4FDA-B37E-5F6AE3977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29" y="-116114"/>
            <a:ext cx="696688" cy="696686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CC3192CB-729C-4D4B-8013-10CA597A1A39}"/>
              </a:ext>
            </a:extLst>
          </p:cNvPr>
          <p:cNvSpPr/>
          <p:nvPr/>
        </p:nvSpPr>
        <p:spPr>
          <a:xfrm>
            <a:off x="5819048" y="1899044"/>
            <a:ext cx="1713128" cy="702316"/>
          </a:xfrm>
          <a:prstGeom prst="roundRect">
            <a:avLst/>
          </a:prstGeom>
          <a:solidFill>
            <a:schemeClr val="bg1">
              <a:lumMod val="65000"/>
              <a:alpha val="3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3C945E6-0E25-41E0-B1B9-7BCF8498335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048" y="0"/>
            <a:ext cx="5812413" cy="2601360"/>
          </a:xfrm>
          <a:prstGeom prst="rect">
            <a:avLst/>
          </a:prstGeom>
        </p:spPr>
      </p:pic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73012B29-16E4-481A-BF70-7391C86AC928}"/>
              </a:ext>
            </a:extLst>
          </p:cNvPr>
          <p:cNvSpPr txBox="1">
            <a:spLocks/>
          </p:cNvSpPr>
          <p:nvPr/>
        </p:nvSpPr>
        <p:spPr>
          <a:xfrm>
            <a:off x="-65033" y="1401246"/>
            <a:ext cx="5884082" cy="2186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tx1"/>
                </a:solidFill>
              </a:rPr>
              <a:t>Chemin musculaire générique</a:t>
            </a:r>
          </a:p>
          <a:p>
            <a:pPr lvl="1"/>
            <a:r>
              <a:rPr lang="fr-FR" dirty="0">
                <a:solidFill>
                  <a:schemeClr val="tx1"/>
                </a:solidFill>
              </a:rPr>
              <a:t>Influence du modèle ostéoarticulaire : 2 points de passage par articulation</a:t>
            </a:r>
          </a:p>
          <a:p>
            <a:pPr lvl="1"/>
            <a:r>
              <a:rPr lang="fr-FR" dirty="0">
                <a:solidFill>
                  <a:schemeClr val="tx1"/>
                </a:solidFill>
              </a:rPr>
              <a:t>Réalisme : les points de passage sont contenus dans les tissus mous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1BF9D785-DD86-41C2-877B-FC05CCB4E8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4419" y="3240640"/>
            <a:ext cx="6057527" cy="317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912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00109DE6-CAC3-4A79-A1A4-5257829F9CD4}"/>
              </a:ext>
            </a:extLst>
          </p:cNvPr>
          <p:cNvSpPr/>
          <p:nvPr/>
        </p:nvSpPr>
        <p:spPr>
          <a:xfrm>
            <a:off x="8204461" y="1417938"/>
            <a:ext cx="1249504" cy="1046293"/>
          </a:xfrm>
          <a:prstGeom prst="roundRect">
            <a:avLst/>
          </a:prstGeom>
          <a:solidFill>
            <a:schemeClr val="bg1">
              <a:lumMod val="65000"/>
              <a:alpha val="3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2C69023F-BFE7-414B-BA99-CD1960F654D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048" y="0"/>
            <a:ext cx="5812413" cy="2601360"/>
          </a:xfrm>
          <a:prstGeom prst="rect">
            <a:avLst/>
          </a:prstGeom>
        </p:spPr>
      </p:pic>
      <p:sp>
        <p:nvSpPr>
          <p:cNvPr id="22" name="Titre 1">
            <a:extLst>
              <a:ext uri="{FF2B5EF4-FFF2-40B4-BE49-F238E27FC236}">
                <a16:creationId xmlns:a16="http://schemas.microsoft.com/office/drawing/2014/main" id="{86986F67-3FE6-4AE2-B889-ED401D3FC13E}"/>
              </a:ext>
            </a:extLst>
          </p:cNvPr>
          <p:cNvSpPr txBox="1">
            <a:spLocks/>
          </p:cNvSpPr>
          <p:nvPr/>
        </p:nvSpPr>
        <p:spPr>
          <a:xfrm>
            <a:off x="294274" y="448296"/>
            <a:ext cx="408001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/>
              <a:t>Méthode proposée</a:t>
            </a:r>
          </a:p>
          <a:p>
            <a:endParaRPr lang="en-GB" dirty="0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8688A3CE-9A57-4359-B440-43C0A3B85915}"/>
              </a:ext>
            </a:extLst>
          </p:cNvPr>
          <p:cNvSpPr txBox="1">
            <a:spLocks/>
          </p:cNvSpPr>
          <p:nvPr/>
        </p:nvSpPr>
        <p:spPr>
          <a:xfrm>
            <a:off x="-65034" y="1401246"/>
            <a:ext cx="6161034" cy="2186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tx1"/>
                </a:solidFill>
              </a:rPr>
              <a:t>Optimisation des bras de levier :</a:t>
            </a:r>
          </a:p>
          <a:p>
            <a:pPr lvl="1"/>
            <a:r>
              <a:rPr lang="fr-FR" dirty="0">
                <a:solidFill>
                  <a:schemeClr val="tx1"/>
                </a:solidFill>
              </a:rPr>
              <a:t>Placer les points de passage contenus dans les    cylindres de façon à suivre les données de bras de levier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46ECF64A-7EC8-494A-88E0-D66D25A513AB}"/>
              </a:ext>
            </a:extLst>
          </p:cNvPr>
          <p:cNvCxnSpPr/>
          <p:nvPr/>
        </p:nvCxnSpPr>
        <p:spPr>
          <a:xfrm>
            <a:off x="5129331" y="5397477"/>
            <a:ext cx="208465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EEEE243F-2FF3-4908-8D3C-B88483ED226A}"/>
              </a:ext>
            </a:extLst>
          </p:cNvPr>
          <p:cNvCxnSpPr>
            <a:cxnSpLocks/>
          </p:cNvCxnSpPr>
          <p:nvPr/>
        </p:nvCxnSpPr>
        <p:spPr>
          <a:xfrm flipV="1">
            <a:off x="5320583" y="3439409"/>
            <a:ext cx="0" cy="220501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BB735FCB-3AC3-4308-B3D0-1126A37DD151}"/>
              </a:ext>
            </a:extLst>
          </p:cNvPr>
          <p:cNvSpPr/>
          <p:nvPr/>
        </p:nvSpPr>
        <p:spPr>
          <a:xfrm>
            <a:off x="5368396" y="4042471"/>
            <a:ext cx="1797772" cy="911717"/>
          </a:xfrm>
          <a:custGeom>
            <a:avLst/>
            <a:gdLst>
              <a:gd name="connsiteX0" fmla="*/ 0 w 1193800"/>
              <a:gd name="connsiteY0" fmla="*/ 286861 h 581074"/>
              <a:gd name="connsiteX1" fmla="*/ 469900 w 1193800"/>
              <a:gd name="connsiteY1" fmla="*/ 7461 h 581074"/>
              <a:gd name="connsiteX2" fmla="*/ 914400 w 1193800"/>
              <a:gd name="connsiteY2" fmla="*/ 553561 h 581074"/>
              <a:gd name="connsiteX3" fmla="*/ 1193800 w 1193800"/>
              <a:gd name="connsiteY3" fmla="*/ 502761 h 581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3800" h="581074">
                <a:moveTo>
                  <a:pt x="0" y="286861"/>
                </a:moveTo>
                <a:cubicBezTo>
                  <a:pt x="158750" y="124936"/>
                  <a:pt x="317500" y="-36989"/>
                  <a:pt x="469900" y="7461"/>
                </a:cubicBezTo>
                <a:cubicBezTo>
                  <a:pt x="622300" y="51911"/>
                  <a:pt x="793750" y="471011"/>
                  <a:pt x="914400" y="553561"/>
                </a:cubicBezTo>
                <a:cubicBezTo>
                  <a:pt x="1035050" y="636111"/>
                  <a:pt x="1126067" y="506994"/>
                  <a:pt x="1193800" y="502761"/>
                </a:cubicBezTo>
              </a:path>
            </a:pathLst>
          </a:custGeom>
          <a:noFill/>
          <a:ln w="38100">
            <a:solidFill>
              <a:srgbClr val="7FAA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8E6B6A2-FE80-4E4C-9DC9-8FA7F964E3CF}"/>
              </a:ext>
            </a:extLst>
          </p:cNvPr>
          <p:cNvSpPr txBox="1"/>
          <p:nvPr/>
        </p:nvSpPr>
        <p:spPr>
          <a:xfrm>
            <a:off x="3922561" y="2846070"/>
            <a:ext cx="2571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7FA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Bras de levier d’entrée</a:t>
            </a:r>
            <a:endParaRPr lang="en-GB" dirty="0">
              <a:solidFill>
                <a:srgbClr val="7FAA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617FC0F-DD86-4B74-A90B-0F26BD2EC8E9}"/>
              </a:ext>
            </a:extLst>
          </p:cNvPr>
          <p:cNvSpPr txBox="1"/>
          <p:nvPr/>
        </p:nvSpPr>
        <p:spPr>
          <a:xfrm>
            <a:off x="6596223" y="5555056"/>
            <a:ext cx="1139891" cy="5794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Angle</a:t>
            </a:r>
            <a:endParaRPr lang="en-GB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7698951-382B-4079-AD70-472E40465DBD}"/>
              </a:ext>
            </a:extLst>
          </p:cNvPr>
          <p:cNvCxnSpPr>
            <a:cxnSpLocks/>
          </p:cNvCxnSpPr>
          <p:nvPr/>
        </p:nvCxnSpPr>
        <p:spPr>
          <a:xfrm>
            <a:off x="1384246" y="4075805"/>
            <a:ext cx="493486" cy="791262"/>
          </a:xfrm>
          <a:prstGeom prst="line">
            <a:avLst/>
          </a:prstGeom>
          <a:ln w="57150">
            <a:solidFill>
              <a:srgbClr val="A95A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c 20">
            <a:extLst>
              <a:ext uri="{FF2B5EF4-FFF2-40B4-BE49-F238E27FC236}">
                <a16:creationId xmlns:a16="http://schemas.microsoft.com/office/drawing/2014/main" id="{A1D49EF5-8067-4A77-91F4-C8E9E881D1B7}"/>
              </a:ext>
            </a:extLst>
          </p:cNvPr>
          <p:cNvSpPr/>
          <p:nvPr/>
        </p:nvSpPr>
        <p:spPr>
          <a:xfrm rot="19139245">
            <a:off x="1804477" y="4834510"/>
            <a:ext cx="372530" cy="328693"/>
          </a:xfrm>
          <a:prstGeom prst="arc">
            <a:avLst>
              <a:gd name="adj1" fmla="val 11366565"/>
              <a:gd name="adj2" fmla="val 20597911"/>
            </a:avLst>
          </a:prstGeom>
          <a:ln w="57150">
            <a:solidFill>
              <a:srgbClr val="A95A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2C580C7-27B1-41DC-BA75-6D10DBC64CED}"/>
              </a:ext>
            </a:extLst>
          </p:cNvPr>
          <p:cNvSpPr/>
          <p:nvPr/>
        </p:nvSpPr>
        <p:spPr>
          <a:xfrm>
            <a:off x="1872199" y="4879293"/>
            <a:ext cx="237086" cy="304800"/>
          </a:xfrm>
          <a:prstGeom prst="ellipse">
            <a:avLst/>
          </a:prstGeom>
          <a:solidFill>
            <a:srgbClr val="85C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62BB3987-BFA9-4B6C-A00C-A616DF6A167F}"/>
              </a:ext>
            </a:extLst>
          </p:cNvPr>
          <p:cNvCxnSpPr>
            <a:cxnSpLocks/>
          </p:cNvCxnSpPr>
          <p:nvPr/>
        </p:nvCxnSpPr>
        <p:spPr>
          <a:xfrm flipH="1">
            <a:off x="2003449" y="4756445"/>
            <a:ext cx="1066800" cy="266853"/>
          </a:xfrm>
          <a:prstGeom prst="line">
            <a:avLst/>
          </a:prstGeom>
          <a:ln w="57150">
            <a:solidFill>
              <a:srgbClr val="85C0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ylindre 29">
            <a:extLst>
              <a:ext uri="{FF2B5EF4-FFF2-40B4-BE49-F238E27FC236}">
                <a16:creationId xmlns:a16="http://schemas.microsoft.com/office/drawing/2014/main" id="{4C508BCC-6BDF-42B6-8E88-766952EB97A1}"/>
              </a:ext>
            </a:extLst>
          </p:cNvPr>
          <p:cNvSpPr/>
          <p:nvPr/>
        </p:nvSpPr>
        <p:spPr>
          <a:xfrm rot="9021852">
            <a:off x="1157643" y="3737478"/>
            <a:ext cx="928167" cy="1218384"/>
          </a:xfrm>
          <a:prstGeom prst="can">
            <a:avLst/>
          </a:prstGeom>
          <a:solidFill>
            <a:srgbClr val="AB5AA3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Cylindre 30">
            <a:extLst>
              <a:ext uri="{FF2B5EF4-FFF2-40B4-BE49-F238E27FC236}">
                <a16:creationId xmlns:a16="http://schemas.microsoft.com/office/drawing/2014/main" id="{E40701F3-B201-4CC1-BBA7-D50E014EE68C}"/>
              </a:ext>
            </a:extLst>
          </p:cNvPr>
          <p:cNvSpPr/>
          <p:nvPr/>
        </p:nvSpPr>
        <p:spPr>
          <a:xfrm rot="4550551">
            <a:off x="2268305" y="4248294"/>
            <a:ext cx="791828" cy="1218384"/>
          </a:xfrm>
          <a:prstGeom prst="can">
            <a:avLst/>
          </a:prstGeom>
          <a:solidFill>
            <a:srgbClr val="87C2FD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B5AA18DC-693C-47E3-BF8F-6F10C6FE8A7A}"/>
              </a:ext>
            </a:extLst>
          </p:cNvPr>
          <p:cNvCxnSpPr>
            <a:cxnSpLocks/>
            <a:stCxn id="28" idx="2"/>
            <a:endCxn id="29" idx="2"/>
          </p:cNvCxnSpPr>
          <p:nvPr/>
        </p:nvCxnSpPr>
        <p:spPr>
          <a:xfrm flipV="1">
            <a:off x="2253948" y="4907416"/>
            <a:ext cx="903150" cy="3062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D267D268-B49D-4CEA-AA10-E29466E06520}"/>
              </a:ext>
            </a:extLst>
          </p:cNvPr>
          <p:cNvSpPr/>
          <p:nvPr/>
        </p:nvSpPr>
        <p:spPr>
          <a:xfrm>
            <a:off x="3157098" y="4815976"/>
            <a:ext cx="144780" cy="182880"/>
          </a:xfrm>
          <a:prstGeom prst="ellipse">
            <a:avLst/>
          </a:prstGeom>
          <a:solidFill>
            <a:srgbClr val="85C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057C2475-0F0E-4DE7-B746-681EAE145F61}"/>
              </a:ext>
            </a:extLst>
          </p:cNvPr>
          <p:cNvCxnSpPr>
            <a:cxnSpLocks/>
            <a:stCxn id="27" idx="5"/>
            <a:endCxn id="28" idx="5"/>
          </p:cNvCxnSpPr>
          <p:nvPr/>
        </p:nvCxnSpPr>
        <p:spPr>
          <a:xfrm>
            <a:off x="1807223" y="4372680"/>
            <a:ext cx="570302" cy="90564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DDECD530-C2DE-40BA-BC83-D791370B5BC7}"/>
              </a:ext>
            </a:extLst>
          </p:cNvPr>
          <p:cNvSpPr/>
          <p:nvPr/>
        </p:nvSpPr>
        <p:spPr>
          <a:xfrm>
            <a:off x="2253948" y="5122228"/>
            <a:ext cx="144780" cy="182880"/>
          </a:xfrm>
          <a:prstGeom prst="ellipse">
            <a:avLst/>
          </a:prstGeom>
          <a:solidFill>
            <a:srgbClr val="85C0F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3C5E0D0-EDCE-47F1-B879-7C3B71D16B55}"/>
              </a:ext>
            </a:extLst>
          </p:cNvPr>
          <p:cNvSpPr/>
          <p:nvPr/>
        </p:nvSpPr>
        <p:spPr>
          <a:xfrm>
            <a:off x="1022883" y="3944955"/>
            <a:ext cx="144780" cy="182880"/>
          </a:xfrm>
          <a:prstGeom prst="ellipse">
            <a:avLst/>
          </a:prstGeom>
          <a:solidFill>
            <a:srgbClr val="A95A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E5B58308-A45E-4C0D-A611-0ECA65288184}"/>
              </a:ext>
            </a:extLst>
          </p:cNvPr>
          <p:cNvCxnSpPr>
            <a:cxnSpLocks/>
            <a:stCxn id="26" idx="6"/>
            <a:endCxn id="27" idx="6"/>
          </p:cNvCxnSpPr>
          <p:nvPr/>
        </p:nvCxnSpPr>
        <p:spPr>
          <a:xfrm>
            <a:off x="1167663" y="4036395"/>
            <a:ext cx="660763" cy="2716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1F39A577-5A6F-4F63-9662-83D22714D2D2}"/>
              </a:ext>
            </a:extLst>
          </p:cNvPr>
          <p:cNvSpPr/>
          <p:nvPr/>
        </p:nvSpPr>
        <p:spPr>
          <a:xfrm>
            <a:off x="1683646" y="4216582"/>
            <a:ext cx="144780" cy="182880"/>
          </a:xfrm>
          <a:prstGeom prst="ellipse">
            <a:avLst/>
          </a:prstGeom>
          <a:solidFill>
            <a:srgbClr val="A95A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4EC76D79-C65D-456D-BEA3-949761B46F9C}"/>
              </a:ext>
            </a:extLst>
          </p:cNvPr>
          <p:cNvSpPr txBox="1"/>
          <p:nvPr/>
        </p:nvSpPr>
        <p:spPr>
          <a:xfrm>
            <a:off x="3771778" y="3179420"/>
            <a:ext cx="2759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Bras de levier du modèle</a:t>
            </a:r>
            <a:endParaRPr lang="en-GB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Forme libre : forme 46">
            <a:extLst>
              <a:ext uri="{FF2B5EF4-FFF2-40B4-BE49-F238E27FC236}">
                <a16:creationId xmlns:a16="http://schemas.microsoft.com/office/drawing/2014/main" id="{3B55AE30-389E-4FDA-90A3-D22DC86D05CB}"/>
              </a:ext>
            </a:extLst>
          </p:cNvPr>
          <p:cNvSpPr/>
          <p:nvPr/>
        </p:nvSpPr>
        <p:spPr>
          <a:xfrm>
            <a:off x="5376306" y="4659419"/>
            <a:ext cx="1759672" cy="608373"/>
          </a:xfrm>
          <a:custGeom>
            <a:avLst/>
            <a:gdLst>
              <a:gd name="connsiteX0" fmla="*/ 0 w 1193800"/>
              <a:gd name="connsiteY0" fmla="*/ 286861 h 581074"/>
              <a:gd name="connsiteX1" fmla="*/ 469900 w 1193800"/>
              <a:gd name="connsiteY1" fmla="*/ 7461 h 581074"/>
              <a:gd name="connsiteX2" fmla="*/ 914400 w 1193800"/>
              <a:gd name="connsiteY2" fmla="*/ 553561 h 581074"/>
              <a:gd name="connsiteX3" fmla="*/ 1193800 w 1193800"/>
              <a:gd name="connsiteY3" fmla="*/ 502761 h 581074"/>
              <a:gd name="connsiteX0" fmla="*/ 0 w 1193800"/>
              <a:gd name="connsiteY0" fmla="*/ 65012 h 359225"/>
              <a:gd name="connsiteX1" fmla="*/ 444600 w 1193800"/>
              <a:gd name="connsiteY1" fmla="*/ 133663 h 359225"/>
              <a:gd name="connsiteX2" fmla="*/ 914400 w 1193800"/>
              <a:gd name="connsiteY2" fmla="*/ 331712 h 359225"/>
              <a:gd name="connsiteX3" fmla="*/ 1193800 w 1193800"/>
              <a:gd name="connsiteY3" fmla="*/ 280912 h 359225"/>
              <a:gd name="connsiteX0" fmla="*/ 0 w 1193800"/>
              <a:gd name="connsiteY0" fmla="*/ 58462 h 274485"/>
              <a:gd name="connsiteX1" fmla="*/ 444600 w 1193800"/>
              <a:gd name="connsiteY1" fmla="*/ 127113 h 274485"/>
              <a:gd name="connsiteX2" fmla="*/ 922833 w 1193800"/>
              <a:gd name="connsiteY2" fmla="*/ 90430 h 274485"/>
              <a:gd name="connsiteX3" fmla="*/ 1193800 w 1193800"/>
              <a:gd name="connsiteY3" fmla="*/ 274362 h 274485"/>
              <a:gd name="connsiteX0" fmla="*/ 0 w 1168500"/>
              <a:gd name="connsiteY0" fmla="*/ 58462 h 387741"/>
              <a:gd name="connsiteX1" fmla="*/ 444600 w 1168500"/>
              <a:gd name="connsiteY1" fmla="*/ 127113 h 387741"/>
              <a:gd name="connsiteX2" fmla="*/ 922833 w 1168500"/>
              <a:gd name="connsiteY2" fmla="*/ 90430 h 387741"/>
              <a:gd name="connsiteX3" fmla="*/ 1168500 w 1168500"/>
              <a:gd name="connsiteY3" fmla="*/ 387681 h 387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8500" h="387741">
                <a:moveTo>
                  <a:pt x="0" y="58462"/>
                </a:moveTo>
                <a:cubicBezTo>
                  <a:pt x="158750" y="-103463"/>
                  <a:pt x="290795" y="121785"/>
                  <a:pt x="444600" y="127113"/>
                </a:cubicBezTo>
                <a:cubicBezTo>
                  <a:pt x="598405" y="132441"/>
                  <a:pt x="802183" y="7880"/>
                  <a:pt x="922833" y="90430"/>
                </a:cubicBezTo>
                <a:cubicBezTo>
                  <a:pt x="1043483" y="172980"/>
                  <a:pt x="1100767" y="391914"/>
                  <a:pt x="1168500" y="387681"/>
                </a:cubicBezTo>
              </a:path>
            </a:pathLst>
          </a:custGeom>
          <a:noFill/>
          <a:ln w="3810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8" name="Espace réservé du numéro de diapositive 47">
            <a:extLst>
              <a:ext uri="{FF2B5EF4-FFF2-40B4-BE49-F238E27FC236}">
                <a16:creationId xmlns:a16="http://schemas.microsoft.com/office/drawing/2014/main" id="{01C030CA-D180-4AE5-AC6F-2550CDBFA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33</a:t>
            </a:fld>
            <a:endParaRPr lang="en-US"/>
          </a:p>
        </p:txBody>
      </p:sp>
      <p:pic>
        <p:nvPicPr>
          <p:cNvPr id="32" name="Image 31" descr="O Renard pensif">
            <a:extLst>
              <a:ext uri="{FF2B5EF4-FFF2-40B4-BE49-F238E27FC236}">
                <a16:creationId xmlns:a16="http://schemas.microsoft.com/office/drawing/2014/main" id="{18F09FC1-111E-44AA-ABDC-69A18F81E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29" y="-116114"/>
            <a:ext cx="696688" cy="69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00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1">
            <a:extLst>
              <a:ext uri="{FF2B5EF4-FFF2-40B4-BE49-F238E27FC236}">
                <a16:creationId xmlns:a16="http://schemas.microsoft.com/office/drawing/2014/main" id="{86986F67-3FE6-4AE2-B889-ED401D3FC13E}"/>
              </a:ext>
            </a:extLst>
          </p:cNvPr>
          <p:cNvSpPr txBox="1">
            <a:spLocks/>
          </p:cNvSpPr>
          <p:nvPr/>
        </p:nvSpPr>
        <p:spPr>
          <a:xfrm>
            <a:off x="294274" y="448296"/>
            <a:ext cx="408001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/>
              <a:t>Méthode proposée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46ECF64A-7EC8-494A-88E0-D66D25A513AB}"/>
              </a:ext>
            </a:extLst>
          </p:cNvPr>
          <p:cNvCxnSpPr/>
          <p:nvPr/>
        </p:nvCxnSpPr>
        <p:spPr>
          <a:xfrm>
            <a:off x="5129331" y="5397477"/>
            <a:ext cx="208465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EEEE243F-2FF3-4908-8D3C-B88483ED226A}"/>
              </a:ext>
            </a:extLst>
          </p:cNvPr>
          <p:cNvCxnSpPr>
            <a:cxnSpLocks/>
          </p:cNvCxnSpPr>
          <p:nvPr/>
        </p:nvCxnSpPr>
        <p:spPr>
          <a:xfrm flipV="1">
            <a:off x="5320583" y="3439409"/>
            <a:ext cx="0" cy="220501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BB735FCB-3AC3-4308-B3D0-1126A37DD151}"/>
              </a:ext>
            </a:extLst>
          </p:cNvPr>
          <p:cNvSpPr/>
          <p:nvPr/>
        </p:nvSpPr>
        <p:spPr>
          <a:xfrm>
            <a:off x="5368396" y="4042471"/>
            <a:ext cx="1797772" cy="911717"/>
          </a:xfrm>
          <a:custGeom>
            <a:avLst/>
            <a:gdLst>
              <a:gd name="connsiteX0" fmla="*/ 0 w 1193800"/>
              <a:gd name="connsiteY0" fmla="*/ 286861 h 581074"/>
              <a:gd name="connsiteX1" fmla="*/ 469900 w 1193800"/>
              <a:gd name="connsiteY1" fmla="*/ 7461 h 581074"/>
              <a:gd name="connsiteX2" fmla="*/ 914400 w 1193800"/>
              <a:gd name="connsiteY2" fmla="*/ 553561 h 581074"/>
              <a:gd name="connsiteX3" fmla="*/ 1193800 w 1193800"/>
              <a:gd name="connsiteY3" fmla="*/ 502761 h 581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3800" h="581074">
                <a:moveTo>
                  <a:pt x="0" y="286861"/>
                </a:moveTo>
                <a:cubicBezTo>
                  <a:pt x="158750" y="124936"/>
                  <a:pt x="317500" y="-36989"/>
                  <a:pt x="469900" y="7461"/>
                </a:cubicBezTo>
                <a:cubicBezTo>
                  <a:pt x="622300" y="51911"/>
                  <a:pt x="793750" y="471011"/>
                  <a:pt x="914400" y="553561"/>
                </a:cubicBezTo>
                <a:cubicBezTo>
                  <a:pt x="1035050" y="636111"/>
                  <a:pt x="1126067" y="506994"/>
                  <a:pt x="1193800" y="502761"/>
                </a:cubicBezTo>
              </a:path>
            </a:pathLst>
          </a:custGeom>
          <a:noFill/>
          <a:ln w="38100">
            <a:solidFill>
              <a:srgbClr val="7FAA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8E6B6A2-FE80-4E4C-9DC9-8FA7F964E3CF}"/>
              </a:ext>
            </a:extLst>
          </p:cNvPr>
          <p:cNvSpPr txBox="1"/>
          <p:nvPr/>
        </p:nvSpPr>
        <p:spPr>
          <a:xfrm>
            <a:off x="3922561" y="2846070"/>
            <a:ext cx="2571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7FA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Bras de levier d’entrée</a:t>
            </a:r>
            <a:endParaRPr lang="en-GB" dirty="0">
              <a:solidFill>
                <a:srgbClr val="7FAA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617FC0F-DD86-4B74-A90B-0F26BD2EC8E9}"/>
              </a:ext>
            </a:extLst>
          </p:cNvPr>
          <p:cNvSpPr txBox="1"/>
          <p:nvPr/>
        </p:nvSpPr>
        <p:spPr>
          <a:xfrm>
            <a:off x="6596223" y="5555056"/>
            <a:ext cx="1139891" cy="5794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Angle</a:t>
            </a:r>
            <a:endParaRPr lang="en-GB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7698951-382B-4079-AD70-472E40465DBD}"/>
              </a:ext>
            </a:extLst>
          </p:cNvPr>
          <p:cNvCxnSpPr>
            <a:cxnSpLocks/>
          </p:cNvCxnSpPr>
          <p:nvPr/>
        </p:nvCxnSpPr>
        <p:spPr>
          <a:xfrm>
            <a:off x="1384246" y="4075805"/>
            <a:ext cx="493486" cy="791262"/>
          </a:xfrm>
          <a:prstGeom prst="line">
            <a:avLst/>
          </a:prstGeom>
          <a:ln w="57150">
            <a:solidFill>
              <a:srgbClr val="A95A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c 20">
            <a:extLst>
              <a:ext uri="{FF2B5EF4-FFF2-40B4-BE49-F238E27FC236}">
                <a16:creationId xmlns:a16="http://schemas.microsoft.com/office/drawing/2014/main" id="{A1D49EF5-8067-4A77-91F4-C8E9E881D1B7}"/>
              </a:ext>
            </a:extLst>
          </p:cNvPr>
          <p:cNvSpPr/>
          <p:nvPr/>
        </p:nvSpPr>
        <p:spPr>
          <a:xfrm rot="19139245">
            <a:off x="1804477" y="4834510"/>
            <a:ext cx="372530" cy="328693"/>
          </a:xfrm>
          <a:prstGeom prst="arc">
            <a:avLst>
              <a:gd name="adj1" fmla="val 11366565"/>
              <a:gd name="adj2" fmla="val 20597911"/>
            </a:avLst>
          </a:prstGeom>
          <a:ln w="57150">
            <a:solidFill>
              <a:srgbClr val="A95A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2C580C7-27B1-41DC-BA75-6D10DBC64CED}"/>
              </a:ext>
            </a:extLst>
          </p:cNvPr>
          <p:cNvSpPr/>
          <p:nvPr/>
        </p:nvSpPr>
        <p:spPr>
          <a:xfrm>
            <a:off x="1872199" y="4879293"/>
            <a:ext cx="237086" cy="304800"/>
          </a:xfrm>
          <a:prstGeom prst="ellipse">
            <a:avLst/>
          </a:prstGeom>
          <a:solidFill>
            <a:srgbClr val="85C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62BB3987-BFA9-4B6C-A00C-A616DF6A167F}"/>
              </a:ext>
            </a:extLst>
          </p:cNvPr>
          <p:cNvCxnSpPr>
            <a:cxnSpLocks/>
          </p:cNvCxnSpPr>
          <p:nvPr/>
        </p:nvCxnSpPr>
        <p:spPr>
          <a:xfrm flipH="1">
            <a:off x="2003449" y="4756445"/>
            <a:ext cx="1066800" cy="266853"/>
          </a:xfrm>
          <a:prstGeom prst="line">
            <a:avLst/>
          </a:prstGeom>
          <a:ln w="57150">
            <a:solidFill>
              <a:srgbClr val="85C0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ylindre 29">
            <a:extLst>
              <a:ext uri="{FF2B5EF4-FFF2-40B4-BE49-F238E27FC236}">
                <a16:creationId xmlns:a16="http://schemas.microsoft.com/office/drawing/2014/main" id="{4C508BCC-6BDF-42B6-8E88-766952EB97A1}"/>
              </a:ext>
            </a:extLst>
          </p:cNvPr>
          <p:cNvSpPr/>
          <p:nvPr/>
        </p:nvSpPr>
        <p:spPr>
          <a:xfrm rot="9021852">
            <a:off x="1157643" y="3737478"/>
            <a:ext cx="928167" cy="1218384"/>
          </a:xfrm>
          <a:prstGeom prst="can">
            <a:avLst/>
          </a:prstGeom>
          <a:solidFill>
            <a:srgbClr val="AB5AA3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Cylindre 30">
            <a:extLst>
              <a:ext uri="{FF2B5EF4-FFF2-40B4-BE49-F238E27FC236}">
                <a16:creationId xmlns:a16="http://schemas.microsoft.com/office/drawing/2014/main" id="{E40701F3-B201-4CC1-BBA7-D50E014EE68C}"/>
              </a:ext>
            </a:extLst>
          </p:cNvPr>
          <p:cNvSpPr/>
          <p:nvPr/>
        </p:nvSpPr>
        <p:spPr>
          <a:xfrm rot="4550551">
            <a:off x="2268305" y="4248294"/>
            <a:ext cx="791828" cy="1218384"/>
          </a:xfrm>
          <a:prstGeom prst="can">
            <a:avLst/>
          </a:prstGeom>
          <a:solidFill>
            <a:srgbClr val="87C2FD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B5AA18DC-693C-47E3-BF8F-6F10C6FE8A7A}"/>
              </a:ext>
            </a:extLst>
          </p:cNvPr>
          <p:cNvCxnSpPr>
            <a:cxnSpLocks/>
            <a:stCxn id="28" idx="2"/>
            <a:endCxn id="29" idx="2"/>
          </p:cNvCxnSpPr>
          <p:nvPr/>
        </p:nvCxnSpPr>
        <p:spPr>
          <a:xfrm>
            <a:off x="2280520" y="4736106"/>
            <a:ext cx="876578" cy="1713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D267D268-B49D-4CEA-AA10-E29466E06520}"/>
              </a:ext>
            </a:extLst>
          </p:cNvPr>
          <p:cNvSpPr/>
          <p:nvPr/>
        </p:nvSpPr>
        <p:spPr>
          <a:xfrm>
            <a:off x="3157098" y="4815976"/>
            <a:ext cx="144780" cy="182880"/>
          </a:xfrm>
          <a:prstGeom prst="ellipse">
            <a:avLst/>
          </a:prstGeom>
          <a:solidFill>
            <a:srgbClr val="85C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057C2475-0F0E-4DE7-B746-681EAE145F61}"/>
              </a:ext>
            </a:extLst>
          </p:cNvPr>
          <p:cNvCxnSpPr>
            <a:cxnSpLocks/>
            <a:stCxn id="27" idx="5"/>
            <a:endCxn id="28" idx="5"/>
          </p:cNvCxnSpPr>
          <p:nvPr/>
        </p:nvCxnSpPr>
        <p:spPr>
          <a:xfrm>
            <a:off x="1581442" y="4788065"/>
            <a:ext cx="822655" cy="126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DDECD530-C2DE-40BA-BC83-D791370B5BC7}"/>
              </a:ext>
            </a:extLst>
          </p:cNvPr>
          <p:cNvSpPr/>
          <p:nvPr/>
        </p:nvSpPr>
        <p:spPr>
          <a:xfrm>
            <a:off x="2280520" y="4644666"/>
            <a:ext cx="144780" cy="182880"/>
          </a:xfrm>
          <a:prstGeom prst="ellipse">
            <a:avLst/>
          </a:prstGeom>
          <a:solidFill>
            <a:srgbClr val="85C0F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3C5E0D0-EDCE-47F1-B879-7C3B71D16B55}"/>
              </a:ext>
            </a:extLst>
          </p:cNvPr>
          <p:cNvSpPr/>
          <p:nvPr/>
        </p:nvSpPr>
        <p:spPr>
          <a:xfrm>
            <a:off x="1022883" y="3944955"/>
            <a:ext cx="144780" cy="182880"/>
          </a:xfrm>
          <a:prstGeom prst="ellipse">
            <a:avLst/>
          </a:prstGeom>
          <a:solidFill>
            <a:srgbClr val="A95A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E5B58308-A45E-4C0D-A611-0ECA65288184}"/>
              </a:ext>
            </a:extLst>
          </p:cNvPr>
          <p:cNvCxnSpPr>
            <a:cxnSpLocks/>
            <a:stCxn id="26" idx="6"/>
            <a:endCxn id="27" idx="6"/>
          </p:cNvCxnSpPr>
          <p:nvPr/>
        </p:nvCxnSpPr>
        <p:spPr>
          <a:xfrm>
            <a:off x="1167663" y="4036395"/>
            <a:ext cx="434982" cy="6870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1F39A577-5A6F-4F63-9662-83D22714D2D2}"/>
              </a:ext>
            </a:extLst>
          </p:cNvPr>
          <p:cNvSpPr/>
          <p:nvPr/>
        </p:nvSpPr>
        <p:spPr>
          <a:xfrm>
            <a:off x="1457865" y="4631967"/>
            <a:ext cx="144780" cy="182880"/>
          </a:xfrm>
          <a:prstGeom prst="ellipse">
            <a:avLst/>
          </a:prstGeom>
          <a:solidFill>
            <a:srgbClr val="A95A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4EC76D79-C65D-456D-BEA3-949761B46F9C}"/>
              </a:ext>
            </a:extLst>
          </p:cNvPr>
          <p:cNvSpPr txBox="1"/>
          <p:nvPr/>
        </p:nvSpPr>
        <p:spPr>
          <a:xfrm>
            <a:off x="3771778" y="3179420"/>
            <a:ext cx="2759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Bras de levier du modèle</a:t>
            </a:r>
            <a:endParaRPr lang="en-GB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Forme libre : forme 46">
            <a:extLst>
              <a:ext uri="{FF2B5EF4-FFF2-40B4-BE49-F238E27FC236}">
                <a16:creationId xmlns:a16="http://schemas.microsoft.com/office/drawing/2014/main" id="{3B55AE30-389E-4FDA-90A3-D22DC86D05CB}"/>
              </a:ext>
            </a:extLst>
          </p:cNvPr>
          <p:cNvSpPr/>
          <p:nvPr/>
        </p:nvSpPr>
        <p:spPr>
          <a:xfrm>
            <a:off x="5401706" y="4138197"/>
            <a:ext cx="1734272" cy="1129551"/>
          </a:xfrm>
          <a:custGeom>
            <a:avLst/>
            <a:gdLst>
              <a:gd name="connsiteX0" fmla="*/ 0 w 1193800"/>
              <a:gd name="connsiteY0" fmla="*/ 286861 h 581074"/>
              <a:gd name="connsiteX1" fmla="*/ 469900 w 1193800"/>
              <a:gd name="connsiteY1" fmla="*/ 7461 h 581074"/>
              <a:gd name="connsiteX2" fmla="*/ 914400 w 1193800"/>
              <a:gd name="connsiteY2" fmla="*/ 553561 h 581074"/>
              <a:gd name="connsiteX3" fmla="*/ 1193800 w 1193800"/>
              <a:gd name="connsiteY3" fmla="*/ 502761 h 581074"/>
              <a:gd name="connsiteX0" fmla="*/ 0 w 1193800"/>
              <a:gd name="connsiteY0" fmla="*/ 65012 h 359225"/>
              <a:gd name="connsiteX1" fmla="*/ 444600 w 1193800"/>
              <a:gd name="connsiteY1" fmla="*/ 133663 h 359225"/>
              <a:gd name="connsiteX2" fmla="*/ 914400 w 1193800"/>
              <a:gd name="connsiteY2" fmla="*/ 331712 h 359225"/>
              <a:gd name="connsiteX3" fmla="*/ 1193800 w 1193800"/>
              <a:gd name="connsiteY3" fmla="*/ 280912 h 359225"/>
              <a:gd name="connsiteX0" fmla="*/ 0 w 1193800"/>
              <a:gd name="connsiteY0" fmla="*/ 58462 h 274485"/>
              <a:gd name="connsiteX1" fmla="*/ 444600 w 1193800"/>
              <a:gd name="connsiteY1" fmla="*/ 127113 h 274485"/>
              <a:gd name="connsiteX2" fmla="*/ 922833 w 1193800"/>
              <a:gd name="connsiteY2" fmla="*/ 90430 h 274485"/>
              <a:gd name="connsiteX3" fmla="*/ 1193800 w 1193800"/>
              <a:gd name="connsiteY3" fmla="*/ 274362 h 274485"/>
              <a:gd name="connsiteX0" fmla="*/ 0 w 1168500"/>
              <a:gd name="connsiteY0" fmla="*/ 58462 h 387741"/>
              <a:gd name="connsiteX1" fmla="*/ 444600 w 1168500"/>
              <a:gd name="connsiteY1" fmla="*/ 127113 h 387741"/>
              <a:gd name="connsiteX2" fmla="*/ 922833 w 1168500"/>
              <a:gd name="connsiteY2" fmla="*/ 90430 h 387741"/>
              <a:gd name="connsiteX3" fmla="*/ 1168500 w 1168500"/>
              <a:gd name="connsiteY3" fmla="*/ 387681 h 387741"/>
              <a:gd name="connsiteX0" fmla="*/ 0 w 1151633"/>
              <a:gd name="connsiteY0" fmla="*/ 30670 h 724189"/>
              <a:gd name="connsiteX1" fmla="*/ 427733 w 1151633"/>
              <a:gd name="connsiteY1" fmla="*/ 463561 h 724189"/>
              <a:gd name="connsiteX2" fmla="*/ 905966 w 1151633"/>
              <a:gd name="connsiteY2" fmla="*/ 426878 h 724189"/>
              <a:gd name="connsiteX3" fmla="*/ 1151633 w 1151633"/>
              <a:gd name="connsiteY3" fmla="*/ 724129 h 724189"/>
              <a:gd name="connsiteX0" fmla="*/ 0 w 1151633"/>
              <a:gd name="connsiteY0" fmla="*/ 27561 h 721080"/>
              <a:gd name="connsiteX1" fmla="*/ 309666 w 1151633"/>
              <a:gd name="connsiteY1" fmla="*/ 533300 h 721080"/>
              <a:gd name="connsiteX2" fmla="*/ 905966 w 1151633"/>
              <a:gd name="connsiteY2" fmla="*/ 423769 h 721080"/>
              <a:gd name="connsiteX3" fmla="*/ 1151633 w 1151633"/>
              <a:gd name="connsiteY3" fmla="*/ 721020 h 721080"/>
              <a:gd name="connsiteX0" fmla="*/ 0 w 1151633"/>
              <a:gd name="connsiteY0" fmla="*/ 26418 h 719909"/>
              <a:gd name="connsiteX1" fmla="*/ 309666 w 1151633"/>
              <a:gd name="connsiteY1" fmla="*/ 532157 h 719909"/>
              <a:gd name="connsiteX2" fmla="*/ 846932 w 1151633"/>
              <a:gd name="connsiteY2" fmla="*/ 228365 h 719909"/>
              <a:gd name="connsiteX3" fmla="*/ 1151633 w 1151633"/>
              <a:gd name="connsiteY3" fmla="*/ 719877 h 719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1633" h="719909">
                <a:moveTo>
                  <a:pt x="0" y="26418"/>
                </a:moveTo>
                <a:cubicBezTo>
                  <a:pt x="158750" y="-135507"/>
                  <a:pt x="168511" y="498499"/>
                  <a:pt x="309666" y="532157"/>
                </a:cubicBezTo>
                <a:cubicBezTo>
                  <a:pt x="450821" y="565815"/>
                  <a:pt x="726282" y="145815"/>
                  <a:pt x="846932" y="228365"/>
                </a:cubicBezTo>
                <a:cubicBezTo>
                  <a:pt x="967582" y="310915"/>
                  <a:pt x="1083900" y="724110"/>
                  <a:pt x="1151633" y="719877"/>
                </a:cubicBezTo>
              </a:path>
            </a:pathLst>
          </a:custGeom>
          <a:noFill/>
          <a:ln w="3810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0D112A16-1464-49FB-94C9-2D79FC8A9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34</a:t>
            </a:fld>
            <a:endParaRPr lang="en-US"/>
          </a:p>
        </p:txBody>
      </p:sp>
      <p:pic>
        <p:nvPicPr>
          <p:cNvPr id="32" name="Image 31" descr="O Renard pensif">
            <a:extLst>
              <a:ext uri="{FF2B5EF4-FFF2-40B4-BE49-F238E27FC236}">
                <a16:creationId xmlns:a16="http://schemas.microsoft.com/office/drawing/2014/main" id="{D472B926-EE4C-4C9A-B957-3E0233798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29" y="-116114"/>
            <a:ext cx="696688" cy="696686"/>
          </a:xfrm>
          <a:prstGeom prst="rect">
            <a:avLst/>
          </a:prstGeom>
        </p:spPr>
      </p:pic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4AA5C345-B52A-4D6C-882B-0B059C01BF82}"/>
              </a:ext>
            </a:extLst>
          </p:cNvPr>
          <p:cNvSpPr/>
          <p:nvPr/>
        </p:nvSpPr>
        <p:spPr>
          <a:xfrm>
            <a:off x="8204461" y="1417938"/>
            <a:ext cx="1249504" cy="1046293"/>
          </a:xfrm>
          <a:prstGeom prst="roundRect">
            <a:avLst/>
          </a:prstGeom>
          <a:solidFill>
            <a:schemeClr val="bg1">
              <a:lumMod val="65000"/>
              <a:alpha val="3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0D7F512D-29DF-419D-88AE-C04B5EF9A79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048" y="0"/>
            <a:ext cx="5812413" cy="2601360"/>
          </a:xfrm>
          <a:prstGeom prst="rect">
            <a:avLst/>
          </a:prstGeom>
        </p:spPr>
      </p:pic>
      <p:sp>
        <p:nvSpPr>
          <p:cNvPr id="35" name="Espace réservé du contenu 2">
            <a:extLst>
              <a:ext uri="{FF2B5EF4-FFF2-40B4-BE49-F238E27FC236}">
                <a16:creationId xmlns:a16="http://schemas.microsoft.com/office/drawing/2014/main" id="{FC77549C-5D38-4807-A507-BFD2706D37BF}"/>
              </a:ext>
            </a:extLst>
          </p:cNvPr>
          <p:cNvSpPr txBox="1">
            <a:spLocks/>
          </p:cNvSpPr>
          <p:nvPr/>
        </p:nvSpPr>
        <p:spPr>
          <a:xfrm>
            <a:off x="-65034" y="1401246"/>
            <a:ext cx="6161034" cy="2186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tx1"/>
                </a:solidFill>
              </a:rPr>
              <a:t>Optimisation des bras de levier :</a:t>
            </a:r>
          </a:p>
          <a:p>
            <a:pPr lvl="1"/>
            <a:r>
              <a:rPr lang="fr-FR" dirty="0">
                <a:solidFill>
                  <a:schemeClr val="tx1"/>
                </a:solidFill>
              </a:rPr>
              <a:t>Placer les points de passage contenus dans les    cylindres de façon à suivre les données de bras de levier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263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1">
            <a:extLst>
              <a:ext uri="{FF2B5EF4-FFF2-40B4-BE49-F238E27FC236}">
                <a16:creationId xmlns:a16="http://schemas.microsoft.com/office/drawing/2014/main" id="{86986F67-3FE6-4AE2-B889-ED401D3FC13E}"/>
              </a:ext>
            </a:extLst>
          </p:cNvPr>
          <p:cNvSpPr txBox="1">
            <a:spLocks/>
          </p:cNvSpPr>
          <p:nvPr/>
        </p:nvSpPr>
        <p:spPr>
          <a:xfrm>
            <a:off x="294274" y="448296"/>
            <a:ext cx="408001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/>
              <a:t>Méthode proposée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46ECF64A-7EC8-494A-88E0-D66D25A513AB}"/>
              </a:ext>
            </a:extLst>
          </p:cNvPr>
          <p:cNvCxnSpPr/>
          <p:nvPr/>
        </p:nvCxnSpPr>
        <p:spPr>
          <a:xfrm>
            <a:off x="5129331" y="5397477"/>
            <a:ext cx="208465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EEEE243F-2FF3-4908-8D3C-B88483ED226A}"/>
              </a:ext>
            </a:extLst>
          </p:cNvPr>
          <p:cNvCxnSpPr>
            <a:cxnSpLocks/>
          </p:cNvCxnSpPr>
          <p:nvPr/>
        </p:nvCxnSpPr>
        <p:spPr>
          <a:xfrm flipV="1">
            <a:off x="5320583" y="3439409"/>
            <a:ext cx="0" cy="220501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BB735FCB-3AC3-4308-B3D0-1126A37DD151}"/>
              </a:ext>
            </a:extLst>
          </p:cNvPr>
          <p:cNvSpPr/>
          <p:nvPr/>
        </p:nvSpPr>
        <p:spPr>
          <a:xfrm>
            <a:off x="5368396" y="4042471"/>
            <a:ext cx="1797772" cy="911717"/>
          </a:xfrm>
          <a:custGeom>
            <a:avLst/>
            <a:gdLst>
              <a:gd name="connsiteX0" fmla="*/ 0 w 1193800"/>
              <a:gd name="connsiteY0" fmla="*/ 286861 h 581074"/>
              <a:gd name="connsiteX1" fmla="*/ 469900 w 1193800"/>
              <a:gd name="connsiteY1" fmla="*/ 7461 h 581074"/>
              <a:gd name="connsiteX2" fmla="*/ 914400 w 1193800"/>
              <a:gd name="connsiteY2" fmla="*/ 553561 h 581074"/>
              <a:gd name="connsiteX3" fmla="*/ 1193800 w 1193800"/>
              <a:gd name="connsiteY3" fmla="*/ 502761 h 581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3800" h="581074">
                <a:moveTo>
                  <a:pt x="0" y="286861"/>
                </a:moveTo>
                <a:cubicBezTo>
                  <a:pt x="158750" y="124936"/>
                  <a:pt x="317500" y="-36989"/>
                  <a:pt x="469900" y="7461"/>
                </a:cubicBezTo>
                <a:cubicBezTo>
                  <a:pt x="622300" y="51911"/>
                  <a:pt x="793750" y="471011"/>
                  <a:pt x="914400" y="553561"/>
                </a:cubicBezTo>
                <a:cubicBezTo>
                  <a:pt x="1035050" y="636111"/>
                  <a:pt x="1126067" y="506994"/>
                  <a:pt x="1193800" y="502761"/>
                </a:cubicBezTo>
              </a:path>
            </a:pathLst>
          </a:custGeom>
          <a:noFill/>
          <a:ln w="38100">
            <a:solidFill>
              <a:srgbClr val="7FAA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8E6B6A2-FE80-4E4C-9DC9-8FA7F964E3CF}"/>
              </a:ext>
            </a:extLst>
          </p:cNvPr>
          <p:cNvSpPr txBox="1"/>
          <p:nvPr/>
        </p:nvSpPr>
        <p:spPr>
          <a:xfrm>
            <a:off x="3922561" y="2846070"/>
            <a:ext cx="2571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7FA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Bras de levier d’entrée</a:t>
            </a:r>
            <a:endParaRPr lang="en-GB" dirty="0">
              <a:solidFill>
                <a:srgbClr val="7FAA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617FC0F-DD86-4B74-A90B-0F26BD2EC8E9}"/>
              </a:ext>
            </a:extLst>
          </p:cNvPr>
          <p:cNvSpPr txBox="1"/>
          <p:nvPr/>
        </p:nvSpPr>
        <p:spPr>
          <a:xfrm>
            <a:off x="6596223" y="5555056"/>
            <a:ext cx="1139891" cy="5794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Angle</a:t>
            </a:r>
            <a:endParaRPr lang="en-GB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7698951-382B-4079-AD70-472E40465DBD}"/>
              </a:ext>
            </a:extLst>
          </p:cNvPr>
          <p:cNvCxnSpPr>
            <a:cxnSpLocks/>
          </p:cNvCxnSpPr>
          <p:nvPr/>
        </p:nvCxnSpPr>
        <p:spPr>
          <a:xfrm>
            <a:off x="1384246" y="4075805"/>
            <a:ext cx="493486" cy="791262"/>
          </a:xfrm>
          <a:prstGeom prst="line">
            <a:avLst/>
          </a:prstGeom>
          <a:ln w="57150">
            <a:solidFill>
              <a:srgbClr val="A95A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c 20">
            <a:extLst>
              <a:ext uri="{FF2B5EF4-FFF2-40B4-BE49-F238E27FC236}">
                <a16:creationId xmlns:a16="http://schemas.microsoft.com/office/drawing/2014/main" id="{A1D49EF5-8067-4A77-91F4-C8E9E881D1B7}"/>
              </a:ext>
            </a:extLst>
          </p:cNvPr>
          <p:cNvSpPr/>
          <p:nvPr/>
        </p:nvSpPr>
        <p:spPr>
          <a:xfrm rot="19139245">
            <a:off x="1804477" y="4834510"/>
            <a:ext cx="372530" cy="328693"/>
          </a:xfrm>
          <a:prstGeom prst="arc">
            <a:avLst>
              <a:gd name="adj1" fmla="val 11366565"/>
              <a:gd name="adj2" fmla="val 20597911"/>
            </a:avLst>
          </a:prstGeom>
          <a:ln w="57150">
            <a:solidFill>
              <a:srgbClr val="A95A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2C580C7-27B1-41DC-BA75-6D10DBC64CED}"/>
              </a:ext>
            </a:extLst>
          </p:cNvPr>
          <p:cNvSpPr/>
          <p:nvPr/>
        </p:nvSpPr>
        <p:spPr>
          <a:xfrm>
            <a:off x="1872199" y="4879293"/>
            <a:ext cx="237086" cy="304800"/>
          </a:xfrm>
          <a:prstGeom prst="ellipse">
            <a:avLst/>
          </a:prstGeom>
          <a:solidFill>
            <a:srgbClr val="85C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62BB3987-BFA9-4B6C-A00C-A616DF6A167F}"/>
              </a:ext>
            </a:extLst>
          </p:cNvPr>
          <p:cNvCxnSpPr>
            <a:cxnSpLocks/>
          </p:cNvCxnSpPr>
          <p:nvPr/>
        </p:nvCxnSpPr>
        <p:spPr>
          <a:xfrm flipH="1">
            <a:off x="2003449" y="4756445"/>
            <a:ext cx="1066800" cy="266853"/>
          </a:xfrm>
          <a:prstGeom prst="line">
            <a:avLst/>
          </a:prstGeom>
          <a:ln w="57150">
            <a:solidFill>
              <a:srgbClr val="85C0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ylindre 29">
            <a:extLst>
              <a:ext uri="{FF2B5EF4-FFF2-40B4-BE49-F238E27FC236}">
                <a16:creationId xmlns:a16="http://schemas.microsoft.com/office/drawing/2014/main" id="{4C508BCC-6BDF-42B6-8E88-766952EB97A1}"/>
              </a:ext>
            </a:extLst>
          </p:cNvPr>
          <p:cNvSpPr/>
          <p:nvPr/>
        </p:nvSpPr>
        <p:spPr>
          <a:xfrm rot="9021852">
            <a:off x="1157643" y="3737478"/>
            <a:ext cx="928167" cy="1218384"/>
          </a:xfrm>
          <a:prstGeom prst="can">
            <a:avLst/>
          </a:prstGeom>
          <a:solidFill>
            <a:srgbClr val="AB5AA3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Cylindre 30">
            <a:extLst>
              <a:ext uri="{FF2B5EF4-FFF2-40B4-BE49-F238E27FC236}">
                <a16:creationId xmlns:a16="http://schemas.microsoft.com/office/drawing/2014/main" id="{E40701F3-B201-4CC1-BBA7-D50E014EE68C}"/>
              </a:ext>
            </a:extLst>
          </p:cNvPr>
          <p:cNvSpPr/>
          <p:nvPr/>
        </p:nvSpPr>
        <p:spPr>
          <a:xfrm rot="4550551">
            <a:off x="2268305" y="4248294"/>
            <a:ext cx="791828" cy="1218384"/>
          </a:xfrm>
          <a:prstGeom prst="can">
            <a:avLst/>
          </a:prstGeom>
          <a:solidFill>
            <a:srgbClr val="87C2FD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B5AA18DC-693C-47E3-BF8F-6F10C6FE8A7A}"/>
              </a:ext>
            </a:extLst>
          </p:cNvPr>
          <p:cNvCxnSpPr>
            <a:cxnSpLocks/>
            <a:stCxn id="28" idx="2"/>
            <a:endCxn id="29" idx="2"/>
          </p:cNvCxnSpPr>
          <p:nvPr/>
        </p:nvCxnSpPr>
        <p:spPr>
          <a:xfrm flipV="1">
            <a:off x="2664219" y="4907416"/>
            <a:ext cx="492879" cy="14085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D267D268-B49D-4CEA-AA10-E29466E06520}"/>
              </a:ext>
            </a:extLst>
          </p:cNvPr>
          <p:cNvSpPr/>
          <p:nvPr/>
        </p:nvSpPr>
        <p:spPr>
          <a:xfrm>
            <a:off x="3157098" y="4815976"/>
            <a:ext cx="144780" cy="182880"/>
          </a:xfrm>
          <a:prstGeom prst="ellipse">
            <a:avLst/>
          </a:prstGeom>
          <a:solidFill>
            <a:srgbClr val="85C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057C2475-0F0E-4DE7-B746-681EAE145F61}"/>
              </a:ext>
            </a:extLst>
          </p:cNvPr>
          <p:cNvCxnSpPr>
            <a:cxnSpLocks/>
            <a:stCxn id="27" idx="5"/>
            <a:endCxn id="28" idx="5"/>
          </p:cNvCxnSpPr>
          <p:nvPr/>
        </p:nvCxnSpPr>
        <p:spPr>
          <a:xfrm>
            <a:off x="2114319" y="4484056"/>
            <a:ext cx="673477" cy="6288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DDECD530-C2DE-40BA-BC83-D791370B5BC7}"/>
              </a:ext>
            </a:extLst>
          </p:cNvPr>
          <p:cNvSpPr/>
          <p:nvPr/>
        </p:nvSpPr>
        <p:spPr>
          <a:xfrm>
            <a:off x="2664219" y="4956834"/>
            <a:ext cx="144780" cy="182880"/>
          </a:xfrm>
          <a:prstGeom prst="ellipse">
            <a:avLst/>
          </a:prstGeom>
          <a:solidFill>
            <a:srgbClr val="85C0F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3C5E0D0-EDCE-47F1-B879-7C3B71D16B55}"/>
              </a:ext>
            </a:extLst>
          </p:cNvPr>
          <p:cNvSpPr/>
          <p:nvPr/>
        </p:nvSpPr>
        <p:spPr>
          <a:xfrm>
            <a:off x="1022883" y="3944955"/>
            <a:ext cx="144780" cy="182880"/>
          </a:xfrm>
          <a:prstGeom prst="ellipse">
            <a:avLst/>
          </a:prstGeom>
          <a:solidFill>
            <a:srgbClr val="A95A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E5B58308-A45E-4C0D-A611-0ECA65288184}"/>
              </a:ext>
            </a:extLst>
          </p:cNvPr>
          <p:cNvCxnSpPr>
            <a:cxnSpLocks/>
            <a:stCxn id="26" idx="6"/>
            <a:endCxn id="27" idx="6"/>
          </p:cNvCxnSpPr>
          <p:nvPr/>
        </p:nvCxnSpPr>
        <p:spPr>
          <a:xfrm>
            <a:off x="1167663" y="4036395"/>
            <a:ext cx="967859" cy="3830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1F39A577-5A6F-4F63-9662-83D22714D2D2}"/>
              </a:ext>
            </a:extLst>
          </p:cNvPr>
          <p:cNvSpPr/>
          <p:nvPr/>
        </p:nvSpPr>
        <p:spPr>
          <a:xfrm>
            <a:off x="1990742" y="4327958"/>
            <a:ext cx="144780" cy="182880"/>
          </a:xfrm>
          <a:prstGeom prst="ellipse">
            <a:avLst/>
          </a:prstGeom>
          <a:solidFill>
            <a:srgbClr val="A95A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4EC76D79-C65D-456D-BEA3-949761B46F9C}"/>
              </a:ext>
            </a:extLst>
          </p:cNvPr>
          <p:cNvSpPr txBox="1"/>
          <p:nvPr/>
        </p:nvSpPr>
        <p:spPr>
          <a:xfrm>
            <a:off x="3771778" y="3179420"/>
            <a:ext cx="2759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Bras de levier du modèle</a:t>
            </a:r>
            <a:endParaRPr lang="en-GB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Forme libre : forme 46">
            <a:extLst>
              <a:ext uri="{FF2B5EF4-FFF2-40B4-BE49-F238E27FC236}">
                <a16:creationId xmlns:a16="http://schemas.microsoft.com/office/drawing/2014/main" id="{3B55AE30-389E-4FDA-90A3-D22DC86D05CB}"/>
              </a:ext>
            </a:extLst>
          </p:cNvPr>
          <p:cNvSpPr/>
          <p:nvPr/>
        </p:nvSpPr>
        <p:spPr>
          <a:xfrm>
            <a:off x="5363606" y="4042587"/>
            <a:ext cx="1805710" cy="914617"/>
          </a:xfrm>
          <a:custGeom>
            <a:avLst/>
            <a:gdLst>
              <a:gd name="connsiteX0" fmla="*/ 0 w 1193800"/>
              <a:gd name="connsiteY0" fmla="*/ 286861 h 581074"/>
              <a:gd name="connsiteX1" fmla="*/ 469900 w 1193800"/>
              <a:gd name="connsiteY1" fmla="*/ 7461 h 581074"/>
              <a:gd name="connsiteX2" fmla="*/ 914400 w 1193800"/>
              <a:gd name="connsiteY2" fmla="*/ 553561 h 581074"/>
              <a:gd name="connsiteX3" fmla="*/ 1193800 w 1193800"/>
              <a:gd name="connsiteY3" fmla="*/ 502761 h 581074"/>
              <a:gd name="connsiteX0" fmla="*/ 0 w 1193800"/>
              <a:gd name="connsiteY0" fmla="*/ 65012 h 359225"/>
              <a:gd name="connsiteX1" fmla="*/ 444600 w 1193800"/>
              <a:gd name="connsiteY1" fmla="*/ 133663 h 359225"/>
              <a:gd name="connsiteX2" fmla="*/ 914400 w 1193800"/>
              <a:gd name="connsiteY2" fmla="*/ 331712 h 359225"/>
              <a:gd name="connsiteX3" fmla="*/ 1193800 w 1193800"/>
              <a:gd name="connsiteY3" fmla="*/ 280912 h 359225"/>
              <a:gd name="connsiteX0" fmla="*/ 0 w 1193800"/>
              <a:gd name="connsiteY0" fmla="*/ 58462 h 274485"/>
              <a:gd name="connsiteX1" fmla="*/ 444600 w 1193800"/>
              <a:gd name="connsiteY1" fmla="*/ 127113 h 274485"/>
              <a:gd name="connsiteX2" fmla="*/ 922833 w 1193800"/>
              <a:gd name="connsiteY2" fmla="*/ 90430 h 274485"/>
              <a:gd name="connsiteX3" fmla="*/ 1193800 w 1193800"/>
              <a:gd name="connsiteY3" fmla="*/ 274362 h 274485"/>
              <a:gd name="connsiteX0" fmla="*/ 0 w 1168500"/>
              <a:gd name="connsiteY0" fmla="*/ 58462 h 387741"/>
              <a:gd name="connsiteX1" fmla="*/ 444600 w 1168500"/>
              <a:gd name="connsiteY1" fmla="*/ 127113 h 387741"/>
              <a:gd name="connsiteX2" fmla="*/ 922833 w 1168500"/>
              <a:gd name="connsiteY2" fmla="*/ 90430 h 387741"/>
              <a:gd name="connsiteX3" fmla="*/ 1168500 w 1168500"/>
              <a:gd name="connsiteY3" fmla="*/ 387681 h 387741"/>
              <a:gd name="connsiteX0" fmla="*/ 0 w 1151633"/>
              <a:gd name="connsiteY0" fmla="*/ 30670 h 724189"/>
              <a:gd name="connsiteX1" fmla="*/ 427733 w 1151633"/>
              <a:gd name="connsiteY1" fmla="*/ 463561 h 724189"/>
              <a:gd name="connsiteX2" fmla="*/ 905966 w 1151633"/>
              <a:gd name="connsiteY2" fmla="*/ 426878 h 724189"/>
              <a:gd name="connsiteX3" fmla="*/ 1151633 w 1151633"/>
              <a:gd name="connsiteY3" fmla="*/ 724129 h 724189"/>
              <a:gd name="connsiteX0" fmla="*/ 0 w 1151633"/>
              <a:gd name="connsiteY0" fmla="*/ 27561 h 721080"/>
              <a:gd name="connsiteX1" fmla="*/ 309666 w 1151633"/>
              <a:gd name="connsiteY1" fmla="*/ 533300 h 721080"/>
              <a:gd name="connsiteX2" fmla="*/ 905966 w 1151633"/>
              <a:gd name="connsiteY2" fmla="*/ 423769 h 721080"/>
              <a:gd name="connsiteX3" fmla="*/ 1151633 w 1151633"/>
              <a:gd name="connsiteY3" fmla="*/ 721020 h 721080"/>
              <a:gd name="connsiteX0" fmla="*/ 0 w 1151633"/>
              <a:gd name="connsiteY0" fmla="*/ 26418 h 719909"/>
              <a:gd name="connsiteX1" fmla="*/ 309666 w 1151633"/>
              <a:gd name="connsiteY1" fmla="*/ 532157 h 719909"/>
              <a:gd name="connsiteX2" fmla="*/ 846932 w 1151633"/>
              <a:gd name="connsiteY2" fmla="*/ 228365 h 719909"/>
              <a:gd name="connsiteX3" fmla="*/ 1151633 w 1151633"/>
              <a:gd name="connsiteY3" fmla="*/ 719877 h 719909"/>
              <a:gd name="connsiteX0" fmla="*/ 0 w 1176933"/>
              <a:gd name="connsiteY0" fmla="*/ 34267 h 524390"/>
              <a:gd name="connsiteX1" fmla="*/ 334966 w 1176933"/>
              <a:gd name="connsiteY1" fmla="*/ 336638 h 524390"/>
              <a:gd name="connsiteX2" fmla="*/ 872232 w 1176933"/>
              <a:gd name="connsiteY2" fmla="*/ 32846 h 524390"/>
              <a:gd name="connsiteX3" fmla="*/ 1176933 w 1176933"/>
              <a:gd name="connsiteY3" fmla="*/ 524358 h 524390"/>
              <a:gd name="connsiteX0" fmla="*/ 0 w 1176933"/>
              <a:gd name="connsiteY0" fmla="*/ 289519 h 779642"/>
              <a:gd name="connsiteX1" fmla="*/ 423516 w 1176933"/>
              <a:gd name="connsiteY1" fmla="*/ 0 h 779642"/>
              <a:gd name="connsiteX2" fmla="*/ 872232 w 1176933"/>
              <a:gd name="connsiteY2" fmla="*/ 288098 h 779642"/>
              <a:gd name="connsiteX3" fmla="*/ 1176933 w 1176933"/>
              <a:gd name="connsiteY3" fmla="*/ 779610 h 779642"/>
              <a:gd name="connsiteX0" fmla="*/ 0 w 1199071"/>
              <a:gd name="connsiteY0" fmla="*/ 289519 h 497424"/>
              <a:gd name="connsiteX1" fmla="*/ 423516 w 1199071"/>
              <a:gd name="connsiteY1" fmla="*/ 0 h 497424"/>
              <a:gd name="connsiteX2" fmla="*/ 872232 w 1199071"/>
              <a:gd name="connsiteY2" fmla="*/ 288098 h 497424"/>
              <a:gd name="connsiteX3" fmla="*/ 1199071 w 1199071"/>
              <a:gd name="connsiteY3" fmla="*/ 497324 h 497424"/>
              <a:gd name="connsiteX0" fmla="*/ 0 w 1199071"/>
              <a:gd name="connsiteY0" fmla="*/ 296587 h 588787"/>
              <a:gd name="connsiteX1" fmla="*/ 423516 w 1199071"/>
              <a:gd name="connsiteY1" fmla="*/ 7068 h 588787"/>
              <a:gd name="connsiteX2" fmla="*/ 935482 w 1199071"/>
              <a:gd name="connsiteY2" fmla="*/ 562275 h 588787"/>
              <a:gd name="connsiteX3" fmla="*/ 1199071 w 1199071"/>
              <a:gd name="connsiteY3" fmla="*/ 504392 h 588787"/>
              <a:gd name="connsiteX0" fmla="*/ 0 w 1199071"/>
              <a:gd name="connsiteY0" fmla="*/ 290722 h 582922"/>
              <a:gd name="connsiteX1" fmla="*/ 464629 w 1199071"/>
              <a:gd name="connsiteY1" fmla="*/ 7274 h 582922"/>
              <a:gd name="connsiteX2" fmla="*/ 935482 w 1199071"/>
              <a:gd name="connsiteY2" fmla="*/ 556410 h 582922"/>
              <a:gd name="connsiteX3" fmla="*/ 1199071 w 1199071"/>
              <a:gd name="connsiteY3" fmla="*/ 498527 h 58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9071" h="582922">
                <a:moveTo>
                  <a:pt x="0" y="290722"/>
                </a:moveTo>
                <a:cubicBezTo>
                  <a:pt x="158750" y="128797"/>
                  <a:pt x="308715" y="-37007"/>
                  <a:pt x="464629" y="7274"/>
                </a:cubicBezTo>
                <a:cubicBezTo>
                  <a:pt x="620543" y="51555"/>
                  <a:pt x="814832" y="473860"/>
                  <a:pt x="935482" y="556410"/>
                </a:cubicBezTo>
                <a:cubicBezTo>
                  <a:pt x="1056132" y="638960"/>
                  <a:pt x="1131338" y="502760"/>
                  <a:pt x="1199071" y="498527"/>
                </a:cubicBezTo>
              </a:path>
            </a:pathLst>
          </a:custGeom>
          <a:noFill/>
          <a:ln w="3810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249B70C1-A501-4159-BBB1-528AEFCA2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35</a:t>
            </a:fld>
            <a:endParaRPr lang="en-US"/>
          </a:p>
        </p:txBody>
      </p:sp>
      <p:pic>
        <p:nvPicPr>
          <p:cNvPr id="32" name="Image 31" descr="O Renard pensif">
            <a:extLst>
              <a:ext uri="{FF2B5EF4-FFF2-40B4-BE49-F238E27FC236}">
                <a16:creationId xmlns:a16="http://schemas.microsoft.com/office/drawing/2014/main" id="{0913E671-8F7A-4102-A5EA-7178C4A4B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29" y="-116114"/>
            <a:ext cx="696688" cy="696686"/>
          </a:xfrm>
          <a:prstGeom prst="rect">
            <a:avLst/>
          </a:prstGeom>
        </p:spPr>
      </p:pic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E28EBA35-625C-476E-B366-71B78E437C9E}"/>
              </a:ext>
            </a:extLst>
          </p:cNvPr>
          <p:cNvSpPr/>
          <p:nvPr/>
        </p:nvSpPr>
        <p:spPr>
          <a:xfrm>
            <a:off x="8204461" y="1417938"/>
            <a:ext cx="1249504" cy="1046293"/>
          </a:xfrm>
          <a:prstGeom prst="roundRect">
            <a:avLst/>
          </a:prstGeom>
          <a:solidFill>
            <a:schemeClr val="bg1">
              <a:lumMod val="65000"/>
              <a:alpha val="3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7D975CB5-0942-4ABE-B9BC-F68DCC728C2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048" y="0"/>
            <a:ext cx="5812413" cy="2601360"/>
          </a:xfrm>
          <a:prstGeom prst="rect">
            <a:avLst/>
          </a:prstGeom>
        </p:spPr>
      </p:pic>
      <p:sp>
        <p:nvSpPr>
          <p:cNvPr id="35" name="Espace réservé du contenu 2">
            <a:extLst>
              <a:ext uri="{FF2B5EF4-FFF2-40B4-BE49-F238E27FC236}">
                <a16:creationId xmlns:a16="http://schemas.microsoft.com/office/drawing/2014/main" id="{6045B809-A7AE-472B-8023-F3DB590F59E1}"/>
              </a:ext>
            </a:extLst>
          </p:cNvPr>
          <p:cNvSpPr txBox="1">
            <a:spLocks/>
          </p:cNvSpPr>
          <p:nvPr/>
        </p:nvSpPr>
        <p:spPr>
          <a:xfrm>
            <a:off x="-65034" y="1401246"/>
            <a:ext cx="6161034" cy="2186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tx1"/>
                </a:solidFill>
              </a:rPr>
              <a:t>Optimisation des bras de levier :</a:t>
            </a:r>
          </a:p>
          <a:p>
            <a:pPr lvl="1"/>
            <a:r>
              <a:rPr lang="fr-FR" dirty="0">
                <a:solidFill>
                  <a:schemeClr val="tx1"/>
                </a:solidFill>
              </a:rPr>
              <a:t>Placer les points de passage contenus dans les    cylindres de façon à suivre les données de bras de levier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278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F2188E4-565A-4112-9AD8-4E57ABE90EEF}"/>
              </a:ext>
            </a:extLst>
          </p:cNvPr>
          <p:cNvSpPr/>
          <p:nvPr/>
        </p:nvSpPr>
        <p:spPr>
          <a:xfrm>
            <a:off x="10126251" y="1401246"/>
            <a:ext cx="1505210" cy="1046293"/>
          </a:xfrm>
          <a:prstGeom prst="roundRect">
            <a:avLst/>
          </a:prstGeom>
          <a:solidFill>
            <a:schemeClr val="bg1">
              <a:lumMod val="65000"/>
              <a:alpha val="3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BD0216E-FAB3-4340-8A0E-D4C1D58123E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048" y="0"/>
            <a:ext cx="5812413" cy="2601360"/>
          </a:xfrm>
          <a:prstGeom prst="rect">
            <a:avLst/>
          </a:prstGeom>
        </p:spPr>
      </p:pic>
      <p:sp>
        <p:nvSpPr>
          <p:cNvPr id="22" name="Titre 1">
            <a:extLst>
              <a:ext uri="{FF2B5EF4-FFF2-40B4-BE49-F238E27FC236}">
                <a16:creationId xmlns:a16="http://schemas.microsoft.com/office/drawing/2014/main" id="{86986F67-3FE6-4AE2-B889-ED401D3FC13E}"/>
              </a:ext>
            </a:extLst>
          </p:cNvPr>
          <p:cNvSpPr txBox="1">
            <a:spLocks/>
          </p:cNvSpPr>
          <p:nvPr/>
        </p:nvSpPr>
        <p:spPr>
          <a:xfrm>
            <a:off x="294274" y="448296"/>
            <a:ext cx="408001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/>
              <a:t>Méthode proposée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A2FA0FB-9A00-4B3A-96ED-64C52130B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36</a:t>
            </a:fld>
            <a:endParaRPr lang="en-US"/>
          </a:p>
        </p:txBody>
      </p:sp>
      <p:pic>
        <p:nvPicPr>
          <p:cNvPr id="7" name="Image 6" descr="O Renard pensif">
            <a:extLst>
              <a:ext uri="{FF2B5EF4-FFF2-40B4-BE49-F238E27FC236}">
                <a16:creationId xmlns:a16="http://schemas.microsoft.com/office/drawing/2014/main" id="{EAC8B9FF-9CAD-4692-B2FF-2ECE95D594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29" y="-116114"/>
            <a:ext cx="696688" cy="696686"/>
          </a:xfrm>
          <a:prstGeom prst="rect">
            <a:avLst/>
          </a:prstGeom>
        </p:spPr>
      </p:pic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22A45EE0-9F46-4A4D-B51F-8D26E7030214}"/>
              </a:ext>
            </a:extLst>
          </p:cNvPr>
          <p:cNvSpPr txBox="1">
            <a:spLocks/>
          </p:cNvSpPr>
          <p:nvPr/>
        </p:nvSpPr>
        <p:spPr>
          <a:xfrm>
            <a:off x="-65034" y="1401246"/>
            <a:ext cx="6161034" cy="2675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tx1"/>
                </a:solidFill>
              </a:rPr>
              <a:t>Longueur </a:t>
            </a:r>
            <a:r>
              <a:rPr lang="fr-FR" dirty="0" err="1">
                <a:solidFill>
                  <a:schemeClr val="tx1"/>
                </a:solidFill>
              </a:rPr>
              <a:t>musculotendineuse</a:t>
            </a:r>
            <a:r>
              <a:rPr lang="fr-FR" dirty="0">
                <a:solidFill>
                  <a:schemeClr val="tx1"/>
                </a:solidFill>
              </a:rPr>
              <a:t> : </a:t>
            </a:r>
          </a:p>
          <a:p>
            <a:pPr lvl="1"/>
            <a:r>
              <a:rPr lang="fr-FR" dirty="0">
                <a:solidFill>
                  <a:schemeClr val="tx1"/>
                </a:solidFill>
              </a:rPr>
              <a:t>Le bras de levier est la dérivée de la longueur </a:t>
            </a:r>
            <a:r>
              <a:rPr lang="fr-FR" dirty="0" err="1">
                <a:solidFill>
                  <a:schemeClr val="tx1"/>
                </a:solidFill>
              </a:rPr>
              <a:t>musculotendineuse</a:t>
            </a:r>
            <a:r>
              <a:rPr lang="fr-FR" dirty="0">
                <a:solidFill>
                  <a:schemeClr val="tx1"/>
                </a:solidFill>
              </a:rPr>
              <a:t> par rapport à l’angle</a:t>
            </a:r>
          </a:p>
          <a:p>
            <a:pPr lvl="1"/>
            <a:r>
              <a:rPr lang="fr-FR" dirty="0">
                <a:solidFill>
                  <a:schemeClr val="tx1"/>
                </a:solidFill>
              </a:rPr>
              <a:t>Si le bras de levier est correct, la longueur </a:t>
            </a:r>
            <a:r>
              <a:rPr lang="fr-FR" dirty="0" err="1">
                <a:solidFill>
                  <a:schemeClr val="tx1"/>
                </a:solidFill>
              </a:rPr>
              <a:t>musculotendineuse</a:t>
            </a:r>
            <a:r>
              <a:rPr lang="fr-FR" dirty="0">
                <a:solidFill>
                  <a:schemeClr val="tx1"/>
                </a:solidFill>
              </a:rPr>
              <a:t> l’est aussi, à une constante près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202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Ellipse 56">
            <a:extLst>
              <a:ext uri="{FF2B5EF4-FFF2-40B4-BE49-F238E27FC236}">
                <a16:creationId xmlns:a16="http://schemas.microsoft.com/office/drawing/2014/main" id="{8E78F3B7-6889-45B0-8220-95A2C7B90B1D}"/>
              </a:ext>
            </a:extLst>
          </p:cNvPr>
          <p:cNvSpPr/>
          <p:nvPr/>
        </p:nvSpPr>
        <p:spPr>
          <a:xfrm>
            <a:off x="3429646" y="5958154"/>
            <a:ext cx="144780" cy="182880"/>
          </a:xfrm>
          <a:prstGeom prst="ellipse">
            <a:avLst/>
          </a:prstGeom>
          <a:solidFill>
            <a:srgbClr val="85C0F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E6803EAB-AD02-41A8-A5A7-23272C5E1596}"/>
              </a:ext>
            </a:extLst>
          </p:cNvPr>
          <p:cNvSpPr/>
          <p:nvPr/>
        </p:nvSpPr>
        <p:spPr>
          <a:xfrm>
            <a:off x="1294330" y="5084953"/>
            <a:ext cx="144780" cy="182880"/>
          </a:xfrm>
          <a:prstGeom prst="ellipse">
            <a:avLst/>
          </a:prstGeom>
          <a:solidFill>
            <a:srgbClr val="A95AA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7FF887CF-3096-46CC-8E27-BE6CC7FB3A65}"/>
              </a:ext>
            </a:extLst>
          </p:cNvPr>
          <p:cNvCxnSpPr>
            <a:cxnSpLocks/>
          </p:cNvCxnSpPr>
          <p:nvPr/>
        </p:nvCxnSpPr>
        <p:spPr>
          <a:xfrm>
            <a:off x="212444" y="4685150"/>
            <a:ext cx="2122511" cy="839022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re 1">
            <a:extLst>
              <a:ext uri="{FF2B5EF4-FFF2-40B4-BE49-F238E27FC236}">
                <a16:creationId xmlns:a16="http://schemas.microsoft.com/office/drawing/2014/main" id="{86986F67-3FE6-4AE2-B889-ED401D3FC13E}"/>
              </a:ext>
            </a:extLst>
          </p:cNvPr>
          <p:cNvSpPr txBox="1">
            <a:spLocks/>
          </p:cNvSpPr>
          <p:nvPr/>
        </p:nvSpPr>
        <p:spPr>
          <a:xfrm>
            <a:off x="294274" y="448296"/>
            <a:ext cx="408001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/>
              <a:t>Méthode proposée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8688A3CE-9A57-4359-B440-43C0A3B85915}"/>
              </a:ext>
            </a:extLst>
          </p:cNvPr>
          <p:cNvSpPr txBox="1">
            <a:spLocks/>
          </p:cNvSpPr>
          <p:nvPr/>
        </p:nvSpPr>
        <p:spPr>
          <a:xfrm>
            <a:off x="-65033" y="1401246"/>
            <a:ext cx="5694450" cy="2675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tx1"/>
                </a:solidFill>
              </a:rPr>
              <a:t>Longueur </a:t>
            </a:r>
            <a:r>
              <a:rPr lang="fr-FR" dirty="0" err="1">
                <a:solidFill>
                  <a:schemeClr val="tx1"/>
                </a:solidFill>
              </a:rPr>
              <a:t>musculotendineuse</a:t>
            </a:r>
            <a:r>
              <a:rPr lang="fr-FR" dirty="0">
                <a:solidFill>
                  <a:schemeClr val="tx1"/>
                </a:solidFill>
              </a:rPr>
              <a:t> : </a:t>
            </a:r>
          </a:p>
          <a:p>
            <a:pPr lvl="1"/>
            <a:r>
              <a:rPr lang="fr-FR" dirty="0">
                <a:solidFill>
                  <a:schemeClr val="tx1"/>
                </a:solidFill>
              </a:rPr>
              <a:t>Le bras de levier est la dérivée de la longueur </a:t>
            </a:r>
            <a:r>
              <a:rPr lang="fr-FR" dirty="0" err="1">
                <a:solidFill>
                  <a:schemeClr val="tx1"/>
                </a:solidFill>
              </a:rPr>
              <a:t>musculotendineuse</a:t>
            </a:r>
            <a:r>
              <a:rPr lang="fr-FR" dirty="0">
                <a:solidFill>
                  <a:schemeClr val="tx1"/>
                </a:solidFill>
              </a:rPr>
              <a:t> par rapport à l’angle</a:t>
            </a:r>
          </a:p>
          <a:p>
            <a:pPr lvl="1"/>
            <a:r>
              <a:rPr lang="fr-FR" dirty="0">
                <a:solidFill>
                  <a:schemeClr val="tx1"/>
                </a:solidFill>
              </a:rPr>
              <a:t>Si le bras de levier est correct, la longueur </a:t>
            </a:r>
            <a:r>
              <a:rPr lang="fr-FR" dirty="0" err="1">
                <a:solidFill>
                  <a:schemeClr val="tx1"/>
                </a:solidFill>
              </a:rPr>
              <a:t>musculotendineuse</a:t>
            </a:r>
            <a:r>
              <a:rPr lang="fr-FR" dirty="0">
                <a:solidFill>
                  <a:schemeClr val="tx1"/>
                </a:solidFill>
              </a:rPr>
              <a:t> l’est aussi, à une constante près</a:t>
            </a:r>
          </a:p>
          <a:p>
            <a:r>
              <a:rPr lang="fr-FR" dirty="0">
                <a:solidFill>
                  <a:schemeClr val="tx1"/>
                </a:solidFill>
              </a:rPr>
              <a:t>Optimisation de la longueur </a:t>
            </a:r>
            <a:r>
              <a:rPr lang="fr-FR" dirty="0" err="1">
                <a:solidFill>
                  <a:schemeClr val="tx1"/>
                </a:solidFill>
              </a:rPr>
              <a:t>musculotendineuse</a:t>
            </a:r>
            <a:endParaRPr lang="fr-FR" dirty="0">
              <a:solidFill>
                <a:schemeClr val="tx1"/>
              </a:solidFill>
            </a:endParaRPr>
          </a:p>
          <a:p>
            <a:pPr lvl="1"/>
            <a:r>
              <a:rPr lang="fr-FR" dirty="0">
                <a:solidFill>
                  <a:schemeClr val="tx1"/>
                </a:solidFill>
              </a:rPr>
              <a:t>Placer les points d’origine et d’insertion pour suivre les données de longueur </a:t>
            </a:r>
            <a:r>
              <a:rPr lang="fr-FR" dirty="0" err="1">
                <a:solidFill>
                  <a:schemeClr val="tx1"/>
                </a:solidFill>
              </a:rPr>
              <a:t>musculotendineuse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1F703537-0C2C-49A6-BC89-D3ABD8CAFD90}"/>
              </a:ext>
            </a:extLst>
          </p:cNvPr>
          <p:cNvCxnSpPr/>
          <p:nvPr/>
        </p:nvCxnSpPr>
        <p:spPr>
          <a:xfrm>
            <a:off x="6606278" y="6112177"/>
            <a:ext cx="2006419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D6065970-722C-4BAB-BE41-397937EBBF05}"/>
              </a:ext>
            </a:extLst>
          </p:cNvPr>
          <p:cNvCxnSpPr>
            <a:cxnSpLocks/>
          </p:cNvCxnSpPr>
          <p:nvPr/>
        </p:nvCxnSpPr>
        <p:spPr>
          <a:xfrm flipV="1">
            <a:off x="6790353" y="4172853"/>
            <a:ext cx="0" cy="218390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Forme libre : forme 31">
            <a:extLst>
              <a:ext uri="{FF2B5EF4-FFF2-40B4-BE49-F238E27FC236}">
                <a16:creationId xmlns:a16="http://schemas.microsoft.com/office/drawing/2014/main" id="{5BED1F22-B5EA-43CB-8908-C63B099A1C30}"/>
              </a:ext>
            </a:extLst>
          </p:cNvPr>
          <p:cNvSpPr/>
          <p:nvPr/>
        </p:nvSpPr>
        <p:spPr>
          <a:xfrm>
            <a:off x="6825328" y="4890349"/>
            <a:ext cx="1686128" cy="574245"/>
          </a:xfrm>
          <a:custGeom>
            <a:avLst/>
            <a:gdLst>
              <a:gd name="connsiteX0" fmla="*/ 0 w 1193800"/>
              <a:gd name="connsiteY0" fmla="*/ 286861 h 581074"/>
              <a:gd name="connsiteX1" fmla="*/ 469900 w 1193800"/>
              <a:gd name="connsiteY1" fmla="*/ 7461 h 581074"/>
              <a:gd name="connsiteX2" fmla="*/ 914400 w 1193800"/>
              <a:gd name="connsiteY2" fmla="*/ 553561 h 581074"/>
              <a:gd name="connsiteX3" fmla="*/ 1193800 w 1193800"/>
              <a:gd name="connsiteY3" fmla="*/ 502761 h 581074"/>
              <a:gd name="connsiteX0" fmla="*/ 0 w 1201420"/>
              <a:gd name="connsiteY0" fmla="*/ 440188 h 574381"/>
              <a:gd name="connsiteX1" fmla="*/ 477520 w 1201420"/>
              <a:gd name="connsiteY1" fmla="*/ 768 h 574381"/>
              <a:gd name="connsiteX2" fmla="*/ 922020 w 1201420"/>
              <a:gd name="connsiteY2" fmla="*/ 546868 h 574381"/>
              <a:gd name="connsiteX3" fmla="*/ 1201420 w 1201420"/>
              <a:gd name="connsiteY3" fmla="*/ 496068 h 574381"/>
              <a:gd name="connsiteX0" fmla="*/ 0 w 1201420"/>
              <a:gd name="connsiteY0" fmla="*/ 478203 h 612396"/>
              <a:gd name="connsiteX1" fmla="*/ 347980 w 1201420"/>
              <a:gd name="connsiteY1" fmla="*/ 683 h 612396"/>
              <a:gd name="connsiteX2" fmla="*/ 922020 w 1201420"/>
              <a:gd name="connsiteY2" fmla="*/ 584883 h 612396"/>
              <a:gd name="connsiteX3" fmla="*/ 1201420 w 1201420"/>
              <a:gd name="connsiteY3" fmla="*/ 534083 h 612396"/>
              <a:gd name="connsiteX0" fmla="*/ 0 w 1201420"/>
              <a:gd name="connsiteY0" fmla="*/ 494678 h 550598"/>
              <a:gd name="connsiteX1" fmla="*/ 347980 w 1201420"/>
              <a:gd name="connsiteY1" fmla="*/ 17158 h 550598"/>
              <a:gd name="connsiteX2" fmla="*/ 922020 w 1201420"/>
              <a:gd name="connsiteY2" fmla="*/ 144158 h 550598"/>
              <a:gd name="connsiteX3" fmla="*/ 1201420 w 1201420"/>
              <a:gd name="connsiteY3" fmla="*/ 550558 h 550598"/>
              <a:gd name="connsiteX0" fmla="*/ 0 w 1201420"/>
              <a:gd name="connsiteY0" fmla="*/ 369527 h 425447"/>
              <a:gd name="connsiteX1" fmla="*/ 508000 w 1201420"/>
              <a:gd name="connsiteY1" fmla="*/ 204427 h 425447"/>
              <a:gd name="connsiteX2" fmla="*/ 922020 w 1201420"/>
              <a:gd name="connsiteY2" fmla="*/ 19007 h 425447"/>
              <a:gd name="connsiteX3" fmla="*/ 1201420 w 1201420"/>
              <a:gd name="connsiteY3" fmla="*/ 425407 h 425447"/>
              <a:gd name="connsiteX0" fmla="*/ 0 w 1163320"/>
              <a:gd name="connsiteY0" fmla="*/ 369527 h 369527"/>
              <a:gd name="connsiteX1" fmla="*/ 508000 w 1163320"/>
              <a:gd name="connsiteY1" fmla="*/ 204427 h 369527"/>
              <a:gd name="connsiteX2" fmla="*/ 922020 w 1163320"/>
              <a:gd name="connsiteY2" fmla="*/ 19007 h 369527"/>
              <a:gd name="connsiteX3" fmla="*/ 1163320 w 1163320"/>
              <a:gd name="connsiteY3" fmla="*/ 326347 h 369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3320" h="369527">
                <a:moveTo>
                  <a:pt x="0" y="369527"/>
                </a:moveTo>
                <a:cubicBezTo>
                  <a:pt x="158750" y="207602"/>
                  <a:pt x="354330" y="262847"/>
                  <a:pt x="508000" y="204427"/>
                </a:cubicBezTo>
                <a:cubicBezTo>
                  <a:pt x="661670" y="146007"/>
                  <a:pt x="801370" y="-63543"/>
                  <a:pt x="922020" y="19007"/>
                </a:cubicBezTo>
                <a:cubicBezTo>
                  <a:pt x="1042670" y="101557"/>
                  <a:pt x="1095587" y="330580"/>
                  <a:pt x="1163320" y="326347"/>
                </a:cubicBezTo>
              </a:path>
            </a:pathLst>
          </a:custGeom>
          <a:noFill/>
          <a:ln w="38100">
            <a:solidFill>
              <a:srgbClr val="7FAA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B45A4F98-1FD9-4C16-8243-C56A5B809D8C}"/>
              </a:ext>
            </a:extLst>
          </p:cNvPr>
          <p:cNvSpPr txBox="1"/>
          <p:nvPr/>
        </p:nvSpPr>
        <p:spPr>
          <a:xfrm>
            <a:off x="5402030" y="3538458"/>
            <a:ext cx="4156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7FA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Longueur </a:t>
            </a:r>
            <a:r>
              <a:rPr lang="fr-FR" dirty="0" err="1">
                <a:solidFill>
                  <a:srgbClr val="7FA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musculotendineuse</a:t>
            </a:r>
            <a:r>
              <a:rPr lang="fr-FR" dirty="0">
                <a:solidFill>
                  <a:srgbClr val="7FA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d’entrée</a:t>
            </a:r>
            <a:endParaRPr lang="en-GB" dirty="0">
              <a:solidFill>
                <a:srgbClr val="7FAA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30A460A3-B443-48EB-A69F-EB6D3FDA4AB4}"/>
              </a:ext>
            </a:extLst>
          </p:cNvPr>
          <p:cNvSpPr txBox="1"/>
          <p:nvPr/>
        </p:nvSpPr>
        <p:spPr>
          <a:xfrm>
            <a:off x="8018121" y="6268247"/>
            <a:ext cx="1097114" cy="573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Angle</a:t>
            </a:r>
            <a:endParaRPr lang="en-GB" dirty="0"/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9AE42AD8-A91E-4BF4-9F9A-C2C4AC46E426}"/>
              </a:ext>
            </a:extLst>
          </p:cNvPr>
          <p:cNvCxnSpPr>
            <a:cxnSpLocks/>
          </p:cNvCxnSpPr>
          <p:nvPr/>
        </p:nvCxnSpPr>
        <p:spPr>
          <a:xfrm>
            <a:off x="1656794" y="5215803"/>
            <a:ext cx="493486" cy="791262"/>
          </a:xfrm>
          <a:prstGeom prst="line">
            <a:avLst/>
          </a:prstGeom>
          <a:ln w="57150">
            <a:solidFill>
              <a:srgbClr val="A95A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Arc 36">
            <a:extLst>
              <a:ext uri="{FF2B5EF4-FFF2-40B4-BE49-F238E27FC236}">
                <a16:creationId xmlns:a16="http://schemas.microsoft.com/office/drawing/2014/main" id="{A2A1564C-66D5-45B0-B4DD-637213467539}"/>
              </a:ext>
            </a:extLst>
          </p:cNvPr>
          <p:cNvSpPr/>
          <p:nvPr/>
        </p:nvSpPr>
        <p:spPr>
          <a:xfrm rot="19139245">
            <a:off x="2077025" y="5974508"/>
            <a:ext cx="372530" cy="328693"/>
          </a:xfrm>
          <a:prstGeom prst="arc">
            <a:avLst>
              <a:gd name="adj1" fmla="val 11366565"/>
              <a:gd name="adj2" fmla="val 20597911"/>
            </a:avLst>
          </a:prstGeom>
          <a:ln w="57150">
            <a:solidFill>
              <a:srgbClr val="A95A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F281A15A-667E-420F-9CCC-9D7D980B8CF4}"/>
              </a:ext>
            </a:extLst>
          </p:cNvPr>
          <p:cNvSpPr/>
          <p:nvPr/>
        </p:nvSpPr>
        <p:spPr>
          <a:xfrm>
            <a:off x="2144747" y="6019291"/>
            <a:ext cx="237086" cy="304800"/>
          </a:xfrm>
          <a:prstGeom prst="ellipse">
            <a:avLst/>
          </a:prstGeom>
          <a:solidFill>
            <a:srgbClr val="85C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9E1AEDF8-03EE-4410-98C7-38925C6E9F9C}"/>
              </a:ext>
            </a:extLst>
          </p:cNvPr>
          <p:cNvCxnSpPr>
            <a:cxnSpLocks/>
          </p:cNvCxnSpPr>
          <p:nvPr/>
        </p:nvCxnSpPr>
        <p:spPr>
          <a:xfrm flipH="1">
            <a:off x="2275997" y="5896443"/>
            <a:ext cx="1066800" cy="266853"/>
          </a:xfrm>
          <a:prstGeom prst="line">
            <a:avLst/>
          </a:prstGeom>
          <a:ln w="57150">
            <a:solidFill>
              <a:srgbClr val="85C0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1454C095-15EF-440D-AEFC-D5B286DD04A5}"/>
              </a:ext>
            </a:extLst>
          </p:cNvPr>
          <p:cNvCxnSpPr>
            <a:cxnSpLocks/>
          </p:cNvCxnSpPr>
          <p:nvPr/>
        </p:nvCxnSpPr>
        <p:spPr>
          <a:xfrm flipV="1">
            <a:off x="3019073" y="5559396"/>
            <a:ext cx="2086327" cy="605466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C97D6951-576E-4AA6-BC6D-ECB1B0DAF9F9}"/>
              </a:ext>
            </a:extLst>
          </p:cNvPr>
          <p:cNvCxnSpPr>
            <a:cxnSpLocks/>
            <a:stCxn id="48" idx="2"/>
            <a:endCxn id="46" idx="2"/>
          </p:cNvCxnSpPr>
          <p:nvPr/>
        </p:nvCxnSpPr>
        <p:spPr>
          <a:xfrm flipV="1">
            <a:off x="2936767" y="6047414"/>
            <a:ext cx="492879" cy="14085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lipse 45">
            <a:extLst>
              <a:ext uri="{FF2B5EF4-FFF2-40B4-BE49-F238E27FC236}">
                <a16:creationId xmlns:a16="http://schemas.microsoft.com/office/drawing/2014/main" id="{8B95C89C-0951-4C91-B6C0-91533CBCEBBF}"/>
              </a:ext>
            </a:extLst>
          </p:cNvPr>
          <p:cNvSpPr/>
          <p:nvPr/>
        </p:nvSpPr>
        <p:spPr>
          <a:xfrm>
            <a:off x="3429646" y="5955974"/>
            <a:ext cx="144780" cy="182880"/>
          </a:xfrm>
          <a:prstGeom prst="ellipse">
            <a:avLst/>
          </a:prstGeom>
          <a:solidFill>
            <a:srgbClr val="85C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84D72B76-C622-48E9-8B27-C4896A128614}"/>
              </a:ext>
            </a:extLst>
          </p:cNvPr>
          <p:cNvCxnSpPr>
            <a:cxnSpLocks/>
            <a:stCxn id="51" idx="5"/>
            <a:endCxn id="48" idx="5"/>
          </p:cNvCxnSpPr>
          <p:nvPr/>
        </p:nvCxnSpPr>
        <p:spPr>
          <a:xfrm>
            <a:off x="2386867" y="5624054"/>
            <a:ext cx="673477" cy="6288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>
            <a:extLst>
              <a:ext uri="{FF2B5EF4-FFF2-40B4-BE49-F238E27FC236}">
                <a16:creationId xmlns:a16="http://schemas.microsoft.com/office/drawing/2014/main" id="{6BC3B2DB-4B52-429A-A947-3DE1D7440843}"/>
              </a:ext>
            </a:extLst>
          </p:cNvPr>
          <p:cNvSpPr/>
          <p:nvPr/>
        </p:nvSpPr>
        <p:spPr>
          <a:xfrm>
            <a:off x="2936767" y="6096832"/>
            <a:ext cx="144780" cy="182880"/>
          </a:xfrm>
          <a:prstGeom prst="ellipse">
            <a:avLst/>
          </a:prstGeom>
          <a:solidFill>
            <a:srgbClr val="85C0F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BE228589-41E0-42EF-A103-7BC7007DFFCB}"/>
              </a:ext>
            </a:extLst>
          </p:cNvPr>
          <p:cNvSpPr/>
          <p:nvPr/>
        </p:nvSpPr>
        <p:spPr>
          <a:xfrm>
            <a:off x="1295431" y="5084953"/>
            <a:ext cx="144780" cy="182880"/>
          </a:xfrm>
          <a:prstGeom prst="ellipse">
            <a:avLst/>
          </a:prstGeom>
          <a:solidFill>
            <a:srgbClr val="A95A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BE8A4D9C-7761-40C4-A0E9-7EC7D57183AF}"/>
              </a:ext>
            </a:extLst>
          </p:cNvPr>
          <p:cNvCxnSpPr>
            <a:cxnSpLocks/>
            <a:stCxn id="49" idx="6"/>
            <a:endCxn id="51" idx="6"/>
          </p:cNvCxnSpPr>
          <p:nvPr/>
        </p:nvCxnSpPr>
        <p:spPr>
          <a:xfrm>
            <a:off x="1440211" y="5176393"/>
            <a:ext cx="967859" cy="3830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llipse 50">
            <a:extLst>
              <a:ext uri="{FF2B5EF4-FFF2-40B4-BE49-F238E27FC236}">
                <a16:creationId xmlns:a16="http://schemas.microsoft.com/office/drawing/2014/main" id="{B7418D16-AB33-4657-957A-EF1C6CC073B4}"/>
              </a:ext>
            </a:extLst>
          </p:cNvPr>
          <p:cNvSpPr/>
          <p:nvPr/>
        </p:nvSpPr>
        <p:spPr>
          <a:xfrm>
            <a:off x="2263290" y="5467956"/>
            <a:ext cx="144780" cy="182880"/>
          </a:xfrm>
          <a:prstGeom prst="ellipse">
            <a:avLst/>
          </a:prstGeom>
          <a:solidFill>
            <a:srgbClr val="A95A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F76CD772-3498-4E11-B07E-948DD5825A15}"/>
              </a:ext>
            </a:extLst>
          </p:cNvPr>
          <p:cNvSpPr txBox="1"/>
          <p:nvPr/>
        </p:nvSpPr>
        <p:spPr>
          <a:xfrm>
            <a:off x="5404110" y="3879193"/>
            <a:ext cx="4344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Longueur </a:t>
            </a:r>
            <a:r>
              <a:rPr lang="fr-FR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musculotendineuse</a:t>
            </a:r>
            <a:r>
              <a:rPr lang="fr-FR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du modèle</a:t>
            </a:r>
            <a:endParaRPr lang="en-GB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Forme libre : forme 53">
            <a:extLst>
              <a:ext uri="{FF2B5EF4-FFF2-40B4-BE49-F238E27FC236}">
                <a16:creationId xmlns:a16="http://schemas.microsoft.com/office/drawing/2014/main" id="{F2B277EF-B9BD-4FDB-9EF6-E7AEC54DEAA1}"/>
              </a:ext>
            </a:extLst>
          </p:cNvPr>
          <p:cNvSpPr/>
          <p:nvPr/>
        </p:nvSpPr>
        <p:spPr>
          <a:xfrm>
            <a:off x="6823125" y="5215803"/>
            <a:ext cx="1686128" cy="574245"/>
          </a:xfrm>
          <a:custGeom>
            <a:avLst/>
            <a:gdLst>
              <a:gd name="connsiteX0" fmla="*/ 0 w 1193800"/>
              <a:gd name="connsiteY0" fmla="*/ 286861 h 581074"/>
              <a:gd name="connsiteX1" fmla="*/ 469900 w 1193800"/>
              <a:gd name="connsiteY1" fmla="*/ 7461 h 581074"/>
              <a:gd name="connsiteX2" fmla="*/ 914400 w 1193800"/>
              <a:gd name="connsiteY2" fmla="*/ 553561 h 581074"/>
              <a:gd name="connsiteX3" fmla="*/ 1193800 w 1193800"/>
              <a:gd name="connsiteY3" fmla="*/ 502761 h 581074"/>
              <a:gd name="connsiteX0" fmla="*/ 0 w 1201420"/>
              <a:gd name="connsiteY0" fmla="*/ 440188 h 574381"/>
              <a:gd name="connsiteX1" fmla="*/ 477520 w 1201420"/>
              <a:gd name="connsiteY1" fmla="*/ 768 h 574381"/>
              <a:gd name="connsiteX2" fmla="*/ 922020 w 1201420"/>
              <a:gd name="connsiteY2" fmla="*/ 546868 h 574381"/>
              <a:gd name="connsiteX3" fmla="*/ 1201420 w 1201420"/>
              <a:gd name="connsiteY3" fmla="*/ 496068 h 574381"/>
              <a:gd name="connsiteX0" fmla="*/ 0 w 1201420"/>
              <a:gd name="connsiteY0" fmla="*/ 478203 h 612396"/>
              <a:gd name="connsiteX1" fmla="*/ 347980 w 1201420"/>
              <a:gd name="connsiteY1" fmla="*/ 683 h 612396"/>
              <a:gd name="connsiteX2" fmla="*/ 922020 w 1201420"/>
              <a:gd name="connsiteY2" fmla="*/ 584883 h 612396"/>
              <a:gd name="connsiteX3" fmla="*/ 1201420 w 1201420"/>
              <a:gd name="connsiteY3" fmla="*/ 534083 h 612396"/>
              <a:gd name="connsiteX0" fmla="*/ 0 w 1201420"/>
              <a:gd name="connsiteY0" fmla="*/ 494678 h 550598"/>
              <a:gd name="connsiteX1" fmla="*/ 347980 w 1201420"/>
              <a:gd name="connsiteY1" fmla="*/ 17158 h 550598"/>
              <a:gd name="connsiteX2" fmla="*/ 922020 w 1201420"/>
              <a:gd name="connsiteY2" fmla="*/ 144158 h 550598"/>
              <a:gd name="connsiteX3" fmla="*/ 1201420 w 1201420"/>
              <a:gd name="connsiteY3" fmla="*/ 550558 h 550598"/>
              <a:gd name="connsiteX0" fmla="*/ 0 w 1201420"/>
              <a:gd name="connsiteY0" fmla="*/ 369527 h 425447"/>
              <a:gd name="connsiteX1" fmla="*/ 508000 w 1201420"/>
              <a:gd name="connsiteY1" fmla="*/ 204427 h 425447"/>
              <a:gd name="connsiteX2" fmla="*/ 922020 w 1201420"/>
              <a:gd name="connsiteY2" fmla="*/ 19007 h 425447"/>
              <a:gd name="connsiteX3" fmla="*/ 1201420 w 1201420"/>
              <a:gd name="connsiteY3" fmla="*/ 425407 h 425447"/>
              <a:gd name="connsiteX0" fmla="*/ 0 w 1163320"/>
              <a:gd name="connsiteY0" fmla="*/ 369527 h 369527"/>
              <a:gd name="connsiteX1" fmla="*/ 508000 w 1163320"/>
              <a:gd name="connsiteY1" fmla="*/ 204427 h 369527"/>
              <a:gd name="connsiteX2" fmla="*/ 922020 w 1163320"/>
              <a:gd name="connsiteY2" fmla="*/ 19007 h 369527"/>
              <a:gd name="connsiteX3" fmla="*/ 1163320 w 1163320"/>
              <a:gd name="connsiteY3" fmla="*/ 326347 h 369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3320" h="369527">
                <a:moveTo>
                  <a:pt x="0" y="369527"/>
                </a:moveTo>
                <a:cubicBezTo>
                  <a:pt x="158750" y="207602"/>
                  <a:pt x="354330" y="262847"/>
                  <a:pt x="508000" y="204427"/>
                </a:cubicBezTo>
                <a:cubicBezTo>
                  <a:pt x="661670" y="146007"/>
                  <a:pt x="801370" y="-63543"/>
                  <a:pt x="922020" y="19007"/>
                </a:cubicBezTo>
                <a:cubicBezTo>
                  <a:pt x="1042670" y="101557"/>
                  <a:pt x="1095587" y="330580"/>
                  <a:pt x="1163320" y="326347"/>
                </a:cubicBezTo>
              </a:path>
            </a:pathLst>
          </a:custGeom>
          <a:noFill/>
          <a:ln w="3810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4AE8941F-6603-44DE-922B-3F858B120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37</a:t>
            </a:fld>
            <a:endParaRPr lang="en-US"/>
          </a:p>
        </p:txBody>
      </p:sp>
      <p:pic>
        <p:nvPicPr>
          <p:cNvPr id="29" name="Image 28" descr="O Renard pensif">
            <a:extLst>
              <a:ext uri="{FF2B5EF4-FFF2-40B4-BE49-F238E27FC236}">
                <a16:creationId xmlns:a16="http://schemas.microsoft.com/office/drawing/2014/main" id="{6F41334E-E81C-4F20-B39A-3C1065CC5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29" y="-116114"/>
            <a:ext cx="696688" cy="696686"/>
          </a:xfrm>
          <a:prstGeom prst="rect">
            <a:avLst/>
          </a:prstGeom>
        </p:spPr>
      </p:pic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8B37B19F-2997-4228-874C-C1624D8A277A}"/>
              </a:ext>
            </a:extLst>
          </p:cNvPr>
          <p:cNvSpPr/>
          <p:nvPr/>
        </p:nvSpPr>
        <p:spPr>
          <a:xfrm>
            <a:off x="10126251" y="1401246"/>
            <a:ext cx="1505210" cy="1046293"/>
          </a:xfrm>
          <a:prstGeom prst="roundRect">
            <a:avLst/>
          </a:prstGeom>
          <a:solidFill>
            <a:schemeClr val="bg1">
              <a:lumMod val="65000"/>
              <a:alpha val="3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4A7CDB3E-627B-4C9C-83CA-0C98534842A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048" y="0"/>
            <a:ext cx="5812413" cy="260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326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Ellipse 56">
            <a:extLst>
              <a:ext uri="{FF2B5EF4-FFF2-40B4-BE49-F238E27FC236}">
                <a16:creationId xmlns:a16="http://schemas.microsoft.com/office/drawing/2014/main" id="{8E78F3B7-6889-45B0-8220-95A2C7B90B1D}"/>
              </a:ext>
            </a:extLst>
          </p:cNvPr>
          <p:cNvSpPr/>
          <p:nvPr/>
        </p:nvSpPr>
        <p:spPr>
          <a:xfrm>
            <a:off x="3429646" y="5948629"/>
            <a:ext cx="144780" cy="182880"/>
          </a:xfrm>
          <a:prstGeom prst="ellipse">
            <a:avLst/>
          </a:prstGeom>
          <a:solidFill>
            <a:srgbClr val="85C0F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E6803EAB-AD02-41A8-A5A7-23272C5E1596}"/>
              </a:ext>
            </a:extLst>
          </p:cNvPr>
          <p:cNvSpPr/>
          <p:nvPr/>
        </p:nvSpPr>
        <p:spPr>
          <a:xfrm>
            <a:off x="1294330" y="5084953"/>
            <a:ext cx="144780" cy="182880"/>
          </a:xfrm>
          <a:prstGeom prst="ellipse">
            <a:avLst/>
          </a:prstGeom>
          <a:solidFill>
            <a:srgbClr val="A95AA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7FF887CF-3096-46CC-8E27-BE6CC7FB3A65}"/>
              </a:ext>
            </a:extLst>
          </p:cNvPr>
          <p:cNvCxnSpPr>
            <a:cxnSpLocks/>
          </p:cNvCxnSpPr>
          <p:nvPr/>
        </p:nvCxnSpPr>
        <p:spPr>
          <a:xfrm>
            <a:off x="212444" y="4685150"/>
            <a:ext cx="2122511" cy="839022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re 1">
            <a:extLst>
              <a:ext uri="{FF2B5EF4-FFF2-40B4-BE49-F238E27FC236}">
                <a16:creationId xmlns:a16="http://schemas.microsoft.com/office/drawing/2014/main" id="{86986F67-3FE6-4AE2-B889-ED401D3FC13E}"/>
              </a:ext>
            </a:extLst>
          </p:cNvPr>
          <p:cNvSpPr txBox="1">
            <a:spLocks/>
          </p:cNvSpPr>
          <p:nvPr/>
        </p:nvSpPr>
        <p:spPr>
          <a:xfrm>
            <a:off x="294274" y="448296"/>
            <a:ext cx="408001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/>
              <a:t>Méthode proposée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1F703537-0C2C-49A6-BC89-D3ABD8CAFD90}"/>
              </a:ext>
            </a:extLst>
          </p:cNvPr>
          <p:cNvCxnSpPr/>
          <p:nvPr/>
        </p:nvCxnSpPr>
        <p:spPr>
          <a:xfrm>
            <a:off x="6606278" y="6112177"/>
            <a:ext cx="2006419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D6065970-722C-4BAB-BE41-397937EBBF05}"/>
              </a:ext>
            </a:extLst>
          </p:cNvPr>
          <p:cNvCxnSpPr>
            <a:cxnSpLocks/>
          </p:cNvCxnSpPr>
          <p:nvPr/>
        </p:nvCxnSpPr>
        <p:spPr>
          <a:xfrm flipV="1">
            <a:off x="6790353" y="4172853"/>
            <a:ext cx="0" cy="218390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Forme libre : forme 31">
            <a:extLst>
              <a:ext uri="{FF2B5EF4-FFF2-40B4-BE49-F238E27FC236}">
                <a16:creationId xmlns:a16="http://schemas.microsoft.com/office/drawing/2014/main" id="{5BED1F22-B5EA-43CB-8908-C63B099A1C30}"/>
              </a:ext>
            </a:extLst>
          </p:cNvPr>
          <p:cNvSpPr/>
          <p:nvPr/>
        </p:nvSpPr>
        <p:spPr>
          <a:xfrm>
            <a:off x="6825328" y="4890349"/>
            <a:ext cx="1686128" cy="574245"/>
          </a:xfrm>
          <a:custGeom>
            <a:avLst/>
            <a:gdLst>
              <a:gd name="connsiteX0" fmla="*/ 0 w 1193800"/>
              <a:gd name="connsiteY0" fmla="*/ 286861 h 581074"/>
              <a:gd name="connsiteX1" fmla="*/ 469900 w 1193800"/>
              <a:gd name="connsiteY1" fmla="*/ 7461 h 581074"/>
              <a:gd name="connsiteX2" fmla="*/ 914400 w 1193800"/>
              <a:gd name="connsiteY2" fmla="*/ 553561 h 581074"/>
              <a:gd name="connsiteX3" fmla="*/ 1193800 w 1193800"/>
              <a:gd name="connsiteY3" fmla="*/ 502761 h 581074"/>
              <a:gd name="connsiteX0" fmla="*/ 0 w 1201420"/>
              <a:gd name="connsiteY0" fmla="*/ 440188 h 574381"/>
              <a:gd name="connsiteX1" fmla="*/ 477520 w 1201420"/>
              <a:gd name="connsiteY1" fmla="*/ 768 h 574381"/>
              <a:gd name="connsiteX2" fmla="*/ 922020 w 1201420"/>
              <a:gd name="connsiteY2" fmla="*/ 546868 h 574381"/>
              <a:gd name="connsiteX3" fmla="*/ 1201420 w 1201420"/>
              <a:gd name="connsiteY3" fmla="*/ 496068 h 574381"/>
              <a:gd name="connsiteX0" fmla="*/ 0 w 1201420"/>
              <a:gd name="connsiteY0" fmla="*/ 478203 h 612396"/>
              <a:gd name="connsiteX1" fmla="*/ 347980 w 1201420"/>
              <a:gd name="connsiteY1" fmla="*/ 683 h 612396"/>
              <a:gd name="connsiteX2" fmla="*/ 922020 w 1201420"/>
              <a:gd name="connsiteY2" fmla="*/ 584883 h 612396"/>
              <a:gd name="connsiteX3" fmla="*/ 1201420 w 1201420"/>
              <a:gd name="connsiteY3" fmla="*/ 534083 h 612396"/>
              <a:gd name="connsiteX0" fmla="*/ 0 w 1201420"/>
              <a:gd name="connsiteY0" fmla="*/ 494678 h 550598"/>
              <a:gd name="connsiteX1" fmla="*/ 347980 w 1201420"/>
              <a:gd name="connsiteY1" fmla="*/ 17158 h 550598"/>
              <a:gd name="connsiteX2" fmla="*/ 922020 w 1201420"/>
              <a:gd name="connsiteY2" fmla="*/ 144158 h 550598"/>
              <a:gd name="connsiteX3" fmla="*/ 1201420 w 1201420"/>
              <a:gd name="connsiteY3" fmla="*/ 550558 h 550598"/>
              <a:gd name="connsiteX0" fmla="*/ 0 w 1201420"/>
              <a:gd name="connsiteY0" fmla="*/ 369527 h 425447"/>
              <a:gd name="connsiteX1" fmla="*/ 508000 w 1201420"/>
              <a:gd name="connsiteY1" fmla="*/ 204427 h 425447"/>
              <a:gd name="connsiteX2" fmla="*/ 922020 w 1201420"/>
              <a:gd name="connsiteY2" fmla="*/ 19007 h 425447"/>
              <a:gd name="connsiteX3" fmla="*/ 1201420 w 1201420"/>
              <a:gd name="connsiteY3" fmla="*/ 425407 h 425447"/>
              <a:gd name="connsiteX0" fmla="*/ 0 w 1163320"/>
              <a:gd name="connsiteY0" fmla="*/ 369527 h 369527"/>
              <a:gd name="connsiteX1" fmla="*/ 508000 w 1163320"/>
              <a:gd name="connsiteY1" fmla="*/ 204427 h 369527"/>
              <a:gd name="connsiteX2" fmla="*/ 922020 w 1163320"/>
              <a:gd name="connsiteY2" fmla="*/ 19007 h 369527"/>
              <a:gd name="connsiteX3" fmla="*/ 1163320 w 1163320"/>
              <a:gd name="connsiteY3" fmla="*/ 326347 h 369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3320" h="369527">
                <a:moveTo>
                  <a:pt x="0" y="369527"/>
                </a:moveTo>
                <a:cubicBezTo>
                  <a:pt x="158750" y="207602"/>
                  <a:pt x="354330" y="262847"/>
                  <a:pt x="508000" y="204427"/>
                </a:cubicBezTo>
                <a:cubicBezTo>
                  <a:pt x="661670" y="146007"/>
                  <a:pt x="801370" y="-63543"/>
                  <a:pt x="922020" y="19007"/>
                </a:cubicBezTo>
                <a:cubicBezTo>
                  <a:pt x="1042670" y="101557"/>
                  <a:pt x="1095587" y="330580"/>
                  <a:pt x="1163320" y="326347"/>
                </a:cubicBezTo>
              </a:path>
            </a:pathLst>
          </a:custGeom>
          <a:noFill/>
          <a:ln w="38100">
            <a:solidFill>
              <a:srgbClr val="7FAA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B45A4F98-1FD9-4C16-8243-C56A5B809D8C}"/>
              </a:ext>
            </a:extLst>
          </p:cNvPr>
          <p:cNvSpPr txBox="1"/>
          <p:nvPr/>
        </p:nvSpPr>
        <p:spPr>
          <a:xfrm>
            <a:off x="5402030" y="3538458"/>
            <a:ext cx="4156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7FA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Longueur </a:t>
            </a:r>
            <a:r>
              <a:rPr lang="fr-FR" dirty="0" err="1">
                <a:solidFill>
                  <a:srgbClr val="7FA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musculotendineuse</a:t>
            </a:r>
            <a:r>
              <a:rPr lang="fr-FR" dirty="0">
                <a:solidFill>
                  <a:srgbClr val="7FA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d’entrée</a:t>
            </a:r>
            <a:endParaRPr lang="en-GB" dirty="0">
              <a:solidFill>
                <a:srgbClr val="7FAA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30A460A3-B443-48EB-A69F-EB6D3FDA4AB4}"/>
              </a:ext>
            </a:extLst>
          </p:cNvPr>
          <p:cNvSpPr txBox="1"/>
          <p:nvPr/>
        </p:nvSpPr>
        <p:spPr>
          <a:xfrm>
            <a:off x="8018121" y="6268247"/>
            <a:ext cx="1097114" cy="573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Angle</a:t>
            </a:r>
            <a:endParaRPr lang="en-GB" dirty="0"/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9AE42AD8-A91E-4BF4-9F9A-C2C4AC46E426}"/>
              </a:ext>
            </a:extLst>
          </p:cNvPr>
          <p:cNvCxnSpPr>
            <a:cxnSpLocks/>
          </p:cNvCxnSpPr>
          <p:nvPr/>
        </p:nvCxnSpPr>
        <p:spPr>
          <a:xfrm>
            <a:off x="1656794" y="5215803"/>
            <a:ext cx="493486" cy="791262"/>
          </a:xfrm>
          <a:prstGeom prst="line">
            <a:avLst/>
          </a:prstGeom>
          <a:ln w="57150">
            <a:solidFill>
              <a:srgbClr val="A95A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Arc 36">
            <a:extLst>
              <a:ext uri="{FF2B5EF4-FFF2-40B4-BE49-F238E27FC236}">
                <a16:creationId xmlns:a16="http://schemas.microsoft.com/office/drawing/2014/main" id="{A2A1564C-66D5-45B0-B4DD-637213467539}"/>
              </a:ext>
            </a:extLst>
          </p:cNvPr>
          <p:cNvSpPr/>
          <p:nvPr/>
        </p:nvSpPr>
        <p:spPr>
          <a:xfrm rot="19139245">
            <a:off x="2077025" y="5974508"/>
            <a:ext cx="372530" cy="328693"/>
          </a:xfrm>
          <a:prstGeom prst="arc">
            <a:avLst>
              <a:gd name="adj1" fmla="val 11366565"/>
              <a:gd name="adj2" fmla="val 20597911"/>
            </a:avLst>
          </a:prstGeom>
          <a:ln w="57150">
            <a:solidFill>
              <a:srgbClr val="A95A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F281A15A-667E-420F-9CCC-9D7D980B8CF4}"/>
              </a:ext>
            </a:extLst>
          </p:cNvPr>
          <p:cNvSpPr/>
          <p:nvPr/>
        </p:nvSpPr>
        <p:spPr>
          <a:xfrm>
            <a:off x="2144747" y="6019291"/>
            <a:ext cx="237086" cy="304800"/>
          </a:xfrm>
          <a:prstGeom prst="ellipse">
            <a:avLst/>
          </a:prstGeom>
          <a:solidFill>
            <a:srgbClr val="85C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9E1AEDF8-03EE-4410-98C7-38925C6E9F9C}"/>
              </a:ext>
            </a:extLst>
          </p:cNvPr>
          <p:cNvCxnSpPr>
            <a:cxnSpLocks/>
          </p:cNvCxnSpPr>
          <p:nvPr/>
        </p:nvCxnSpPr>
        <p:spPr>
          <a:xfrm flipH="1">
            <a:off x="2275997" y="5896443"/>
            <a:ext cx="1066800" cy="266853"/>
          </a:xfrm>
          <a:prstGeom prst="line">
            <a:avLst/>
          </a:prstGeom>
          <a:ln w="57150">
            <a:solidFill>
              <a:srgbClr val="85C0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1454C095-15EF-440D-AEFC-D5B286DD04A5}"/>
              </a:ext>
            </a:extLst>
          </p:cNvPr>
          <p:cNvCxnSpPr>
            <a:cxnSpLocks/>
          </p:cNvCxnSpPr>
          <p:nvPr/>
        </p:nvCxnSpPr>
        <p:spPr>
          <a:xfrm flipV="1">
            <a:off x="3019073" y="5559396"/>
            <a:ext cx="2086327" cy="605466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C97D6951-576E-4AA6-BC6D-ECB1B0DAF9F9}"/>
              </a:ext>
            </a:extLst>
          </p:cNvPr>
          <p:cNvCxnSpPr>
            <a:cxnSpLocks/>
            <a:stCxn id="48" idx="2"/>
            <a:endCxn id="46" idx="2"/>
          </p:cNvCxnSpPr>
          <p:nvPr/>
        </p:nvCxnSpPr>
        <p:spPr>
          <a:xfrm flipV="1">
            <a:off x="2936767" y="5892612"/>
            <a:ext cx="1026737" cy="2956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lipse 45">
            <a:extLst>
              <a:ext uri="{FF2B5EF4-FFF2-40B4-BE49-F238E27FC236}">
                <a16:creationId xmlns:a16="http://schemas.microsoft.com/office/drawing/2014/main" id="{8B95C89C-0951-4C91-B6C0-91533CBCEBBF}"/>
              </a:ext>
            </a:extLst>
          </p:cNvPr>
          <p:cNvSpPr/>
          <p:nvPr/>
        </p:nvSpPr>
        <p:spPr>
          <a:xfrm>
            <a:off x="3963504" y="5801172"/>
            <a:ext cx="144780" cy="182880"/>
          </a:xfrm>
          <a:prstGeom prst="ellipse">
            <a:avLst/>
          </a:prstGeom>
          <a:solidFill>
            <a:srgbClr val="85C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84D72B76-C622-48E9-8B27-C4896A128614}"/>
              </a:ext>
            </a:extLst>
          </p:cNvPr>
          <p:cNvCxnSpPr>
            <a:cxnSpLocks/>
            <a:stCxn id="51" idx="5"/>
            <a:endCxn id="48" idx="5"/>
          </p:cNvCxnSpPr>
          <p:nvPr/>
        </p:nvCxnSpPr>
        <p:spPr>
          <a:xfrm>
            <a:off x="2386867" y="5624054"/>
            <a:ext cx="673477" cy="6288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>
            <a:extLst>
              <a:ext uri="{FF2B5EF4-FFF2-40B4-BE49-F238E27FC236}">
                <a16:creationId xmlns:a16="http://schemas.microsoft.com/office/drawing/2014/main" id="{6BC3B2DB-4B52-429A-A947-3DE1D7440843}"/>
              </a:ext>
            </a:extLst>
          </p:cNvPr>
          <p:cNvSpPr/>
          <p:nvPr/>
        </p:nvSpPr>
        <p:spPr>
          <a:xfrm>
            <a:off x="2936767" y="6096832"/>
            <a:ext cx="144780" cy="182880"/>
          </a:xfrm>
          <a:prstGeom prst="ellipse">
            <a:avLst/>
          </a:prstGeom>
          <a:solidFill>
            <a:srgbClr val="85C0F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BE228589-41E0-42EF-A103-7BC7007DFFCB}"/>
              </a:ext>
            </a:extLst>
          </p:cNvPr>
          <p:cNvSpPr/>
          <p:nvPr/>
        </p:nvSpPr>
        <p:spPr>
          <a:xfrm>
            <a:off x="240934" y="4658231"/>
            <a:ext cx="144780" cy="182880"/>
          </a:xfrm>
          <a:prstGeom prst="ellipse">
            <a:avLst/>
          </a:prstGeom>
          <a:solidFill>
            <a:srgbClr val="A95A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BE8A4D9C-7761-40C4-A0E9-7EC7D57183AF}"/>
              </a:ext>
            </a:extLst>
          </p:cNvPr>
          <p:cNvCxnSpPr>
            <a:cxnSpLocks/>
            <a:stCxn id="49" idx="6"/>
            <a:endCxn id="51" idx="6"/>
          </p:cNvCxnSpPr>
          <p:nvPr/>
        </p:nvCxnSpPr>
        <p:spPr>
          <a:xfrm>
            <a:off x="385714" y="4749671"/>
            <a:ext cx="2022356" cy="8097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llipse 50">
            <a:extLst>
              <a:ext uri="{FF2B5EF4-FFF2-40B4-BE49-F238E27FC236}">
                <a16:creationId xmlns:a16="http://schemas.microsoft.com/office/drawing/2014/main" id="{B7418D16-AB33-4657-957A-EF1C6CC073B4}"/>
              </a:ext>
            </a:extLst>
          </p:cNvPr>
          <p:cNvSpPr/>
          <p:nvPr/>
        </p:nvSpPr>
        <p:spPr>
          <a:xfrm>
            <a:off x="2263290" y="5467956"/>
            <a:ext cx="144780" cy="182880"/>
          </a:xfrm>
          <a:prstGeom prst="ellipse">
            <a:avLst/>
          </a:prstGeom>
          <a:solidFill>
            <a:srgbClr val="A95A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F76CD772-3498-4E11-B07E-948DD5825A15}"/>
              </a:ext>
            </a:extLst>
          </p:cNvPr>
          <p:cNvSpPr txBox="1"/>
          <p:nvPr/>
        </p:nvSpPr>
        <p:spPr>
          <a:xfrm>
            <a:off x="5404110" y="3879193"/>
            <a:ext cx="4344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Longueur </a:t>
            </a:r>
            <a:r>
              <a:rPr lang="fr-FR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musculotendineuse</a:t>
            </a:r>
            <a:r>
              <a:rPr lang="fr-FR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du modèle</a:t>
            </a:r>
            <a:endParaRPr lang="en-GB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Forme libre : forme 53">
            <a:extLst>
              <a:ext uri="{FF2B5EF4-FFF2-40B4-BE49-F238E27FC236}">
                <a16:creationId xmlns:a16="http://schemas.microsoft.com/office/drawing/2014/main" id="{F2B277EF-B9BD-4FDB-9EF6-E7AEC54DEAA1}"/>
              </a:ext>
            </a:extLst>
          </p:cNvPr>
          <p:cNvSpPr/>
          <p:nvPr/>
        </p:nvSpPr>
        <p:spPr>
          <a:xfrm>
            <a:off x="6846515" y="4397018"/>
            <a:ext cx="1686128" cy="574245"/>
          </a:xfrm>
          <a:custGeom>
            <a:avLst/>
            <a:gdLst>
              <a:gd name="connsiteX0" fmla="*/ 0 w 1193800"/>
              <a:gd name="connsiteY0" fmla="*/ 286861 h 581074"/>
              <a:gd name="connsiteX1" fmla="*/ 469900 w 1193800"/>
              <a:gd name="connsiteY1" fmla="*/ 7461 h 581074"/>
              <a:gd name="connsiteX2" fmla="*/ 914400 w 1193800"/>
              <a:gd name="connsiteY2" fmla="*/ 553561 h 581074"/>
              <a:gd name="connsiteX3" fmla="*/ 1193800 w 1193800"/>
              <a:gd name="connsiteY3" fmla="*/ 502761 h 581074"/>
              <a:gd name="connsiteX0" fmla="*/ 0 w 1201420"/>
              <a:gd name="connsiteY0" fmla="*/ 440188 h 574381"/>
              <a:gd name="connsiteX1" fmla="*/ 477520 w 1201420"/>
              <a:gd name="connsiteY1" fmla="*/ 768 h 574381"/>
              <a:gd name="connsiteX2" fmla="*/ 922020 w 1201420"/>
              <a:gd name="connsiteY2" fmla="*/ 546868 h 574381"/>
              <a:gd name="connsiteX3" fmla="*/ 1201420 w 1201420"/>
              <a:gd name="connsiteY3" fmla="*/ 496068 h 574381"/>
              <a:gd name="connsiteX0" fmla="*/ 0 w 1201420"/>
              <a:gd name="connsiteY0" fmla="*/ 478203 h 612396"/>
              <a:gd name="connsiteX1" fmla="*/ 347980 w 1201420"/>
              <a:gd name="connsiteY1" fmla="*/ 683 h 612396"/>
              <a:gd name="connsiteX2" fmla="*/ 922020 w 1201420"/>
              <a:gd name="connsiteY2" fmla="*/ 584883 h 612396"/>
              <a:gd name="connsiteX3" fmla="*/ 1201420 w 1201420"/>
              <a:gd name="connsiteY3" fmla="*/ 534083 h 612396"/>
              <a:gd name="connsiteX0" fmla="*/ 0 w 1201420"/>
              <a:gd name="connsiteY0" fmla="*/ 494678 h 550598"/>
              <a:gd name="connsiteX1" fmla="*/ 347980 w 1201420"/>
              <a:gd name="connsiteY1" fmla="*/ 17158 h 550598"/>
              <a:gd name="connsiteX2" fmla="*/ 922020 w 1201420"/>
              <a:gd name="connsiteY2" fmla="*/ 144158 h 550598"/>
              <a:gd name="connsiteX3" fmla="*/ 1201420 w 1201420"/>
              <a:gd name="connsiteY3" fmla="*/ 550558 h 550598"/>
              <a:gd name="connsiteX0" fmla="*/ 0 w 1201420"/>
              <a:gd name="connsiteY0" fmla="*/ 369527 h 425447"/>
              <a:gd name="connsiteX1" fmla="*/ 508000 w 1201420"/>
              <a:gd name="connsiteY1" fmla="*/ 204427 h 425447"/>
              <a:gd name="connsiteX2" fmla="*/ 922020 w 1201420"/>
              <a:gd name="connsiteY2" fmla="*/ 19007 h 425447"/>
              <a:gd name="connsiteX3" fmla="*/ 1201420 w 1201420"/>
              <a:gd name="connsiteY3" fmla="*/ 425407 h 425447"/>
              <a:gd name="connsiteX0" fmla="*/ 0 w 1163320"/>
              <a:gd name="connsiteY0" fmla="*/ 369527 h 369527"/>
              <a:gd name="connsiteX1" fmla="*/ 508000 w 1163320"/>
              <a:gd name="connsiteY1" fmla="*/ 204427 h 369527"/>
              <a:gd name="connsiteX2" fmla="*/ 922020 w 1163320"/>
              <a:gd name="connsiteY2" fmla="*/ 19007 h 369527"/>
              <a:gd name="connsiteX3" fmla="*/ 1163320 w 1163320"/>
              <a:gd name="connsiteY3" fmla="*/ 326347 h 369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3320" h="369527">
                <a:moveTo>
                  <a:pt x="0" y="369527"/>
                </a:moveTo>
                <a:cubicBezTo>
                  <a:pt x="158750" y="207602"/>
                  <a:pt x="354330" y="262847"/>
                  <a:pt x="508000" y="204427"/>
                </a:cubicBezTo>
                <a:cubicBezTo>
                  <a:pt x="661670" y="146007"/>
                  <a:pt x="801370" y="-63543"/>
                  <a:pt x="922020" y="19007"/>
                </a:cubicBezTo>
                <a:cubicBezTo>
                  <a:pt x="1042670" y="101557"/>
                  <a:pt x="1095587" y="330580"/>
                  <a:pt x="1163320" y="326347"/>
                </a:cubicBezTo>
              </a:path>
            </a:pathLst>
          </a:custGeom>
          <a:noFill/>
          <a:ln w="3810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F999657A-BAB5-4740-A17C-82D369BBF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38</a:t>
            </a:fld>
            <a:endParaRPr lang="en-US"/>
          </a:p>
        </p:txBody>
      </p:sp>
      <p:pic>
        <p:nvPicPr>
          <p:cNvPr id="29" name="Image 28" descr="O Renard pensif">
            <a:extLst>
              <a:ext uri="{FF2B5EF4-FFF2-40B4-BE49-F238E27FC236}">
                <a16:creationId xmlns:a16="http://schemas.microsoft.com/office/drawing/2014/main" id="{6DF20A4B-8E30-4C28-A6E0-3B78FE766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29" y="-116114"/>
            <a:ext cx="696688" cy="696686"/>
          </a:xfrm>
          <a:prstGeom prst="rect">
            <a:avLst/>
          </a:prstGeom>
        </p:spPr>
      </p:pic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8A92374F-1CAA-471D-802A-AE1C902A38E2}"/>
              </a:ext>
            </a:extLst>
          </p:cNvPr>
          <p:cNvSpPr/>
          <p:nvPr/>
        </p:nvSpPr>
        <p:spPr>
          <a:xfrm>
            <a:off x="10126251" y="1401246"/>
            <a:ext cx="1505210" cy="1046293"/>
          </a:xfrm>
          <a:prstGeom prst="roundRect">
            <a:avLst/>
          </a:prstGeom>
          <a:solidFill>
            <a:schemeClr val="bg1">
              <a:lumMod val="65000"/>
              <a:alpha val="3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2149ABED-6C06-42CF-85AC-99E7B0EEDC8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048" y="0"/>
            <a:ext cx="5812413" cy="2601360"/>
          </a:xfrm>
          <a:prstGeom prst="rect">
            <a:avLst/>
          </a:prstGeom>
        </p:spPr>
      </p:pic>
      <p:sp>
        <p:nvSpPr>
          <p:cNvPr id="39" name="Espace réservé du contenu 2">
            <a:extLst>
              <a:ext uri="{FF2B5EF4-FFF2-40B4-BE49-F238E27FC236}">
                <a16:creationId xmlns:a16="http://schemas.microsoft.com/office/drawing/2014/main" id="{C4006112-B514-4DAF-BD47-FE2DFB03AA01}"/>
              </a:ext>
            </a:extLst>
          </p:cNvPr>
          <p:cNvSpPr txBox="1">
            <a:spLocks/>
          </p:cNvSpPr>
          <p:nvPr/>
        </p:nvSpPr>
        <p:spPr>
          <a:xfrm>
            <a:off x="-65033" y="1401246"/>
            <a:ext cx="5694450" cy="2675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tx1"/>
                </a:solidFill>
              </a:rPr>
              <a:t>Longueur </a:t>
            </a:r>
            <a:r>
              <a:rPr lang="fr-FR" dirty="0" err="1">
                <a:solidFill>
                  <a:schemeClr val="tx1"/>
                </a:solidFill>
              </a:rPr>
              <a:t>musculotendineuse</a:t>
            </a:r>
            <a:r>
              <a:rPr lang="fr-FR" dirty="0">
                <a:solidFill>
                  <a:schemeClr val="tx1"/>
                </a:solidFill>
              </a:rPr>
              <a:t> : </a:t>
            </a:r>
          </a:p>
          <a:p>
            <a:pPr lvl="1"/>
            <a:r>
              <a:rPr lang="fr-FR" dirty="0">
                <a:solidFill>
                  <a:schemeClr val="tx1"/>
                </a:solidFill>
              </a:rPr>
              <a:t>Le bras de levier est la dérivée de la longueur </a:t>
            </a:r>
            <a:r>
              <a:rPr lang="fr-FR" dirty="0" err="1">
                <a:solidFill>
                  <a:schemeClr val="tx1"/>
                </a:solidFill>
              </a:rPr>
              <a:t>musculotendineuse</a:t>
            </a:r>
            <a:r>
              <a:rPr lang="fr-FR" dirty="0">
                <a:solidFill>
                  <a:schemeClr val="tx1"/>
                </a:solidFill>
              </a:rPr>
              <a:t> par rapport à l’angle</a:t>
            </a:r>
          </a:p>
          <a:p>
            <a:pPr lvl="1"/>
            <a:r>
              <a:rPr lang="fr-FR" dirty="0">
                <a:solidFill>
                  <a:schemeClr val="tx1"/>
                </a:solidFill>
              </a:rPr>
              <a:t>Si le bras de levier est correct, la longueur </a:t>
            </a:r>
            <a:r>
              <a:rPr lang="fr-FR" dirty="0" err="1">
                <a:solidFill>
                  <a:schemeClr val="tx1"/>
                </a:solidFill>
              </a:rPr>
              <a:t>musculotendineuse</a:t>
            </a:r>
            <a:r>
              <a:rPr lang="fr-FR" dirty="0">
                <a:solidFill>
                  <a:schemeClr val="tx1"/>
                </a:solidFill>
              </a:rPr>
              <a:t> l’est aussi, à une constante près</a:t>
            </a:r>
          </a:p>
          <a:p>
            <a:r>
              <a:rPr lang="fr-FR" dirty="0">
                <a:solidFill>
                  <a:schemeClr val="tx1"/>
                </a:solidFill>
              </a:rPr>
              <a:t>Optimisation de la longueur </a:t>
            </a:r>
            <a:r>
              <a:rPr lang="fr-FR" dirty="0" err="1">
                <a:solidFill>
                  <a:schemeClr val="tx1"/>
                </a:solidFill>
              </a:rPr>
              <a:t>musculotendineuse</a:t>
            </a:r>
            <a:endParaRPr lang="fr-FR" dirty="0">
              <a:solidFill>
                <a:schemeClr val="tx1"/>
              </a:solidFill>
            </a:endParaRPr>
          </a:p>
          <a:p>
            <a:pPr lvl="1"/>
            <a:r>
              <a:rPr lang="fr-FR" dirty="0">
                <a:solidFill>
                  <a:schemeClr val="tx1"/>
                </a:solidFill>
              </a:rPr>
              <a:t>Placer les points d’origine et d’insertion pour suivre les données de longueur </a:t>
            </a:r>
            <a:r>
              <a:rPr lang="fr-FR" dirty="0" err="1">
                <a:solidFill>
                  <a:schemeClr val="tx1"/>
                </a:solidFill>
              </a:rPr>
              <a:t>musculotendineuse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770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Ellipse 56">
            <a:extLst>
              <a:ext uri="{FF2B5EF4-FFF2-40B4-BE49-F238E27FC236}">
                <a16:creationId xmlns:a16="http://schemas.microsoft.com/office/drawing/2014/main" id="{8E78F3B7-6889-45B0-8220-95A2C7B90B1D}"/>
              </a:ext>
            </a:extLst>
          </p:cNvPr>
          <p:cNvSpPr/>
          <p:nvPr/>
        </p:nvSpPr>
        <p:spPr>
          <a:xfrm>
            <a:off x="3429646" y="5948629"/>
            <a:ext cx="144780" cy="182880"/>
          </a:xfrm>
          <a:prstGeom prst="ellipse">
            <a:avLst/>
          </a:prstGeom>
          <a:solidFill>
            <a:srgbClr val="85C0F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E6803EAB-AD02-41A8-A5A7-23272C5E1596}"/>
              </a:ext>
            </a:extLst>
          </p:cNvPr>
          <p:cNvSpPr/>
          <p:nvPr/>
        </p:nvSpPr>
        <p:spPr>
          <a:xfrm>
            <a:off x="1294330" y="5084953"/>
            <a:ext cx="144780" cy="182880"/>
          </a:xfrm>
          <a:prstGeom prst="ellipse">
            <a:avLst/>
          </a:prstGeom>
          <a:solidFill>
            <a:srgbClr val="A95AA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7FF887CF-3096-46CC-8E27-BE6CC7FB3A65}"/>
              </a:ext>
            </a:extLst>
          </p:cNvPr>
          <p:cNvCxnSpPr>
            <a:cxnSpLocks/>
          </p:cNvCxnSpPr>
          <p:nvPr/>
        </p:nvCxnSpPr>
        <p:spPr>
          <a:xfrm>
            <a:off x="212444" y="4685150"/>
            <a:ext cx="2122511" cy="839022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re 1">
            <a:extLst>
              <a:ext uri="{FF2B5EF4-FFF2-40B4-BE49-F238E27FC236}">
                <a16:creationId xmlns:a16="http://schemas.microsoft.com/office/drawing/2014/main" id="{86986F67-3FE6-4AE2-B889-ED401D3FC13E}"/>
              </a:ext>
            </a:extLst>
          </p:cNvPr>
          <p:cNvSpPr txBox="1">
            <a:spLocks/>
          </p:cNvSpPr>
          <p:nvPr/>
        </p:nvSpPr>
        <p:spPr>
          <a:xfrm>
            <a:off x="294274" y="448296"/>
            <a:ext cx="408001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/>
              <a:t>Méthode proposée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1F703537-0C2C-49A6-BC89-D3ABD8CAFD90}"/>
              </a:ext>
            </a:extLst>
          </p:cNvPr>
          <p:cNvCxnSpPr/>
          <p:nvPr/>
        </p:nvCxnSpPr>
        <p:spPr>
          <a:xfrm>
            <a:off x="6606278" y="6112177"/>
            <a:ext cx="2006419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D6065970-722C-4BAB-BE41-397937EBBF05}"/>
              </a:ext>
            </a:extLst>
          </p:cNvPr>
          <p:cNvCxnSpPr>
            <a:cxnSpLocks/>
          </p:cNvCxnSpPr>
          <p:nvPr/>
        </p:nvCxnSpPr>
        <p:spPr>
          <a:xfrm flipV="1">
            <a:off x="6790353" y="4172853"/>
            <a:ext cx="0" cy="218390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Forme libre : forme 31">
            <a:extLst>
              <a:ext uri="{FF2B5EF4-FFF2-40B4-BE49-F238E27FC236}">
                <a16:creationId xmlns:a16="http://schemas.microsoft.com/office/drawing/2014/main" id="{5BED1F22-B5EA-43CB-8908-C63B099A1C30}"/>
              </a:ext>
            </a:extLst>
          </p:cNvPr>
          <p:cNvSpPr/>
          <p:nvPr/>
        </p:nvSpPr>
        <p:spPr>
          <a:xfrm>
            <a:off x="6825328" y="4890349"/>
            <a:ext cx="1686128" cy="574245"/>
          </a:xfrm>
          <a:custGeom>
            <a:avLst/>
            <a:gdLst>
              <a:gd name="connsiteX0" fmla="*/ 0 w 1193800"/>
              <a:gd name="connsiteY0" fmla="*/ 286861 h 581074"/>
              <a:gd name="connsiteX1" fmla="*/ 469900 w 1193800"/>
              <a:gd name="connsiteY1" fmla="*/ 7461 h 581074"/>
              <a:gd name="connsiteX2" fmla="*/ 914400 w 1193800"/>
              <a:gd name="connsiteY2" fmla="*/ 553561 h 581074"/>
              <a:gd name="connsiteX3" fmla="*/ 1193800 w 1193800"/>
              <a:gd name="connsiteY3" fmla="*/ 502761 h 581074"/>
              <a:gd name="connsiteX0" fmla="*/ 0 w 1201420"/>
              <a:gd name="connsiteY0" fmla="*/ 440188 h 574381"/>
              <a:gd name="connsiteX1" fmla="*/ 477520 w 1201420"/>
              <a:gd name="connsiteY1" fmla="*/ 768 h 574381"/>
              <a:gd name="connsiteX2" fmla="*/ 922020 w 1201420"/>
              <a:gd name="connsiteY2" fmla="*/ 546868 h 574381"/>
              <a:gd name="connsiteX3" fmla="*/ 1201420 w 1201420"/>
              <a:gd name="connsiteY3" fmla="*/ 496068 h 574381"/>
              <a:gd name="connsiteX0" fmla="*/ 0 w 1201420"/>
              <a:gd name="connsiteY0" fmla="*/ 478203 h 612396"/>
              <a:gd name="connsiteX1" fmla="*/ 347980 w 1201420"/>
              <a:gd name="connsiteY1" fmla="*/ 683 h 612396"/>
              <a:gd name="connsiteX2" fmla="*/ 922020 w 1201420"/>
              <a:gd name="connsiteY2" fmla="*/ 584883 h 612396"/>
              <a:gd name="connsiteX3" fmla="*/ 1201420 w 1201420"/>
              <a:gd name="connsiteY3" fmla="*/ 534083 h 612396"/>
              <a:gd name="connsiteX0" fmla="*/ 0 w 1201420"/>
              <a:gd name="connsiteY0" fmla="*/ 494678 h 550598"/>
              <a:gd name="connsiteX1" fmla="*/ 347980 w 1201420"/>
              <a:gd name="connsiteY1" fmla="*/ 17158 h 550598"/>
              <a:gd name="connsiteX2" fmla="*/ 922020 w 1201420"/>
              <a:gd name="connsiteY2" fmla="*/ 144158 h 550598"/>
              <a:gd name="connsiteX3" fmla="*/ 1201420 w 1201420"/>
              <a:gd name="connsiteY3" fmla="*/ 550558 h 550598"/>
              <a:gd name="connsiteX0" fmla="*/ 0 w 1201420"/>
              <a:gd name="connsiteY0" fmla="*/ 369527 h 425447"/>
              <a:gd name="connsiteX1" fmla="*/ 508000 w 1201420"/>
              <a:gd name="connsiteY1" fmla="*/ 204427 h 425447"/>
              <a:gd name="connsiteX2" fmla="*/ 922020 w 1201420"/>
              <a:gd name="connsiteY2" fmla="*/ 19007 h 425447"/>
              <a:gd name="connsiteX3" fmla="*/ 1201420 w 1201420"/>
              <a:gd name="connsiteY3" fmla="*/ 425407 h 425447"/>
              <a:gd name="connsiteX0" fmla="*/ 0 w 1163320"/>
              <a:gd name="connsiteY0" fmla="*/ 369527 h 369527"/>
              <a:gd name="connsiteX1" fmla="*/ 508000 w 1163320"/>
              <a:gd name="connsiteY1" fmla="*/ 204427 h 369527"/>
              <a:gd name="connsiteX2" fmla="*/ 922020 w 1163320"/>
              <a:gd name="connsiteY2" fmla="*/ 19007 h 369527"/>
              <a:gd name="connsiteX3" fmla="*/ 1163320 w 1163320"/>
              <a:gd name="connsiteY3" fmla="*/ 326347 h 369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3320" h="369527">
                <a:moveTo>
                  <a:pt x="0" y="369527"/>
                </a:moveTo>
                <a:cubicBezTo>
                  <a:pt x="158750" y="207602"/>
                  <a:pt x="354330" y="262847"/>
                  <a:pt x="508000" y="204427"/>
                </a:cubicBezTo>
                <a:cubicBezTo>
                  <a:pt x="661670" y="146007"/>
                  <a:pt x="801370" y="-63543"/>
                  <a:pt x="922020" y="19007"/>
                </a:cubicBezTo>
                <a:cubicBezTo>
                  <a:pt x="1042670" y="101557"/>
                  <a:pt x="1095587" y="330580"/>
                  <a:pt x="1163320" y="326347"/>
                </a:cubicBezTo>
              </a:path>
            </a:pathLst>
          </a:custGeom>
          <a:noFill/>
          <a:ln w="38100">
            <a:solidFill>
              <a:srgbClr val="7FAA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B45A4F98-1FD9-4C16-8243-C56A5B809D8C}"/>
              </a:ext>
            </a:extLst>
          </p:cNvPr>
          <p:cNvSpPr txBox="1"/>
          <p:nvPr/>
        </p:nvSpPr>
        <p:spPr>
          <a:xfrm>
            <a:off x="5402030" y="3538458"/>
            <a:ext cx="4156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7FA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Longueur </a:t>
            </a:r>
            <a:r>
              <a:rPr lang="fr-FR" dirty="0" err="1">
                <a:solidFill>
                  <a:srgbClr val="7FA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musculotendineuse</a:t>
            </a:r>
            <a:r>
              <a:rPr lang="fr-FR" dirty="0">
                <a:solidFill>
                  <a:srgbClr val="7FAA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d’entrée</a:t>
            </a:r>
            <a:endParaRPr lang="en-GB" dirty="0">
              <a:solidFill>
                <a:srgbClr val="7FAA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30A460A3-B443-48EB-A69F-EB6D3FDA4AB4}"/>
              </a:ext>
            </a:extLst>
          </p:cNvPr>
          <p:cNvSpPr txBox="1"/>
          <p:nvPr/>
        </p:nvSpPr>
        <p:spPr>
          <a:xfrm>
            <a:off x="8018121" y="6268247"/>
            <a:ext cx="1097114" cy="573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Angle</a:t>
            </a:r>
            <a:endParaRPr lang="en-GB" dirty="0"/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9AE42AD8-A91E-4BF4-9F9A-C2C4AC46E426}"/>
              </a:ext>
            </a:extLst>
          </p:cNvPr>
          <p:cNvCxnSpPr>
            <a:cxnSpLocks/>
          </p:cNvCxnSpPr>
          <p:nvPr/>
        </p:nvCxnSpPr>
        <p:spPr>
          <a:xfrm>
            <a:off x="1656794" y="5215803"/>
            <a:ext cx="493486" cy="791262"/>
          </a:xfrm>
          <a:prstGeom prst="line">
            <a:avLst/>
          </a:prstGeom>
          <a:ln w="57150">
            <a:solidFill>
              <a:srgbClr val="A95A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Arc 36">
            <a:extLst>
              <a:ext uri="{FF2B5EF4-FFF2-40B4-BE49-F238E27FC236}">
                <a16:creationId xmlns:a16="http://schemas.microsoft.com/office/drawing/2014/main" id="{A2A1564C-66D5-45B0-B4DD-637213467539}"/>
              </a:ext>
            </a:extLst>
          </p:cNvPr>
          <p:cNvSpPr/>
          <p:nvPr/>
        </p:nvSpPr>
        <p:spPr>
          <a:xfrm rot="19139245">
            <a:off x="2077025" y="5974508"/>
            <a:ext cx="372530" cy="328693"/>
          </a:xfrm>
          <a:prstGeom prst="arc">
            <a:avLst>
              <a:gd name="adj1" fmla="val 11366565"/>
              <a:gd name="adj2" fmla="val 20597911"/>
            </a:avLst>
          </a:prstGeom>
          <a:ln w="57150">
            <a:solidFill>
              <a:srgbClr val="A95A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F281A15A-667E-420F-9CCC-9D7D980B8CF4}"/>
              </a:ext>
            </a:extLst>
          </p:cNvPr>
          <p:cNvSpPr/>
          <p:nvPr/>
        </p:nvSpPr>
        <p:spPr>
          <a:xfrm>
            <a:off x="2144747" y="6019291"/>
            <a:ext cx="237086" cy="304800"/>
          </a:xfrm>
          <a:prstGeom prst="ellipse">
            <a:avLst/>
          </a:prstGeom>
          <a:solidFill>
            <a:srgbClr val="85C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9E1AEDF8-03EE-4410-98C7-38925C6E9F9C}"/>
              </a:ext>
            </a:extLst>
          </p:cNvPr>
          <p:cNvCxnSpPr>
            <a:cxnSpLocks/>
          </p:cNvCxnSpPr>
          <p:nvPr/>
        </p:nvCxnSpPr>
        <p:spPr>
          <a:xfrm flipH="1">
            <a:off x="2275997" y="5896443"/>
            <a:ext cx="1066800" cy="266853"/>
          </a:xfrm>
          <a:prstGeom prst="line">
            <a:avLst/>
          </a:prstGeom>
          <a:ln w="57150">
            <a:solidFill>
              <a:srgbClr val="85C0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1454C095-15EF-440D-AEFC-D5B286DD04A5}"/>
              </a:ext>
            </a:extLst>
          </p:cNvPr>
          <p:cNvCxnSpPr>
            <a:cxnSpLocks/>
          </p:cNvCxnSpPr>
          <p:nvPr/>
        </p:nvCxnSpPr>
        <p:spPr>
          <a:xfrm flipV="1">
            <a:off x="3019073" y="5559396"/>
            <a:ext cx="2086327" cy="605466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C97D6951-576E-4AA6-BC6D-ECB1B0DAF9F9}"/>
              </a:ext>
            </a:extLst>
          </p:cNvPr>
          <p:cNvCxnSpPr>
            <a:cxnSpLocks/>
            <a:stCxn id="48" idx="2"/>
            <a:endCxn id="46" idx="2"/>
          </p:cNvCxnSpPr>
          <p:nvPr/>
        </p:nvCxnSpPr>
        <p:spPr>
          <a:xfrm flipV="1">
            <a:off x="2936767" y="5968582"/>
            <a:ext cx="768635" cy="2196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lipse 45">
            <a:extLst>
              <a:ext uri="{FF2B5EF4-FFF2-40B4-BE49-F238E27FC236}">
                <a16:creationId xmlns:a16="http://schemas.microsoft.com/office/drawing/2014/main" id="{8B95C89C-0951-4C91-B6C0-91533CBCEBBF}"/>
              </a:ext>
            </a:extLst>
          </p:cNvPr>
          <p:cNvSpPr/>
          <p:nvPr/>
        </p:nvSpPr>
        <p:spPr>
          <a:xfrm>
            <a:off x="3705402" y="5877142"/>
            <a:ext cx="144780" cy="182880"/>
          </a:xfrm>
          <a:prstGeom prst="ellipse">
            <a:avLst/>
          </a:prstGeom>
          <a:solidFill>
            <a:srgbClr val="85C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84D72B76-C622-48E9-8B27-C4896A128614}"/>
              </a:ext>
            </a:extLst>
          </p:cNvPr>
          <p:cNvCxnSpPr>
            <a:cxnSpLocks/>
            <a:stCxn id="51" idx="5"/>
            <a:endCxn id="48" idx="5"/>
          </p:cNvCxnSpPr>
          <p:nvPr/>
        </p:nvCxnSpPr>
        <p:spPr>
          <a:xfrm>
            <a:off x="2386867" y="5624054"/>
            <a:ext cx="673477" cy="6288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>
            <a:extLst>
              <a:ext uri="{FF2B5EF4-FFF2-40B4-BE49-F238E27FC236}">
                <a16:creationId xmlns:a16="http://schemas.microsoft.com/office/drawing/2014/main" id="{6BC3B2DB-4B52-429A-A947-3DE1D7440843}"/>
              </a:ext>
            </a:extLst>
          </p:cNvPr>
          <p:cNvSpPr/>
          <p:nvPr/>
        </p:nvSpPr>
        <p:spPr>
          <a:xfrm>
            <a:off x="2936767" y="6096832"/>
            <a:ext cx="144780" cy="182880"/>
          </a:xfrm>
          <a:prstGeom prst="ellipse">
            <a:avLst/>
          </a:prstGeom>
          <a:solidFill>
            <a:srgbClr val="85C0F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BE228589-41E0-42EF-A103-7BC7007DFFCB}"/>
              </a:ext>
            </a:extLst>
          </p:cNvPr>
          <p:cNvSpPr/>
          <p:nvPr/>
        </p:nvSpPr>
        <p:spPr>
          <a:xfrm>
            <a:off x="755284" y="4862441"/>
            <a:ext cx="144780" cy="182880"/>
          </a:xfrm>
          <a:prstGeom prst="ellipse">
            <a:avLst/>
          </a:prstGeom>
          <a:solidFill>
            <a:srgbClr val="A95A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BE8A4D9C-7761-40C4-A0E9-7EC7D57183AF}"/>
              </a:ext>
            </a:extLst>
          </p:cNvPr>
          <p:cNvCxnSpPr>
            <a:cxnSpLocks/>
            <a:stCxn id="49" idx="6"/>
            <a:endCxn id="51" idx="6"/>
          </p:cNvCxnSpPr>
          <p:nvPr/>
        </p:nvCxnSpPr>
        <p:spPr>
          <a:xfrm>
            <a:off x="900064" y="4953881"/>
            <a:ext cx="1508006" cy="6055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llipse 50">
            <a:extLst>
              <a:ext uri="{FF2B5EF4-FFF2-40B4-BE49-F238E27FC236}">
                <a16:creationId xmlns:a16="http://schemas.microsoft.com/office/drawing/2014/main" id="{B7418D16-AB33-4657-957A-EF1C6CC073B4}"/>
              </a:ext>
            </a:extLst>
          </p:cNvPr>
          <p:cNvSpPr/>
          <p:nvPr/>
        </p:nvSpPr>
        <p:spPr>
          <a:xfrm>
            <a:off x="2263290" y="5467956"/>
            <a:ext cx="144780" cy="182880"/>
          </a:xfrm>
          <a:prstGeom prst="ellipse">
            <a:avLst/>
          </a:prstGeom>
          <a:solidFill>
            <a:srgbClr val="A95A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F76CD772-3498-4E11-B07E-948DD5825A15}"/>
              </a:ext>
            </a:extLst>
          </p:cNvPr>
          <p:cNvSpPr txBox="1"/>
          <p:nvPr/>
        </p:nvSpPr>
        <p:spPr>
          <a:xfrm>
            <a:off x="5404110" y="3879193"/>
            <a:ext cx="4344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Longueur </a:t>
            </a:r>
            <a:r>
              <a:rPr lang="fr-FR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musculotendineuse</a:t>
            </a:r>
            <a:r>
              <a:rPr lang="fr-FR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du modèle</a:t>
            </a:r>
            <a:endParaRPr lang="en-GB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Forme libre : forme 53">
            <a:extLst>
              <a:ext uri="{FF2B5EF4-FFF2-40B4-BE49-F238E27FC236}">
                <a16:creationId xmlns:a16="http://schemas.microsoft.com/office/drawing/2014/main" id="{F2B277EF-B9BD-4FDB-9EF6-E7AEC54DEAA1}"/>
              </a:ext>
            </a:extLst>
          </p:cNvPr>
          <p:cNvSpPr/>
          <p:nvPr/>
        </p:nvSpPr>
        <p:spPr>
          <a:xfrm>
            <a:off x="6827465" y="4892318"/>
            <a:ext cx="1686128" cy="574245"/>
          </a:xfrm>
          <a:custGeom>
            <a:avLst/>
            <a:gdLst>
              <a:gd name="connsiteX0" fmla="*/ 0 w 1193800"/>
              <a:gd name="connsiteY0" fmla="*/ 286861 h 581074"/>
              <a:gd name="connsiteX1" fmla="*/ 469900 w 1193800"/>
              <a:gd name="connsiteY1" fmla="*/ 7461 h 581074"/>
              <a:gd name="connsiteX2" fmla="*/ 914400 w 1193800"/>
              <a:gd name="connsiteY2" fmla="*/ 553561 h 581074"/>
              <a:gd name="connsiteX3" fmla="*/ 1193800 w 1193800"/>
              <a:gd name="connsiteY3" fmla="*/ 502761 h 581074"/>
              <a:gd name="connsiteX0" fmla="*/ 0 w 1201420"/>
              <a:gd name="connsiteY0" fmla="*/ 440188 h 574381"/>
              <a:gd name="connsiteX1" fmla="*/ 477520 w 1201420"/>
              <a:gd name="connsiteY1" fmla="*/ 768 h 574381"/>
              <a:gd name="connsiteX2" fmla="*/ 922020 w 1201420"/>
              <a:gd name="connsiteY2" fmla="*/ 546868 h 574381"/>
              <a:gd name="connsiteX3" fmla="*/ 1201420 w 1201420"/>
              <a:gd name="connsiteY3" fmla="*/ 496068 h 574381"/>
              <a:gd name="connsiteX0" fmla="*/ 0 w 1201420"/>
              <a:gd name="connsiteY0" fmla="*/ 478203 h 612396"/>
              <a:gd name="connsiteX1" fmla="*/ 347980 w 1201420"/>
              <a:gd name="connsiteY1" fmla="*/ 683 h 612396"/>
              <a:gd name="connsiteX2" fmla="*/ 922020 w 1201420"/>
              <a:gd name="connsiteY2" fmla="*/ 584883 h 612396"/>
              <a:gd name="connsiteX3" fmla="*/ 1201420 w 1201420"/>
              <a:gd name="connsiteY3" fmla="*/ 534083 h 612396"/>
              <a:gd name="connsiteX0" fmla="*/ 0 w 1201420"/>
              <a:gd name="connsiteY0" fmla="*/ 494678 h 550598"/>
              <a:gd name="connsiteX1" fmla="*/ 347980 w 1201420"/>
              <a:gd name="connsiteY1" fmla="*/ 17158 h 550598"/>
              <a:gd name="connsiteX2" fmla="*/ 922020 w 1201420"/>
              <a:gd name="connsiteY2" fmla="*/ 144158 h 550598"/>
              <a:gd name="connsiteX3" fmla="*/ 1201420 w 1201420"/>
              <a:gd name="connsiteY3" fmla="*/ 550558 h 550598"/>
              <a:gd name="connsiteX0" fmla="*/ 0 w 1201420"/>
              <a:gd name="connsiteY0" fmla="*/ 369527 h 425447"/>
              <a:gd name="connsiteX1" fmla="*/ 508000 w 1201420"/>
              <a:gd name="connsiteY1" fmla="*/ 204427 h 425447"/>
              <a:gd name="connsiteX2" fmla="*/ 922020 w 1201420"/>
              <a:gd name="connsiteY2" fmla="*/ 19007 h 425447"/>
              <a:gd name="connsiteX3" fmla="*/ 1201420 w 1201420"/>
              <a:gd name="connsiteY3" fmla="*/ 425407 h 425447"/>
              <a:gd name="connsiteX0" fmla="*/ 0 w 1163320"/>
              <a:gd name="connsiteY0" fmla="*/ 369527 h 369527"/>
              <a:gd name="connsiteX1" fmla="*/ 508000 w 1163320"/>
              <a:gd name="connsiteY1" fmla="*/ 204427 h 369527"/>
              <a:gd name="connsiteX2" fmla="*/ 922020 w 1163320"/>
              <a:gd name="connsiteY2" fmla="*/ 19007 h 369527"/>
              <a:gd name="connsiteX3" fmla="*/ 1163320 w 1163320"/>
              <a:gd name="connsiteY3" fmla="*/ 326347 h 369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3320" h="369527">
                <a:moveTo>
                  <a:pt x="0" y="369527"/>
                </a:moveTo>
                <a:cubicBezTo>
                  <a:pt x="158750" y="207602"/>
                  <a:pt x="354330" y="262847"/>
                  <a:pt x="508000" y="204427"/>
                </a:cubicBezTo>
                <a:cubicBezTo>
                  <a:pt x="661670" y="146007"/>
                  <a:pt x="801370" y="-63543"/>
                  <a:pt x="922020" y="19007"/>
                </a:cubicBezTo>
                <a:cubicBezTo>
                  <a:pt x="1042670" y="101557"/>
                  <a:pt x="1095587" y="330580"/>
                  <a:pt x="1163320" y="326347"/>
                </a:cubicBezTo>
              </a:path>
            </a:pathLst>
          </a:custGeom>
          <a:noFill/>
          <a:ln w="3810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8286CEA-AB86-46F0-B0C9-F6B88DEFB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39</a:t>
            </a:fld>
            <a:endParaRPr lang="en-US"/>
          </a:p>
        </p:txBody>
      </p:sp>
      <p:pic>
        <p:nvPicPr>
          <p:cNvPr id="29" name="Image 28" descr="O Renard pensif">
            <a:extLst>
              <a:ext uri="{FF2B5EF4-FFF2-40B4-BE49-F238E27FC236}">
                <a16:creationId xmlns:a16="http://schemas.microsoft.com/office/drawing/2014/main" id="{C5B0C0DA-5067-43CC-AD6D-22D2B243E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29" y="-116114"/>
            <a:ext cx="696688" cy="696686"/>
          </a:xfrm>
          <a:prstGeom prst="rect">
            <a:avLst/>
          </a:prstGeom>
        </p:spPr>
      </p:pic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C20000CD-AAAB-4039-BACE-6EC1F6241A28}"/>
              </a:ext>
            </a:extLst>
          </p:cNvPr>
          <p:cNvSpPr/>
          <p:nvPr/>
        </p:nvSpPr>
        <p:spPr>
          <a:xfrm>
            <a:off x="10126251" y="1401246"/>
            <a:ext cx="1505210" cy="1046293"/>
          </a:xfrm>
          <a:prstGeom prst="roundRect">
            <a:avLst/>
          </a:prstGeom>
          <a:solidFill>
            <a:schemeClr val="bg1">
              <a:lumMod val="65000"/>
              <a:alpha val="3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F3EFE75F-4C46-4FF8-8A88-8C6366CB8F7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048" y="0"/>
            <a:ext cx="5812413" cy="2601360"/>
          </a:xfrm>
          <a:prstGeom prst="rect">
            <a:avLst/>
          </a:prstGeom>
        </p:spPr>
      </p:pic>
      <p:sp>
        <p:nvSpPr>
          <p:cNvPr id="39" name="Espace réservé du contenu 2">
            <a:extLst>
              <a:ext uri="{FF2B5EF4-FFF2-40B4-BE49-F238E27FC236}">
                <a16:creationId xmlns:a16="http://schemas.microsoft.com/office/drawing/2014/main" id="{48A4841A-3F77-4FD2-9153-F7446714A182}"/>
              </a:ext>
            </a:extLst>
          </p:cNvPr>
          <p:cNvSpPr txBox="1">
            <a:spLocks/>
          </p:cNvSpPr>
          <p:nvPr/>
        </p:nvSpPr>
        <p:spPr>
          <a:xfrm>
            <a:off x="-65033" y="1401246"/>
            <a:ext cx="5694450" cy="2675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tx1"/>
                </a:solidFill>
              </a:rPr>
              <a:t>Longueur </a:t>
            </a:r>
            <a:r>
              <a:rPr lang="fr-FR" dirty="0" err="1">
                <a:solidFill>
                  <a:schemeClr val="tx1"/>
                </a:solidFill>
              </a:rPr>
              <a:t>musculotendineuse</a:t>
            </a:r>
            <a:r>
              <a:rPr lang="fr-FR" dirty="0">
                <a:solidFill>
                  <a:schemeClr val="tx1"/>
                </a:solidFill>
              </a:rPr>
              <a:t> : </a:t>
            </a:r>
          </a:p>
          <a:p>
            <a:pPr lvl="1"/>
            <a:r>
              <a:rPr lang="fr-FR" dirty="0">
                <a:solidFill>
                  <a:schemeClr val="tx1"/>
                </a:solidFill>
              </a:rPr>
              <a:t>Le bras de levier est la dérivée de la longueur </a:t>
            </a:r>
            <a:r>
              <a:rPr lang="fr-FR" dirty="0" err="1">
                <a:solidFill>
                  <a:schemeClr val="tx1"/>
                </a:solidFill>
              </a:rPr>
              <a:t>musculotendineuse</a:t>
            </a:r>
            <a:r>
              <a:rPr lang="fr-FR" dirty="0">
                <a:solidFill>
                  <a:schemeClr val="tx1"/>
                </a:solidFill>
              </a:rPr>
              <a:t> par rapport à l’angle</a:t>
            </a:r>
          </a:p>
          <a:p>
            <a:pPr lvl="1"/>
            <a:r>
              <a:rPr lang="fr-FR" dirty="0">
                <a:solidFill>
                  <a:schemeClr val="tx1"/>
                </a:solidFill>
              </a:rPr>
              <a:t>Si le bras de levier est correct, la longueur </a:t>
            </a:r>
            <a:r>
              <a:rPr lang="fr-FR" dirty="0" err="1">
                <a:solidFill>
                  <a:schemeClr val="tx1"/>
                </a:solidFill>
              </a:rPr>
              <a:t>musculotendineuse</a:t>
            </a:r>
            <a:r>
              <a:rPr lang="fr-FR" dirty="0">
                <a:solidFill>
                  <a:schemeClr val="tx1"/>
                </a:solidFill>
              </a:rPr>
              <a:t> l’est aussi, à une constante près</a:t>
            </a:r>
          </a:p>
          <a:p>
            <a:r>
              <a:rPr lang="fr-FR" dirty="0">
                <a:solidFill>
                  <a:schemeClr val="tx1"/>
                </a:solidFill>
              </a:rPr>
              <a:t>Optimisation de la longueur </a:t>
            </a:r>
            <a:r>
              <a:rPr lang="fr-FR" dirty="0" err="1">
                <a:solidFill>
                  <a:schemeClr val="tx1"/>
                </a:solidFill>
              </a:rPr>
              <a:t>musculotendineuse</a:t>
            </a:r>
            <a:endParaRPr lang="fr-FR" dirty="0">
              <a:solidFill>
                <a:schemeClr val="tx1"/>
              </a:solidFill>
            </a:endParaRPr>
          </a:p>
          <a:p>
            <a:pPr lvl="1"/>
            <a:r>
              <a:rPr lang="fr-FR" dirty="0">
                <a:solidFill>
                  <a:schemeClr val="tx1"/>
                </a:solidFill>
              </a:rPr>
              <a:t>Placer les points d’origine et d’insertion pour suivre les données de longueur </a:t>
            </a:r>
            <a:r>
              <a:rPr lang="fr-FR" dirty="0" err="1">
                <a:solidFill>
                  <a:schemeClr val="tx1"/>
                </a:solidFill>
              </a:rPr>
              <a:t>musculotendineuse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018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CE01F2-4F82-4A18-8302-342C5CD0A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Contexte : Simuler le corps humain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431898A-8F0F-426C-9318-06F18CB6E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4</a:t>
            </a:fld>
            <a:endParaRPr lang="en-US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9DD6ACB-B54A-4BB7-8401-9E3B2D895DC4}"/>
              </a:ext>
            </a:extLst>
          </p:cNvPr>
          <p:cNvSpPr/>
          <p:nvPr/>
        </p:nvSpPr>
        <p:spPr>
          <a:xfrm>
            <a:off x="8352759" y="118154"/>
            <a:ext cx="996408" cy="1162143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915C4EB-3C3C-463C-9D77-9756CC6B87B4}"/>
              </a:ext>
            </a:extLst>
          </p:cNvPr>
          <p:cNvSpPr/>
          <p:nvPr/>
        </p:nvSpPr>
        <p:spPr>
          <a:xfrm>
            <a:off x="9667924" y="118154"/>
            <a:ext cx="996408" cy="1162143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ABAA0C8-975C-4E4C-8C8F-D89BCA21FC95}"/>
              </a:ext>
            </a:extLst>
          </p:cNvPr>
          <p:cNvSpPr/>
          <p:nvPr/>
        </p:nvSpPr>
        <p:spPr>
          <a:xfrm>
            <a:off x="10983089" y="118154"/>
            <a:ext cx="996408" cy="1162143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66D37B1-F29E-475B-9E57-2D05F08C0ED4}"/>
              </a:ext>
            </a:extLst>
          </p:cNvPr>
          <p:cNvSpPr txBox="1"/>
          <p:nvPr/>
        </p:nvSpPr>
        <p:spPr>
          <a:xfrm>
            <a:off x="9526620" y="1345625"/>
            <a:ext cx="1136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Plongeoir et plongeur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A492083-273D-4170-ACDA-2F8CE37FC979}"/>
              </a:ext>
            </a:extLst>
          </p:cNvPr>
          <p:cNvSpPr txBox="1"/>
          <p:nvPr/>
        </p:nvSpPr>
        <p:spPr>
          <a:xfrm>
            <a:off x="10943674" y="1343423"/>
            <a:ext cx="12442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Efforts au sol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3110867-BBC1-4F54-B7E3-C2B4B1D9107A}"/>
              </a:ext>
            </a:extLst>
          </p:cNvPr>
          <p:cNvSpPr txBox="1"/>
          <p:nvPr/>
        </p:nvSpPr>
        <p:spPr>
          <a:xfrm>
            <a:off x="8390571" y="1345625"/>
            <a:ext cx="996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Boucles</a:t>
            </a:r>
            <a:r>
              <a:rPr lang="fr-FR" sz="1600" dirty="0"/>
              <a:t> fermées</a:t>
            </a:r>
          </a:p>
        </p:txBody>
      </p:sp>
      <p:graphicFrame>
        <p:nvGraphicFramePr>
          <p:cNvPr id="14" name="Diagramme 13">
            <a:extLst>
              <a:ext uri="{FF2B5EF4-FFF2-40B4-BE49-F238E27FC236}">
                <a16:creationId xmlns:a16="http://schemas.microsoft.com/office/drawing/2014/main" id="{A3BC4873-70C6-4692-BDC2-4BDCD95AA1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0985449"/>
              </p:ext>
            </p:extLst>
          </p:nvPr>
        </p:nvGraphicFramePr>
        <p:xfrm>
          <a:off x="911667" y="1175657"/>
          <a:ext cx="8756257" cy="5886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636470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308957D4-35B9-426E-BDDD-7E8F88E13E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1148BBA2-0858-4117-BA9E-BB5400BCDA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4B8FE6D6-95A1-448B-9638-DBDC3E3444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3C29472D-F6B6-4779-B158-6D48369DA9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E61203D0-2C17-403E-9D73-DACC47416A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07347EA8-15B5-4865-93DB-2D143F231A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1D4DB3C6-D71D-49F5-8FA1-4C8E5BFF88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Sub>
          <a:bldDgm bld="one"/>
        </p:bldSub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AA90383E-5DE3-40F1-B6E8-1657140EAEA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26" y="1125683"/>
            <a:ext cx="11918146" cy="5333996"/>
          </a:xfrm>
          <a:prstGeom prst="rect">
            <a:avLst/>
          </a:prstGeom>
        </p:spPr>
      </p:pic>
      <p:sp>
        <p:nvSpPr>
          <p:cNvPr id="22" name="Titre 1">
            <a:extLst>
              <a:ext uri="{FF2B5EF4-FFF2-40B4-BE49-F238E27FC236}">
                <a16:creationId xmlns:a16="http://schemas.microsoft.com/office/drawing/2014/main" id="{86986F67-3FE6-4AE2-B889-ED401D3FC13E}"/>
              </a:ext>
            </a:extLst>
          </p:cNvPr>
          <p:cNvSpPr txBox="1">
            <a:spLocks/>
          </p:cNvSpPr>
          <p:nvPr/>
        </p:nvSpPr>
        <p:spPr>
          <a:xfrm>
            <a:off x="512579" y="430812"/>
            <a:ext cx="408001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/>
              <a:t>Cas d’usage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C52683-C9F9-49BC-B8BC-360A7E6DDF8A}"/>
              </a:ext>
            </a:extLst>
          </p:cNvPr>
          <p:cNvSpPr/>
          <p:nvPr/>
        </p:nvSpPr>
        <p:spPr>
          <a:xfrm>
            <a:off x="529832" y="4013436"/>
            <a:ext cx="2975630" cy="805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3316627-B958-40D3-BC51-8F9F9DC4B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425" y="3645906"/>
            <a:ext cx="1767194" cy="105418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4918692-758E-4C1C-85C4-C842A3111DD8}"/>
              </a:ext>
            </a:extLst>
          </p:cNvPr>
          <p:cNvSpPr txBox="1"/>
          <p:nvPr/>
        </p:nvSpPr>
        <p:spPr>
          <a:xfrm>
            <a:off x="4235824" y="0"/>
            <a:ext cx="7956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[1] </a:t>
            </a:r>
            <a:r>
              <a:rPr lang="en-GB" sz="900" dirty="0" err="1"/>
              <a:t>Pennestrì</a:t>
            </a:r>
            <a:r>
              <a:rPr lang="en-GB" sz="900" dirty="0"/>
              <a:t>, E., </a:t>
            </a:r>
            <a:r>
              <a:rPr lang="en-GB" sz="900" dirty="0" err="1"/>
              <a:t>Stefanelli</a:t>
            </a:r>
            <a:r>
              <a:rPr lang="en-GB" sz="900" dirty="0"/>
              <a:t>, R., </a:t>
            </a:r>
            <a:r>
              <a:rPr lang="en-GB" sz="900" dirty="0" err="1"/>
              <a:t>Valentini</a:t>
            </a:r>
            <a:r>
              <a:rPr lang="en-GB" sz="900" dirty="0"/>
              <a:t>, P. P., &amp; Vita, L. (2007). Virtual </a:t>
            </a:r>
            <a:r>
              <a:rPr lang="en-GB" sz="900" dirty="0" err="1"/>
              <a:t>musculo</a:t>
            </a:r>
            <a:r>
              <a:rPr lang="en-GB" sz="900" dirty="0"/>
              <a:t>-skeletal model for the biomechanical analysis of the upper limb.</a:t>
            </a:r>
          </a:p>
          <a:p>
            <a:r>
              <a:rPr lang="en-GB" sz="900" dirty="0"/>
              <a:t>[2] Dumas, R., </a:t>
            </a:r>
            <a:r>
              <a:rPr lang="en-GB" sz="900" dirty="0" err="1"/>
              <a:t>Chèze</a:t>
            </a:r>
            <a:r>
              <a:rPr lang="en-GB" sz="900" dirty="0"/>
              <a:t>, L., and Verriest, J. P. (2007). Adjustments to McConville et al. and Young et al. body segment inertial parameters.</a:t>
            </a:r>
          </a:p>
          <a:p>
            <a:r>
              <a:rPr lang="en-GB" sz="900" dirty="0"/>
              <a:t>[3] Yeadon, M. R. (1990). The simulation of aerial movement-II. A mathematical inertia model of the human body.</a:t>
            </a:r>
          </a:p>
          <a:p>
            <a:r>
              <a:rPr lang="en-GB" sz="900" dirty="0"/>
              <a:t>[4] </a:t>
            </a:r>
            <a:r>
              <a:rPr lang="en-GB" sz="900" dirty="0" err="1"/>
              <a:t>Holzbaur</a:t>
            </a:r>
            <a:r>
              <a:rPr lang="en-GB" sz="900" dirty="0"/>
              <a:t>, K. R., Murray, W. M., and </a:t>
            </a:r>
            <a:r>
              <a:rPr lang="en-GB" sz="900" dirty="0" err="1"/>
              <a:t>Delp</a:t>
            </a:r>
            <a:r>
              <a:rPr lang="en-GB" sz="900" dirty="0"/>
              <a:t>, S. L. (2005). A model of the upper extremity for simulating musculoskeletal surgery and </a:t>
            </a:r>
            <a:r>
              <a:rPr lang="en-GB" sz="900" dirty="0" err="1"/>
              <a:t>analyzing</a:t>
            </a:r>
            <a:r>
              <a:rPr lang="en-GB" sz="900" dirty="0"/>
              <a:t> neuromuscular control. </a:t>
            </a:r>
          </a:p>
          <a:p>
            <a:r>
              <a:rPr lang="en-GB" sz="900" dirty="0"/>
              <a:t>[5] Rankin, J.W., and Neptune, R. R. (2012). Musculotendon lengths and moment arms for a three-dimensional upper-extremity model.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18682A0-E223-46D7-9B92-5A310AD6DEB0}"/>
              </a:ext>
            </a:extLst>
          </p:cNvPr>
          <p:cNvSpPr txBox="1"/>
          <p:nvPr/>
        </p:nvSpPr>
        <p:spPr>
          <a:xfrm>
            <a:off x="2279564" y="3920979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[1]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943E0C-5D4F-4007-83FD-A0A7D1A1EBB0}"/>
              </a:ext>
            </a:extLst>
          </p:cNvPr>
          <p:cNvSpPr/>
          <p:nvPr/>
        </p:nvSpPr>
        <p:spPr>
          <a:xfrm>
            <a:off x="136926" y="5153070"/>
            <a:ext cx="3368536" cy="548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2BB3920-0D77-49BF-B71D-83CD99B2C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44" y="5470420"/>
            <a:ext cx="2421676" cy="1220188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3F6DA9F9-1E7B-4E0F-BC86-3FC6A31123C5}"/>
              </a:ext>
            </a:extLst>
          </p:cNvPr>
          <p:cNvSpPr txBox="1"/>
          <p:nvPr/>
        </p:nvSpPr>
        <p:spPr>
          <a:xfrm>
            <a:off x="3023063" y="5827604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[1,2,3,4]</a:t>
            </a:r>
            <a:endParaRPr lang="en-GB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327343C-7937-4FCA-AE5C-56DEEFADEA39}"/>
              </a:ext>
            </a:extLst>
          </p:cNvPr>
          <p:cNvSpPr txBox="1"/>
          <p:nvPr/>
        </p:nvSpPr>
        <p:spPr>
          <a:xfrm>
            <a:off x="2888053" y="2675592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[5]</a:t>
            </a:r>
            <a:endParaRPr lang="en-GB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879A48B-B108-4D13-AB74-971EE4FFB0A1}"/>
              </a:ext>
            </a:extLst>
          </p:cNvPr>
          <p:cNvSpPr txBox="1"/>
          <p:nvPr/>
        </p:nvSpPr>
        <p:spPr>
          <a:xfrm>
            <a:off x="10140365" y="2490926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[5]</a:t>
            </a:r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482553-691B-4EA5-96C3-85149DE47C67}"/>
              </a:ext>
            </a:extLst>
          </p:cNvPr>
          <p:cNvSpPr/>
          <p:nvPr/>
        </p:nvSpPr>
        <p:spPr>
          <a:xfrm>
            <a:off x="4592597" y="2124444"/>
            <a:ext cx="2269192" cy="1653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D227644-6E33-4A11-AA65-568D7196B924}"/>
              </a:ext>
            </a:extLst>
          </p:cNvPr>
          <p:cNvSpPr txBox="1"/>
          <p:nvPr/>
        </p:nvSpPr>
        <p:spPr>
          <a:xfrm>
            <a:off x="5576745" y="2833364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[4]</a:t>
            </a:r>
            <a:endParaRPr lang="en-GB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4C05089-A93E-4B65-9505-2A0AB6085B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407" r="38526" b="7025"/>
          <a:stretch/>
        </p:blipFill>
        <p:spPr>
          <a:xfrm>
            <a:off x="4965739" y="2180001"/>
            <a:ext cx="667918" cy="2311981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C3DACA2-9344-400D-B33E-9ED8DE624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40</a:t>
            </a:fld>
            <a:endParaRPr lang="en-US"/>
          </a:p>
        </p:txBody>
      </p:sp>
      <p:pic>
        <p:nvPicPr>
          <p:cNvPr id="20" name="Image 19" descr="O Fox - Fort">
            <a:extLst>
              <a:ext uri="{FF2B5EF4-FFF2-40B4-BE49-F238E27FC236}">
                <a16:creationId xmlns:a16="http://schemas.microsoft.com/office/drawing/2014/main" id="{8099956F-0F6C-4164-B9DD-9D7A1BE16D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69" y="362525"/>
            <a:ext cx="698723" cy="69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62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2" grpId="0" animBg="1"/>
      <p:bldP spid="15" grpId="0"/>
      <p:bldP spid="16" grpId="0"/>
      <p:bldP spid="17" grpId="0"/>
      <p:bldP spid="21" grpId="0" animBg="1"/>
      <p:bldP spid="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64AF12-469A-4B46-A08D-1902385A7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Résultats majeurs</a:t>
            </a:r>
          </a:p>
        </p:txBody>
      </p:sp>
      <p:graphicFrame>
        <p:nvGraphicFramePr>
          <p:cNvPr id="13" name="Espace réservé du contenu 2">
            <a:extLst>
              <a:ext uri="{FF2B5EF4-FFF2-40B4-BE49-F238E27FC236}">
                <a16:creationId xmlns:a16="http://schemas.microsoft.com/office/drawing/2014/main" id="{DD8ACEDB-4ACB-4CEF-BF17-1F5C202717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4196684"/>
              </p:ext>
            </p:extLst>
          </p:nvPr>
        </p:nvGraphicFramePr>
        <p:xfrm>
          <a:off x="304800" y="2160589"/>
          <a:ext cx="11396420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D6D1F5D-290A-48DF-9C54-19CB1E17E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41</a:t>
            </a:fld>
            <a:endParaRPr lang="en-US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0356FE0-F943-4599-B74E-29868E720A42}"/>
              </a:ext>
            </a:extLst>
          </p:cNvPr>
          <p:cNvSpPr txBox="1"/>
          <p:nvPr/>
        </p:nvSpPr>
        <p:spPr>
          <a:xfrm>
            <a:off x="409924" y="6627168"/>
            <a:ext cx="121503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[6] </a:t>
            </a:r>
            <a:r>
              <a:rPr lang="en-GB" sz="900" dirty="0" err="1"/>
              <a:t>Goislard</a:t>
            </a:r>
            <a:r>
              <a:rPr lang="en-GB" sz="900" dirty="0"/>
              <a:t> De </a:t>
            </a:r>
            <a:r>
              <a:rPr lang="en-GB" sz="900" dirty="0" err="1"/>
              <a:t>Monsabert</a:t>
            </a:r>
            <a:r>
              <a:rPr lang="en-GB" sz="900" dirty="0"/>
              <a:t>, B., Edwards, D., Shah, D., and </a:t>
            </a:r>
            <a:r>
              <a:rPr lang="en-GB" sz="900" dirty="0" err="1"/>
              <a:t>Kedgley</a:t>
            </a:r>
            <a:r>
              <a:rPr lang="en-GB" sz="900" dirty="0"/>
              <a:t>, A. (2018). Importance of Consistent Datasets in Musculoskeletal Modelling: A Study of the Hand and Wrist</a:t>
            </a:r>
          </a:p>
        </p:txBody>
      </p:sp>
      <p:pic>
        <p:nvPicPr>
          <p:cNvPr id="6" name="Image 5" descr="O Fox - Fort">
            <a:extLst>
              <a:ext uri="{FF2B5EF4-FFF2-40B4-BE49-F238E27FC236}">
                <a16:creationId xmlns:a16="http://schemas.microsoft.com/office/drawing/2014/main" id="{02CDF429-1B92-4847-B061-6DB1E35D26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9" y="580572"/>
            <a:ext cx="698723" cy="69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0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061A238A-1084-4441-98A8-2910C90BE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19006755-595F-4846-B460-DD1316861D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E0A6E210-84D9-41B1-BA12-20B40281E2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4E9188D5-D7D8-4FFD-BA97-887BA556D6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591DDFF-8145-49F5-A892-96B5723A20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F4B46850-E778-4208-B0B5-72AE69255F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339844E4-B1D5-4BAD-A69F-651509BFD1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D70F1A1F-351F-42E0-A01A-509FB87DF5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13844849-857A-45C7-8D71-78C193435E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423B6214-FD71-4B59-9C1E-66EC1CB306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DA2A7A57-86F8-4D13-89E7-0086BC58B5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96482644-8056-4A63-9F8A-262673CC2C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Dgm bld="one"/>
        </p:bldSub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3CFEBF-5BF7-4C5D-927E-B77192121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  <a:endParaRPr lang="en-GB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F66ED4-F026-4D8B-B3D0-55B20A835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078" y="1815869"/>
            <a:ext cx="10136257" cy="3880773"/>
          </a:xfrm>
        </p:spPr>
        <p:txBody>
          <a:bodyPr/>
          <a:lstStyle/>
          <a:p>
            <a:r>
              <a:rPr lang="fr-FR" dirty="0"/>
              <a:t>Un grand merci à Théo, Charles and Georges les collaborateurs de ces travaux !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FC48E23-41F8-4C4A-960D-8FECE1973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42</a:t>
            </a:fld>
            <a:endParaRPr lang="en-US"/>
          </a:p>
        </p:txBody>
      </p:sp>
      <p:pic>
        <p:nvPicPr>
          <p:cNvPr id="10" name="Image 9" descr="Une image contenant extérieur, sombre&#10;&#10;Description générée automatiquement">
            <a:extLst>
              <a:ext uri="{FF2B5EF4-FFF2-40B4-BE49-F238E27FC236}">
                <a16:creationId xmlns:a16="http://schemas.microsoft.com/office/drawing/2014/main" id="{667FFBE2-21CF-4296-820F-B5B3AE3FE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476" y="2425700"/>
            <a:ext cx="3429000" cy="3429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8E1A891-ADCA-4D6D-B7F4-CC581877DC3F}"/>
              </a:ext>
            </a:extLst>
          </p:cNvPr>
          <p:cNvSpPr txBox="1"/>
          <p:nvPr/>
        </p:nvSpPr>
        <p:spPr>
          <a:xfrm>
            <a:off x="4144358" y="6165334"/>
            <a:ext cx="2869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Merci de votre attention !</a:t>
            </a:r>
            <a:endParaRPr lang="en-GB" dirty="0"/>
          </a:p>
        </p:txBody>
      </p:sp>
      <p:pic>
        <p:nvPicPr>
          <p:cNvPr id="7" name="Image 6" descr="O Fox - Fort">
            <a:extLst>
              <a:ext uri="{FF2B5EF4-FFF2-40B4-BE49-F238E27FC236}">
                <a16:creationId xmlns:a16="http://schemas.microsoft.com/office/drawing/2014/main" id="{B76BDDDE-8FFE-43B2-908A-A804109D1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4" y="580571"/>
            <a:ext cx="698723" cy="69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835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C7DBF44E-0089-40EF-BBD9-3CF4606DA9CE}"/>
              </a:ext>
            </a:extLst>
          </p:cNvPr>
          <p:cNvSpPr/>
          <p:nvPr/>
        </p:nvSpPr>
        <p:spPr>
          <a:xfrm>
            <a:off x="8086238" y="18225"/>
            <a:ext cx="2795443" cy="1861248"/>
          </a:xfrm>
          <a:prstGeom prst="roundRect">
            <a:avLst/>
          </a:prstGeom>
          <a:solidFill>
            <a:srgbClr val="CDB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ECB2E0B-8D41-42E6-A7C0-FBA8A7C4A45E}"/>
              </a:ext>
            </a:extLst>
          </p:cNvPr>
          <p:cNvSpPr/>
          <p:nvPr/>
        </p:nvSpPr>
        <p:spPr>
          <a:xfrm>
            <a:off x="9599230" y="80054"/>
            <a:ext cx="1083912" cy="1723092"/>
          </a:xfrm>
          <a:prstGeom prst="roundRect">
            <a:avLst/>
          </a:prstGeom>
          <a:solidFill>
            <a:srgbClr val="ADB4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DB29C432-EF51-47B0-B752-102C40A923AA}"/>
              </a:ext>
            </a:extLst>
          </p:cNvPr>
          <p:cNvSpPr/>
          <p:nvPr/>
        </p:nvSpPr>
        <p:spPr>
          <a:xfrm>
            <a:off x="10912678" y="7598"/>
            <a:ext cx="1244251" cy="1861248"/>
          </a:xfrm>
          <a:prstGeom prst="roundRect">
            <a:avLst/>
          </a:prstGeom>
          <a:solidFill>
            <a:srgbClr val="E78B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4CE01F2-4F82-4A18-8302-342C5CD0A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Contexte : Simuler le corps humain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431898A-8F0F-426C-9318-06F18CB6E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5</a:t>
            </a:fld>
            <a:endParaRPr lang="en-US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9DD6ACB-B54A-4BB7-8401-9E3B2D895DC4}"/>
              </a:ext>
            </a:extLst>
          </p:cNvPr>
          <p:cNvSpPr/>
          <p:nvPr/>
        </p:nvSpPr>
        <p:spPr>
          <a:xfrm>
            <a:off x="8352759" y="118154"/>
            <a:ext cx="996408" cy="1162143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915C4EB-3C3C-463C-9D77-9756CC6B87B4}"/>
              </a:ext>
            </a:extLst>
          </p:cNvPr>
          <p:cNvSpPr/>
          <p:nvPr/>
        </p:nvSpPr>
        <p:spPr>
          <a:xfrm>
            <a:off x="9667924" y="118154"/>
            <a:ext cx="996408" cy="1162143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ABAA0C8-975C-4E4C-8C8F-D89BCA21FC95}"/>
              </a:ext>
            </a:extLst>
          </p:cNvPr>
          <p:cNvSpPr/>
          <p:nvPr/>
        </p:nvSpPr>
        <p:spPr>
          <a:xfrm>
            <a:off x="10983089" y="118154"/>
            <a:ext cx="996408" cy="1162143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66D37B1-F29E-475B-9E57-2D05F08C0ED4}"/>
              </a:ext>
            </a:extLst>
          </p:cNvPr>
          <p:cNvSpPr txBox="1"/>
          <p:nvPr/>
        </p:nvSpPr>
        <p:spPr>
          <a:xfrm>
            <a:off x="9526620" y="1345625"/>
            <a:ext cx="1136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Plongeoir et plongeur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A492083-273D-4170-ACDA-2F8CE37FC979}"/>
              </a:ext>
            </a:extLst>
          </p:cNvPr>
          <p:cNvSpPr txBox="1"/>
          <p:nvPr/>
        </p:nvSpPr>
        <p:spPr>
          <a:xfrm>
            <a:off x="10943674" y="1343423"/>
            <a:ext cx="12442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Efforts au sol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3110867-BBC1-4F54-B7E3-C2B4B1D9107A}"/>
              </a:ext>
            </a:extLst>
          </p:cNvPr>
          <p:cNvSpPr txBox="1"/>
          <p:nvPr/>
        </p:nvSpPr>
        <p:spPr>
          <a:xfrm>
            <a:off x="8390571" y="1345625"/>
            <a:ext cx="996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Boucles</a:t>
            </a:r>
            <a:r>
              <a:rPr lang="fr-FR" sz="1600" dirty="0"/>
              <a:t> fermées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9134E6A-921C-4AE8-A4AC-06518B151175}"/>
              </a:ext>
            </a:extLst>
          </p:cNvPr>
          <p:cNvSpPr txBox="1"/>
          <p:nvPr/>
        </p:nvSpPr>
        <p:spPr>
          <a:xfrm>
            <a:off x="913400" y="1635650"/>
            <a:ext cx="6971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Etapes nécessaires pour réaliser une analyse biomécanique</a:t>
            </a:r>
          </a:p>
        </p:txBody>
      </p:sp>
      <p:graphicFrame>
        <p:nvGraphicFramePr>
          <p:cNvPr id="17" name="Diagramme 16">
            <a:extLst>
              <a:ext uri="{FF2B5EF4-FFF2-40B4-BE49-F238E27FC236}">
                <a16:creationId xmlns:a16="http://schemas.microsoft.com/office/drawing/2014/main" id="{B581A444-591F-48F9-8A09-85DE10FA23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1301261"/>
              </p:ext>
            </p:extLst>
          </p:nvPr>
        </p:nvGraphicFramePr>
        <p:xfrm>
          <a:off x="1676400" y="2521775"/>
          <a:ext cx="6320759" cy="4102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283359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8D7A8A7D-15FC-4754-80DE-2C57F16C07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A238AA24-0392-48C4-8C39-1DC310B30C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36372567-6139-46D2-B0EA-E9FABBFB6B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EE7FEEBA-B383-43DE-BEAE-B9999D9800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2BDAB16C-0EFE-4591-AABF-D82A3563D8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D4390957-54E9-491B-81F0-9574E5E58F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8E6A2409-FF1B-46C6-8DC2-E33D38671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270FB237-D76E-47D5-8E09-BA3F33CF4C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19" grpId="0" animBg="1"/>
      <p:bldGraphic spid="17" grpId="0" uiExpand="1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C4C3AD-31AD-4FDC-AB4F-210C64663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Méthode utilisée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F3798F2-4DBD-4E9B-BB53-C0416B0A5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pPr/>
              <a:t>6</a:t>
            </a:fld>
            <a:endParaRPr lang="en-US" sz="2000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4C65234-2925-44F1-A40E-2452B07D9B92}"/>
              </a:ext>
            </a:extLst>
          </p:cNvPr>
          <p:cNvSpPr/>
          <p:nvPr/>
        </p:nvSpPr>
        <p:spPr>
          <a:xfrm>
            <a:off x="687883" y="4059012"/>
            <a:ext cx="1118276" cy="63871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Cinématique inverse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76A4055-3389-4D2D-B9A2-1F03A6452E8F}"/>
              </a:ext>
            </a:extLst>
          </p:cNvPr>
          <p:cNvSpPr/>
          <p:nvPr/>
        </p:nvSpPr>
        <p:spPr>
          <a:xfrm>
            <a:off x="2245153" y="4957923"/>
            <a:ext cx="990624" cy="56017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Dynamique inverse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41C81C5-22FF-44F6-9D3C-DFC8F8521F18}"/>
              </a:ext>
            </a:extLst>
          </p:cNvPr>
          <p:cNvSpPr/>
          <p:nvPr/>
        </p:nvSpPr>
        <p:spPr>
          <a:xfrm>
            <a:off x="3647785" y="5819284"/>
            <a:ext cx="1118276" cy="659774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Répartition des efforts musculaires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887916FF-0C8A-4BB1-842C-34F090293EED}"/>
              </a:ext>
            </a:extLst>
          </p:cNvPr>
          <p:cNvCxnSpPr>
            <a:cxnSpLocks/>
          </p:cNvCxnSpPr>
          <p:nvPr/>
        </p:nvCxnSpPr>
        <p:spPr>
          <a:xfrm flipV="1">
            <a:off x="1603233" y="5247205"/>
            <a:ext cx="641920" cy="8038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BBFE9A6F-CEA6-4575-AF52-839A540F17BB}"/>
              </a:ext>
            </a:extLst>
          </p:cNvPr>
          <p:cNvSpPr txBox="1"/>
          <p:nvPr/>
        </p:nvSpPr>
        <p:spPr>
          <a:xfrm>
            <a:off x="88537" y="3248751"/>
            <a:ext cx="1261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Capture de mouvement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2928F82-5A86-4A68-97A1-D4CD06F6A053}"/>
              </a:ext>
            </a:extLst>
          </p:cNvPr>
          <p:cNvSpPr txBox="1"/>
          <p:nvPr/>
        </p:nvSpPr>
        <p:spPr>
          <a:xfrm>
            <a:off x="1632163" y="3931358"/>
            <a:ext cx="1353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Coordonnées articulaires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818056C-C997-4B10-A1B9-A97872638FE1}"/>
              </a:ext>
            </a:extLst>
          </p:cNvPr>
          <p:cNvSpPr txBox="1"/>
          <p:nvPr/>
        </p:nvSpPr>
        <p:spPr>
          <a:xfrm>
            <a:off x="791058" y="5046326"/>
            <a:ext cx="1118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Efforts extérieurs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09AE29D-9D69-411A-88B5-418E3476A0D3}"/>
              </a:ext>
            </a:extLst>
          </p:cNvPr>
          <p:cNvSpPr txBox="1"/>
          <p:nvPr/>
        </p:nvSpPr>
        <p:spPr>
          <a:xfrm>
            <a:off x="3076284" y="4784368"/>
            <a:ext cx="116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Couples articulaires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8B7BF7B-9FC1-4BA9-BCDF-A0A9B2E23897}"/>
              </a:ext>
            </a:extLst>
          </p:cNvPr>
          <p:cNvSpPr txBox="1"/>
          <p:nvPr/>
        </p:nvSpPr>
        <p:spPr>
          <a:xfrm>
            <a:off x="4694232" y="5627043"/>
            <a:ext cx="116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Efforts musculaires</a:t>
            </a:r>
          </a:p>
        </p:txBody>
      </p:sp>
      <p:pic>
        <p:nvPicPr>
          <p:cNvPr id="14" name="Image 13" descr="Une image contenant texte, périphérique, jauge, panneau de configuration&#10;&#10;Description générée automatiquement">
            <a:extLst>
              <a:ext uri="{FF2B5EF4-FFF2-40B4-BE49-F238E27FC236}">
                <a16:creationId xmlns:a16="http://schemas.microsoft.com/office/drawing/2014/main" id="{BD34E59E-2E33-4FA4-9611-21D11D986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37" y="6197600"/>
            <a:ext cx="2618233" cy="609600"/>
          </a:xfrm>
          <a:prstGeom prst="rect">
            <a:avLst/>
          </a:prstGeom>
        </p:spPr>
      </p:pic>
      <p:cxnSp>
        <p:nvCxnSpPr>
          <p:cNvPr id="15" name="Connecteur : en angle 14">
            <a:extLst>
              <a:ext uri="{FF2B5EF4-FFF2-40B4-BE49-F238E27FC236}">
                <a16:creationId xmlns:a16="http://schemas.microsoft.com/office/drawing/2014/main" id="{E125A9C3-EFAE-4ED2-AC9B-A2A6A5430ECE}"/>
              </a:ext>
            </a:extLst>
          </p:cNvPr>
          <p:cNvCxnSpPr>
            <a:cxnSpLocks/>
            <a:stCxn id="5" idx="3"/>
            <a:endCxn id="6" idx="0"/>
          </p:cNvCxnSpPr>
          <p:nvPr/>
        </p:nvCxnSpPr>
        <p:spPr>
          <a:xfrm>
            <a:off x="1806159" y="4378371"/>
            <a:ext cx="934306" cy="579552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 : en angle 15">
            <a:extLst>
              <a:ext uri="{FF2B5EF4-FFF2-40B4-BE49-F238E27FC236}">
                <a16:creationId xmlns:a16="http://schemas.microsoft.com/office/drawing/2014/main" id="{B70AB7A4-7D5A-46A3-8C11-55BC346B70AD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220730" y="3682460"/>
            <a:ext cx="1026291" cy="376552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 : en angle 16">
            <a:extLst>
              <a:ext uri="{FF2B5EF4-FFF2-40B4-BE49-F238E27FC236}">
                <a16:creationId xmlns:a16="http://schemas.microsoft.com/office/drawing/2014/main" id="{B193E16D-66E3-4832-A162-D9743F712E9D}"/>
              </a:ext>
            </a:extLst>
          </p:cNvPr>
          <p:cNvCxnSpPr>
            <a:cxnSpLocks/>
          </p:cNvCxnSpPr>
          <p:nvPr/>
        </p:nvCxnSpPr>
        <p:spPr>
          <a:xfrm>
            <a:off x="3233523" y="5247205"/>
            <a:ext cx="934306" cy="579552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 : en angle 17">
            <a:extLst>
              <a:ext uri="{FF2B5EF4-FFF2-40B4-BE49-F238E27FC236}">
                <a16:creationId xmlns:a16="http://schemas.microsoft.com/office/drawing/2014/main" id="{A8AEEDED-9A93-4B76-9F0E-5AF0BCFAA815}"/>
              </a:ext>
            </a:extLst>
          </p:cNvPr>
          <p:cNvCxnSpPr>
            <a:cxnSpLocks/>
          </p:cNvCxnSpPr>
          <p:nvPr/>
        </p:nvCxnSpPr>
        <p:spPr>
          <a:xfrm>
            <a:off x="4766061" y="6136471"/>
            <a:ext cx="1218301" cy="12700"/>
          </a:xfrm>
          <a:prstGeom prst="bentConnector3">
            <a:avLst>
              <a:gd name="adj1" fmla="val -297"/>
            </a:avLst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>
            <a:extLst>
              <a:ext uri="{FF2B5EF4-FFF2-40B4-BE49-F238E27FC236}">
                <a16:creationId xmlns:a16="http://schemas.microsoft.com/office/drawing/2014/main" id="{1C8367B1-1785-473D-BCA2-8DC2FA4873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18" t="21942" r="34759" b="14933"/>
          <a:stretch/>
        </p:blipFill>
        <p:spPr>
          <a:xfrm>
            <a:off x="295986" y="1583593"/>
            <a:ext cx="924219" cy="15897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D660BCAC-8B47-4BC6-9F7F-E97D443596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06" t="25736" r="33871" b="18313"/>
          <a:stretch/>
        </p:blipFill>
        <p:spPr>
          <a:xfrm>
            <a:off x="3201952" y="3173302"/>
            <a:ext cx="995144" cy="15650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44356E5-9C49-4DD5-9CF8-40F153A511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927" t="23454" r="35586" b="17705"/>
          <a:stretch/>
        </p:blipFill>
        <p:spPr>
          <a:xfrm>
            <a:off x="1704222" y="2137881"/>
            <a:ext cx="986187" cy="17492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2" name="Image 21" descr="Une image contenant extérieur, neige&#10;&#10;Description générée automatiquement">
            <a:extLst>
              <a:ext uri="{FF2B5EF4-FFF2-40B4-BE49-F238E27FC236}">
                <a16:creationId xmlns:a16="http://schemas.microsoft.com/office/drawing/2014/main" id="{9BD839FB-8D6C-47C9-B7FF-345CF9E7C5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379" t="7837" r="30206" b="28375"/>
          <a:stretch/>
        </p:blipFill>
        <p:spPr>
          <a:xfrm>
            <a:off x="4739690" y="3741363"/>
            <a:ext cx="1106559" cy="17715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28" name="Diagramme 27">
            <a:extLst>
              <a:ext uri="{FF2B5EF4-FFF2-40B4-BE49-F238E27FC236}">
                <a16:creationId xmlns:a16="http://schemas.microsoft.com/office/drawing/2014/main" id="{35E82CE8-09AC-44E2-94DA-EE4EE89132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5106295"/>
              </p:ext>
            </p:extLst>
          </p:nvPr>
        </p:nvGraphicFramePr>
        <p:xfrm>
          <a:off x="7239856" y="1529078"/>
          <a:ext cx="3989077" cy="37998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0" name="Graphique 29" descr="Squelette contour">
            <a:extLst>
              <a:ext uri="{FF2B5EF4-FFF2-40B4-BE49-F238E27FC236}">
                <a16:creationId xmlns:a16="http://schemas.microsoft.com/office/drawing/2014/main" id="{501E7DCB-0E08-499A-B953-DFC4F98F9C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25811" y="5070930"/>
            <a:ext cx="605038" cy="605038"/>
          </a:xfrm>
          <a:prstGeom prst="rect">
            <a:avLst/>
          </a:prstGeom>
        </p:spPr>
      </p:pic>
      <p:pic>
        <p:nvPicPr>
          <p:cNvPr id="32" name="Graphique 31" descr="Bras musclé contour">
            <a:extLst>
              <a:ext uri="{FF2B5EF4-FFF2-40B4-BE49-F238E27FC236}">
                <a16:creationId xmlns:a16="http://schemas.microsoft.com/office/drawing/2014/main" id="{B347968C-8EF7-4974-9B61-7CFBFD9649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747012" y="5054649"/>
            <a:ext cx="605038" cy="605038"/>
          </a:xfrm>
          <a:prstGeom prst="rect">
            <a:avLst/>
          </a:prstGeom>
        </p:spPr>
      </p:pic>
      <p:pic>
        <p:nvPicPr>
          <p:cNvPr id="33" name="Graphique 32" descr="Squelette contour">
            <a:extLst>
              <a:ext uri="{FF2B5EF4-FFF2-40B4-BE49-F238E27FC236}">
                <a16:creationId xmlns:a16="http://schemas.microsoft.com/office/drawing/2014/main" id="{82E91CF3-3CAB-4E29-8EBC-9E78C913E5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67016" y="4506428"/>
            <a:ext cx="605038" cy="605038"/>
          </a:xfrm>
          <a:prstGeom prst="rect">
            <a:avLst/>
          </a:prstGeom>
        </p:spPr>
      </p:pic>
      <p:pic>
        <p:nvPicPr>
          <p:cNvPr id="34" name="Graphique 33" descr="Squelette contour">
            <a:extLst>
              <a:ext uri="{FF2B5EF4-FFF2-40B4-BE49-F238E27FC236}">
                <a16:creationId xmlns:a16="http://schemas.microsoft.com/office/drawing/2014/main" id="{E9794FBE-3630-41AA-8625-F19318D3D8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802187" y="5557996"/>
            <a:ext cx="605038" cy="605038"/>
          </a:xfrm>
          <a:prstGeom prst="rect">
            <a:avLst/>
          </a:prstGeom>
        </p:spPr>
      </p:pic>
      <p:pic>
        <p:nvPicPr>
          <p:cNvPr id="35" name="Graphique 34" descr="Squelette contour">
            <a:extLst>
              <a:ext uri="{FF2B5EF4-FFF2-40B4-BE49-F238E27FC236}">
                <a16:creationId xmlns:a16="http://schemas.microsoft.com/office/drawing/2014/main" id="{D72183DD-2900-4174-A347-B320C9CCE2C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217399" y="6202162"/>
            <a:ext cx="605038" cy="605038"/>
          </a:xfrm>
          <a:prstGeom prst="rect">
            <a:avLst/>
          </a:prstGeom>
        </p:spPr>
      </p:pic>
      <p:pic>
        <p:nvPicPr>
          <p:cNvPr id="36" name="Graphique 35" descr="Bras musclé contour">
            <a:extLst>
              <a:ext uri="{FF2B5EF4-FFF2-40B4-BE49-F238E27FC236}">
                <a16:creationId xmlns:a16="http://schemas.microsoft.com/office/drawing/2014/main" id="{BA52B307-09D6-47F0-9E89-62A1F6C503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489826" y="6252962"/>
            <a:ext cx="605038" cy="60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1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4566E5CC-33F7-4E3C-8C02-80A601362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EB6786EB-8466-46A3-BFBC-BEF19287E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B3E4C4A3-7AFF-4412-B5E5-253B5EFEE1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6F2B981D-F80D-4F32-AF80-223A0331CC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C555AE41-FC2D-4CEF-9961-2739FE5F58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87160199-1406-422A-A269-629095BBD2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AFE50CD3-5EDC-4A61-BF54-0772261728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66C07DBA-0473-47C0-9677-786B4A00F5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/>
      <p:bldP spid="10" grpId="0"/>
      <p:bldP spid="11" grpId="0"/>
      <p:bldP spid="12" grpId="0"/>
      <p:bldP spid="13" grpId="0"/>
      <p:bldGraphic spid="28" grpId="0">
        <p:bldSub>
          <a:bldDgm bld="lvlAtOnc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A91F8B-C683-4781-90D0-2BA3F4F85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Modèle musculaire 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04208C4-C418-4246-8C6A-8D9841A21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7</a:t>
            </a:fld>
            <a:endParaRPr lang="en-US"/>
          </a:p>
        </p:txBody>
      </p:sp>
      <p:pic>
        <p:nvPicPr>
          <p:cNvPr id="5" name="Graphique 4" descr="Bras musclé contour">
            <a:extLst>
              <a:ext uri="{FF2B5EF4-FFF2-40B4-BE49-F238E27FC236}">
                <a16:creationId xmlns:a16="http://schemas.microsoft.com/office/drawing/2014/main" id="{8EDF6193-A4FF-4EB2-A276-F1252915A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11157" y="563106"/>
            <a:ext cx="605038" cy="605038"/>
          </a:xfrm>
          <a:prstGeom prst="rect">
            <a:avLst/>
          </a:prstGeom>
        </p:spPr>
      </p:pic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A2E2E6B5-3589-4EA8-9AF8-7814949B0C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5490951"/>
              </p:ext>
            </p:extLst>
          </p:nvPr>
        </p:nvGraphicFramePr>
        <p:xfrm>
          <a:off x="677334" y="127810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2" name="Image 11" descr="O Renard pensif">
            <a:extLst>
              <a:ext uri="{FF2B5EF4-FFF2-40B4-BE49-F238E27FC236}">
                <a16:creationId xmlns:a16="http://schemas.microsoft.com/office/drawing/2014/main" id="{3ED310A9-2A14-4F96-960A-34F952308A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92" y="4123011"/>
            <a:ext cx="993346" cy="993344"/>
          </a:xfrm>
          <a:prstGeom prst="rect">
            <a:avLst/>
          </a:prstGeom>
        </p:spPr>
      </p:pic>
      <p:pic>
        <p:nvPicPr>
          <p:cNvPr id="14" name="Image 13" descr="O Fox - Fort">
            <a:extLst>
              <a:ext uri="{FF2B5EF4-FFF2-40B4-BE49-F238E27FC236}">
                <a16:creationId xmlns:a16="http://schemas.microsoft.com/office/drawing/2014/main" id="{E74BC657-6DB4-47B3-81EA-D3FD134BCB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5364691"/>
            <a:ext cx="993347" cy="993347"/>
          </a:xfrm>
          <a:prstGeom prst="rect">
            <a:avLst/>
          </a:prstGeom>
        </p:spPr>
      </p:pic>
      <p:pic>
        <p:nvPicPr>
          <p:cNvPr id="16" name="Image 15" descr="O Fox - OMG">
            <a:extLst>
              <a:ext uri="{FF2B5EF4-FFF2-40B4-BE49-F238E27FC236}">
                <a16:creationId xmlns:a16="http://schemas.microsoft.com/office/drawing/2014/main" id="{7A46D0B0-D6C8-46ED-A5BB-466C5F7943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17" y="2774054"/>
            <a:ext cx="1100621" cy="110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23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A6BD9F8-F308-4CD1-AECA-0365DE16D3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54074CB-94ED-4B18-A3AC-675352CCF3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DB225C1-D7B6-416E-B527-0297833601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64582E7-0B66-45F0-A741-A0E3319583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B4907E2-4EE6-447A-BBF0-09659EC118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C20507E-6EF6-4416-BEFF-EDCF6CD201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88E5A98-D33B-4A9E-BDCB-D1A2AAA5FC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5EA5787-8EE6-464E-BDC7-5021086027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DAAA585-7A8A-486B-871D-0F3D2B37FA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D135E3-866E-49CF-B6DB-CF0981732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un muscle interagit-il dans la dynamique du corps?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727A252-9411-4296-8F10-D6EB409549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7" r="13130"/>
          <a:stretch/>
        </p:blipFill>
        <p:spPr>
          <a:xfrm>
            <a:off x="677334" y="1697165"/>
            <a:ext cx="4572000" cy="3463669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02970F7-2CCF-42E4-8892-CA209920A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8</a:t>
            </a:fld>
            <a:endParaRPr lang="en-US"/>
          </a:p>
        </p:txBody>
      </p:sp>
      <p:sp>
        <p:nvSpPr>
          <p:cNvPr id="5" name="Organigramme : Données stockées 4" descr="O Fox qui ne sait pas">
            <a:extLst>
              <a:ext uri="{FF2B5EF4-FFF2-40B4-BE49-F238E27FC236}">
                <a16:creationId xmlns:a16="http://schemas.microsoft.com/office/drawing/2014/main" id="{C075151F-8736-49E9-993F-4F6509D150D9}"/>
              </a:ext>
            </a:extLst>
          </p:cNvPr>
          <p:cNvSpPr/>
          <p:nvPr/>
        </p:nvSpPr>
        <p:spPr>
          <a:xfrm>
            <a:off x="-196774" y="514169"/>
            <a:ext cx="1061203" cy="1140542"/>
          </a:xfrm>
          <a:prstGeom prst="flowChartOnlineStorage">
            <a:avLst/>
          </a:prstGeom>
          <a:blipFill dpi="0" rotWithShape="0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619147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D135E3-866E-49CF-B6DB-CF0981732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Comment un muscle interagit-il dans la dynamique du corps?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77EBD7-1A0F-4D1B-A885-61FAA58B2CE2}"/>
              </a:ext>
            </a:extLst>
          </p:cNvPr>
          <p:cNvSpPr/>
          <p:nvPr/>
        </p:nvSpPr>
        <p:spPr>
          <a:xfrm rot="18621854">
            <a:off x="6293114" y="2034135"/>
            <a:ext cx="126575" cy="1776186"/>
          </a:xfrm>
          <a:prstGeom prst="rect">
            <a:avLst/>
          </a:prstGeom>
          <a:solidFill>
            <a:srgbClr val="EAD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161F75-8CEF-42F9-869B-B041A35D5183}"/>
              </a:ext>
            </a:extLst>
          </p:cNvPr>
          <p:cNvSpPr/>
          <p:nvPr/>
        </p:nvSpPr>
        <p:spPr>
          <a:xfrm rot="16040018">
            <a:off x="8238297" y="2887710"/>
            <a:ext cx="175272" cy="1626454"/>
          </a:xfrm>
          <a:prstGeom prst="rect">
            <a:avLst/>
          </a:prstGeom>
          <a:solidFill>
            <a:srgbClr val="EADF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07FFFAD-C583-476D-85C1-2348DBFE491D}"/>
              </a:ext>
            </a:extLst>
          </p:cNvPr>
          <p:cNvSpPr/>
          <p:nvPr/>
        </p:nvSpPr>
        <p:spPr>
          <a:xfrm>
            <a:off x="6967113" y="3383691"/>
            <a:ext cx="556684" cy="63449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57953035-592E-4531-BE99-565F4694E617}"/>
              </a:ext>
            </a:extLst>
          </p:cNvPr>
          <p:cNvCxnSpPr>
            <a:cxnSpLocks/>
          </p:cNvCxnSpPr>
          <p:nvPr/>
        </p:nvCxnSpPr>
        <p:spPr>
          <a:xfrm>
            <a:off x="5859780" y="2428631"/>
            <a:ext cx="2842260" cy="114361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91A93139-6558-40B3-9810-D05271345D1A}"/>
              </a:ext>
            </a:extLst>
          </p:cNvPr>
          <p:cNvCxnSpPr>
            <a:cxnSpLocks/>
          </p:cNvCxnSpPr>
          <p:nvPr/>
        </p:nvCxnSpPr>
        <p:spPr>
          <a:xfrm flipH="1" flipV="1">
            <a:off x="7432675" y="3063875"/>
            <a:ext cx="1289515" cy="5163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EA4A05E4-DB8A-4E9B-9F93-F3B6C6B0C047}"/>
              </a:ext>
            </a:extLst>
          </p:cNvPr>
          <p:cNvSpPr txBox="1"/>
          <p:nvPr/>
        </p:nvSpPr>
        <p:spPr>
          <a:xfrm>
            <a:off x="7792058" y="2737562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Force</a:t>
            </a: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9FD3090-6616-4009-881F-1E9778D708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7184" y="1965566"/>
            <a:ext cx="3523826" cy="2836250"/>
          </a:xfrm>
          <a:prstGeom prst="rect">
            <a:avLst/>
          </a:prstGeom>
        </p:spPr>
      </p:pic>
      <p:sp>
        <p:nvSpPr>
          <p:cNvPr id="22" name="Espace réservé du numéro de diapositive 21">
            <a:extLst>
              <a:ext uri="{FF2B5EF4-FFF2-40B4-BE49-F238E27FC236}">
                <a16:creationId xmlns:a16="http://schemas.microsoft.com/office/drawing/2014/main" id="{25D123F5-9FE1-4722-94C2-D54958A6A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9</a:t>
            </a:fld>
            <a:endParaRPr lang="en-US"/>
          </a:p>
        </p:txBody>
      </p:sp>
      <p:sp>
        <p:nvSpPr>
          <p:cNvPr id="13" name="Organigramme : Données stockées 12" descr="O Fox qui ne sait pas">
            <a:extLst>
              <a:ext uri="{FF2B5EF4-FFF2-40B4-BE49-F238E27FC236}">
                <a16:creationId xmlns:a16="http://schemas.microsoft.com/office/drawing/2014/main" id="{E74D72F1-6EBD-432B-BF67-FF7B1BE2481E}"/>
              </a:ext>
            </a:extLst>
          </p:cNvPr>
          <p:cNvSpPr/>
          <p:nvPr/>
        </p:nvSpPr>
        <p:spPr>
          <a:xfrm>
            <a:off x="-196774" y="514169"/>
            <a:ext cx="1061203" cy="1140542"/>
          </a:xfrm>
          <a:prstGeom prst="flowChartOnlineStorage">
            <a:avLst/>
          </a:prstGeom>
          <a:blipFill dpi="0" rotWithShape="0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98980739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Mé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5324</TotalTime>
  <Words>1678</Words>
  <Application>Microsoft Office PowerPoint</Application>
  <PresentationFormat>Grand écran</PresentationFormat>
  <Paragraphs>263</Paragraphs>
  <Slides>42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47" baseType="lpstr">
      <vt:lpstr>Arial</vt:lpstr>
      <vt:lpstr>Calibri</vt:lpstr>
      <vt:lpstr>Trebuchet MS</vt:lpstr>
      <vt:lpstr>Wingdings 3</vt:lpstr>
      <vt:lpstr>Facette</vt:lpstr>
      <vt:lpstr> Une approche automatique et simplifiée pour la modélisation de chemin musculaire </vt:lpstr>
      <vt:lpstr>Pour me resituer…</vt:lpstr>
      <vt:lpstr>Ma famille de chercheurs (simplifiée)</vt:lpstr>
      <vt:lpstr>Contexte : Simuler le corps humain</vt:lpstr>
      <vt:lpstr>Contexte : Simuler le corps humain</vt:lpstr>
      <vt:lpstr>Méthode utilisée</vt:lpstr>
      <vt:lpstr>Modèle musculaire </vt:lpstr>
      <vt:lpstr>Comment un muscle interagit-il dans la dynamique du corps?</vt:lpstr>
      <vt:lpstr>Comment un muscle interagit-il dans la dynamique du corps?</vt:lpstr>
      <vt:lpstr>Comment un muscle interagit-il dans la dynamique du corps?</vt:lpstr>
      <vt:lpstr>Comment un muscle interagit-il dans la dynamique du corps?</vt:lpstr>
      <vt:lpstr>Comment un muscle interagit-il dans la dynamique du corps?</vt:lpstr>
      <vt:lpstr>Comment un muscle interagit-il dans la dynamique du corps?</vt:lpstr>
      <vt:lpstr>Comment un muscle interagit-il dans la dynamique du corps?</vt:lpstr>
      <vt:lpstr>Comment un muscle interagit-il dans la dynamique du corps?</vt:lpstr>
      <vt:lpstr>Comment un muscle interagit-il dans la dynamique du corps?</vt:lpstr>
      <vt:lpstr>Comment un muscle interagit-il dans la dynamique du corps?</vt:lpstr>
      <vt:lpstr>Comment modéliser cette interaction?</vt:lpstr>
      <vt:lpstr>Comment modéliser cette interaction?</vt:lpstr>
      <vt:lpstr>Comment modéliser cette interaction?</vt:lpstr>
      <vt:lpstr>Comment modéliser cette interaction?</vt:lpstr>
      <vt:lpstr>Comment modéliser cette interaction?</vt:lpstr>
      <vt:lpstr>Comment modéliser cette interaction?</vt:lpstr>
      <vt:lpstr>Comment modéliser cette interaction?</vt:lpstr>
      <vt:lpstr>Comment modéliser cette interaction?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Résultats majeurs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automatic and simplified approach to muscle path design</dc:title>
  <dc:creator>Livet Claire</dc:creator>
  <cp:lastModifiedBy>Livet Claire</cp:lastModifiedBy>
  <cp:revision>25</cp:revision>
  <dcterms:created xsi:type="dcterms:W3CDTF">2021-01-18T16:41:01Z</dcterms:created>
  <dcterms:modified xsi:type="dcterms:W3CDTF">2022-02-23T10:24:10Z</dcterms:modified>
</cp:coreProperties>
</file>