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Override PartName="/ppt/slideLayouts/slideLayout54.xml" ContentType="application/vnd.openxmlformats-officedocument.presentationml.slideLayout+xml"/>
  <Override PartName="/ppt/theme/theme8.xml" ContentType="application/vnd.openxmlformats-officedocument.theme+xml"/>
  <Override PartName="/ppt/slideLayouts/slideLayout55.xml" ContentType="application/vnd.openxmlformats-officedocument.presentationml.slideLayout+xml"/>
  <Override PartName="/ppt/theme/theme9.xml" ContentType="application/vnd.openxmlformats-officedocument.theme+xml"/>
  <Override PartName="/ppt/slideLayouts/slideLayout56.xml" ContentType="application/vnd.openxmlformats-officedocument.presentationml.slideLayout+xml"/>
  <Override PartName="/ppt/theme/theme10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11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3" r:id="rId1"/>
    <p:sldMasterId id="2147483996" r:id="rId2"/>
    <p:sldMasterId id="2147483972" r:id="rId3"/>
    <p:sldMasterId id="2147483650" r:id="rId4"/>
    <p:sldMasterId id="2147483648" r:id="rId5"/>
    <p:sldMasterId id="2147484008" r:id="rId6"/>
    <p:sldMasterId id="2147483922" r:id="rId7"/>
    <p:sldMasterId id="2147483857" r:id="rId8"/>
    <p:sldMasterId id="2147483859" r:id="rId9"/>
    <p:sldMasterId id="2147483871" r:id="rId10"/>
    <p:sldMasterId id="2147483984" r:id="rId11"/>
    <p:sldMasterId id="2147483960" r:id="rId12"/>
  </p:sldMasterIdLst>
  <p:notesMasterIdLst>
    <p:notesMasterId r:id="rId21"/>
  </p:notesMasterIdLst>
  <p:handoutMasterIdLst>
    <p:handoutMasterId r:id="rId22"/>
  </p:handoutMasterIdLst>
  <p:sldIdLst>
    <p:sldId id="270" r:id="rId13"/>
    <p:sldId id="316" r:id="rId14"/>
    <p:sldId id="317" r:id="rId15"/>
    <p:sldId id="318" r:id="rId16"/>
    <p:sldId id="319" r:id="rId17"/>
    <p:sldId id="320" r:id="rId18"/>
    <p:sldId id="321" r:id="rId19"/>
    <p:sldId id="314" r:id="rId2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pos="28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758"/>
    <a:srgbClr val="FFA78B"/>
    <a:srgbClr val="DEEEF8"/>
    <a:srgbClr val="D5E3E9"/>
    <a:srgbClr val="D7E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865"/>
    <p:restoredTop sz="50000"/>
  </p:normalViewPr>
  <p:slideViewPr>
    <p:cSldViewPr>
      <p:cViewPr>
        <p:scale>
          <a:sx n="100" d="100"/>
          <a:sy n="100" d="100"/>
        </p:scale>
        <p:origin x="1008" y="264"/>
      </p:cViewPr>
      <p:guideLst>
        <p:guide orient="horz" pos="4110"/>
        <p:guide pos="28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C96F751A-9380-C74E-969B-F310CC821968}" type="datetime1">
              <a:rPr lang="fr-FR"/>
              <a:pPr/>
              <a:t>06/12/2015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4C1581D0-A779-9E43-A253-EC353F20572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7973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49D19253-918A-074B-B966-222A2D916A0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1254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472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D4FF3B-CB06-8A49-8C43-70F6EBE8FBD6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17D780-BBF8-C941-A584-92944B4B1FE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84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FE884F-DBF7-6C44-9448-51E1BDB6CFEC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11043-57A4-084E-A3C9-911EE79FAE8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425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8143D-AF3C-3246-BFC2-4136A6F27CEA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532EC-7370-5446-A456-0010176F837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137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A5A7C-A589-4A44-90EB-A84E9237E8D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494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0C6E7-D23C-EB42-A96A-4297BB95B30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45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E8C5-DCA5-6E44-8729-FCDCFC2FC01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128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21F66-1EDF-3D48-8C4A-A47DEB096F1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06B74-8C85-FD49-B0E8-BEB96F70781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218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458AD-4D82-764B-BCD5-A2A36F40289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042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E9DFD-CA4B-0A48-A4A6-6EE9B3D592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98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72A2A-F69D-BA46-B0FC-567C924681A2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71028-3494-2443-A8DB-9404A6A2BDF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769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B338D-0E52-EB47-AF8E-7346AC2576E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234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7BE0F-F7F2-1540-9557-826EAFAAEED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834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48CB2-DB9D-4946-9EEC-8F24F8B4D26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058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5976F-373E-964C-83C0-8E5F1D04686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509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1331640" y="2060848"/>
            <a:ext cx="5761037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fr-FR" dirty="0" smtClean="0"/>
              <a:t>Titre de la partie 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 sz="900">
                <a:solidFill>
                  <a:schemeClr val="accent1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2504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57956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5551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4213" y="1773238"/>
            <a:ext cx="3811587" cy="42481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3811588" cy="42481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997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835696" y="2348880"/>
            <a:ext cx="5486400" cy="36107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83568" y="1772816"/>
            <a:ext cx="5486400" cy="3600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5508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 userDrawn="1"/>
        </p:nvSpPr>
        <p:spPr bwMode="gray">
          <a:xfrm>
            <a:off x="684213" y="131763"/>
            <a:ext cx="77755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chemeClr val="tx2"/>
                </a:solidFill>
                <a:latin typeface="Calibri"/>
                <a:ea typeface="+mj-ea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fr-FR" dirty="0" smtClean="0"/>
              <a:t>Titre de la page de contenu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844824"/>
            <a:ext cx="5111750" cy="420933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83568" y="1844824"/>
            <a:ext cx="2781945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7" name="Espace réservé du pied de page 6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65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EDE795-31A7-254D-B8F2-4735E9B1D6B0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B477A-77EE-DF4A-B199-EC484BB0222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1549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1331640" y="2060848"/>
            <a:ext cx="5761037" cy="50405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fr-FR" dirty="0" smtClean="0"/>
              <a:t>Titre de la partie 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956550" y="6408738"/>
            <a:ext cx="647700" cy="188912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4F81BD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9702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B9EC40-B9AC-7E46-A0D6-A8C85203311E}" type="datetimeFigureOut">
              <a:rPr lang="fr-FR" smtClean="0"/>
              <a:t>06/12/2015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6CEEF1-FB23-9A46-B7C4-C82176BF488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8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6B54F9-6FAF-7C4B-ACBB-92EA3E14FCE6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16E87-5900-AE42-9D33-4492E5432ED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2410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C306E4-08DD-0849-8908-57AD3F7D2B57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54AB0-75F2-5742-BBC6-9489A0DB3F1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1756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137895-108B-264F-81C3-CC66E6C2FCCE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14326-63CF-2B46-8D0D-DCD7F9E1BA4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6283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1C573-97C1-ED48-B211-DB552B499127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B96B6-AB68-B34A-BE65-7DC678F4474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6996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79AFFA-76EF-A64F-821E-258D7BA628A1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7DC10-2570-5E45-8778-554EE0A8147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2809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A6FE73-593F-554F-BC12-313B57D781CF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52A1F-6C7D-C241-BBCD-DCB2FFC67C6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4813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ADBBC4-F49D-B049-9BDA-942B0957B49C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2FAEB-9C09-1D4C-A7F9-25B460143D9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5115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27D3EE-6D04-6948-8DA4-661CBEA5776A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3EDC6-28F6-B548-902B-12CB2C34E43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62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5DC1A7-82E4-9A49-9C00-425ABA9F8A29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6058F-3F82-9949-BCB7-31C1E23F290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9290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98A17-E47F-9D4B-B2BD-2235134E2ADD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E290C-9C7E-B54A-AFD0-9A8601B88A0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27352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3B2956-EC4F-0F4A-84B6-25777EF5A508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B0D50-623E-2E41-B13F-59C2674B7F1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1439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B5750F-C248-4A45-B86C-EDDCBE7C216E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37359-ECA1-3B46-A02B-313EE20DDD4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6087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ADD4C-2EFD-3D40-97FE-57480877937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6620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8F915-2538-8C47-AECD-D9444CE6C1B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3480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B77D8-2F15-0843-BA73-F137DF97161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6738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95FD1-AF47-994A-AD04-BB04228A887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2342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BB4D9-02F4-EB47-844E-96BFA31F8A0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8366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C29D2-DB59-9448-B570-4B4654B7C1B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1822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AED14-2B4F-4146-95AC-6A9897AB4F7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7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A30875-43CF-A545-8952-237EE040D27C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2A67A-6FA7-494F-A610-B43F9ADB4AD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7366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DF3A4-6084-B846-A843-849CF48999C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5043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5B058-BCEC-5F4E-B65F-D3461527A5D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7083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21D2D-9991-154A-99C4-BBB393C8492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0152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DE3AB-F044-C343-BDDF-C0137662120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2066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32649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3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Page </a:t>
            </a:r>
            <a:fld id="{8407121F-475A-2848-8E08-97FDA0612D8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8407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5104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B9B365-D2B2-2645-8EB5-7B8F5CAA3BD0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5AA3D-54F8-274D-B54B-A4A83679231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75608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1EAFE-E364-5A43-9757-7900BCFE6BFD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D61D5-9617-734B-8D13-A927A48B2C4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209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880ABA-EAF3-CA48-8124-BC1192F47679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BC03C-940D-DB4A-944D-BE85D2AF682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12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BE071A-B8EA-2A45-9646-690B103EAB30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5FA04-D58F-CC41-B425-B4E3275D044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1876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B58B80-6A36-3F46-8B53-DBC922CB251A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28671-4595-5549-BBB7-807A04660E6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98697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7C1E65-B6A0-1940-B36E-25282D68BB44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D9721-EE8F-D647-8A8E-5F67085E244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6602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2E338-53E1-1D48-A068-A6FCF1654588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71A8E-E71C-7E4F-A5B8-F7011BE9F97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2549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7E78B6-543A-9541-98A3-B0CF2ABD1821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536F3-5995-1942-A8BA-194E1D74A6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6121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BE0F38-4586-B145-87AB-91CA2139D452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23DC-3AB6-9D43-B12C-240A0DE3A80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10901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9C8A45-B9EC-5046-A3E6-9E87F0874202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CB78E-2E06-3548-9D1C-21E0DEC6001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0190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125E54-384A-0040-8EF4-547C1073842B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0F6B4-6598-2748-AC1F-3295C3AAA55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53232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48034-4443-F740-A8E0-0C2336D011E0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80D20-D977-8742-A170-6567E4837BB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221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9D840-68EB-6A4D-8897-8335C08672F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4735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D2DA9-F432-B644-96DE-70311DC0CF3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48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4F45F3-43CF-F945-BD3A-1871CF7A6CC7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850AC-BE00-B747-B4AA-E0A710120DD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90507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7643D-BBAD-4743-8B1A-C2B33AA9B84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55902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E9D4A-9DD9-1948-8F2F-5C88CD0AD04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7464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A9928-1361-EE4B-91D6-EAE814C81DB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3189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1FFE3-07F2-7B41-A10F-7FD7FCEECE7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02344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18948-ECC0-AD49-9CFA-01957FCA240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14910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A2AC6-7BBA-AF47-90B3-ED811C4C05B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84232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1941C-E42E-0349-8E84-FC904623781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66273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F6B21-7BB5-BE42-B49D-FAD0B605BAF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0888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799BC-E5DB-624A-ADA1-8895773C075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77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2A33CB-C0DF-2145-AF25-6C0A8F298962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C01BD-79A4-FB42-B3AF-DE45226BF6E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18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BD5F5E-2C4F-6D40-A3EE-2A10A6783278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06AE8-BFD9-834E-8A89-0AA665FFDE6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07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theme" Target="../theme/theme10.xml"/><Relationship Id="rId3" Type="http://schemas.openxmlformats.org/officeDocument/2006/relationships/image" Target="../media/image1.jpeg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7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9.xml"/><Relationship Id="rId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3.xml"/><Relationship Id="rId8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66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8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9.xml"/><Relationship Id="rId3" Type="http://schemas.openxmlformats.org/officeDocument/2006/relationships/slideLayout" Target="../slideLayouts/slideLayout70.xml"/><Relationship Id="rId4" Type="http://schemas.openxmlformats.org/officeDocument/2006/relationships/slideLayout" Target="../slideLayouts/slideLayout71.xml"/><Relationship Id="rId5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4.xml"/><Relationship Id="rId8" Type="http://schemas.openxmlformats.org/officeDocument/2006/relationships/slideLayout" Target="../slideLayouts/slideLayout75.xml"/><Relationship Id="rId9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77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theme" Target="../theme/theme4.xml"/><Relationship Id="rId3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theme" Target="../theme/theme5.xml"/><Relationship Id="rId9" Type="http://schemas.openxmlformats.org/officeDocument/2006/relationships/image" Target="../media/image1.jpeg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2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3.xml"/><Relationship Id="rId3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6.xml"/><Relationship Id="rId6" Type="http://schemas.openxmlformats.org/officeDocument/2006/relationships/slideLayout" Target="../slideLayouts/slideLayout37.xml"/><Relationship Id="rId7" Type="http://schemas.openxmlformats.org/officeDocument/2006/relationships/slideLayout" Target="../slideLayouts/slideLayout38.xml"/><Relationship Id="rId8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1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3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4.xml"/><Relationship Id="rId3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7.xml"/><Relationship Id="rId6" Type="http://schemas.openxmlformats.org/officeDocument/2006/relationships/slideLayout" Target="../slideLayouts/slideLayout48.xml"/><Relationship Id="rId7" Type="http://schemas.openxmlformats.org/officeDocument/2006/relationships/slideLayout" Target="../slideLayouts/slideLayout49.xml"/><Relationship Id="rId8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2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Relationship Id="rId2" Type="http://schemas.openxmlformats.org/officeDocument/2006/relationships/theme" Target="../theme/theme8.xml"/><Relationship Id="rId3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Relationship Id="rId2" Type="http://schemas.openxmlformats.org/officeDocument/2006/relationships/theme" Target="../theme/theme9.xml"/><Relationship Id="rId3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>
            <a:grpSpLocks/>
          </p:cNvGrpSpPr>
          <p:nvPr userDrawn="1"/>
        </p:nvGrpSpPr>
        <p:grpSpPr bwMode="auto">
          <a:xfrm>
            <a:off x="0" y="0"/>
            <a:ext cx="9144000" cy="5106988"/>
            <a:chOff x="0" y="0"/>
            <a:chExt cx="5760" cy="3217"/>
          </a:xfrm>
          <a:solidFill>
            <a:srgbClr val="D7E3E8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gray">
            <a:xfrm>
              <a:off x="0" y="2251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gray">
            <a:xfrm>
              <a:off x="0" y="0"/>
              <a:ext cx="5760" cy="2568"/>
            </a:xfrm>
            <a:prstGeom prst="rect">
              <a:avLst/>
            </a:pr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dirty="0">
                <a:cs typeface="Arial" charset="0"/>
              </a:endParaRPr>
            </a:p>
          </p:txBody>
        </p:sp>
      </p:grpSp>
      <p:sp>
        <p:nvSpPr>
          <p:cNvPr id="10" name="Rectangle 3"/>
          <p:cNvSpPr txBox="1">
            <a:spLocks noChangeArrowheads="1"/>
          </p:cNvSpPr>
          <p:nvPr userDrawn="1"/>
        </p:nvSpPr>
        <p:spPr>
          <a:xfrm>
            <a:off x="1836738" y="1844675"/>
            <a:ext cx="6191250" cy="1079500"/>
          </a:xfrm>
          <a:prstGeom prst="rect">
            <a:avLst/>
          </a:prstGeom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3200" b="1">
                <a:solidFill>
                  <a:srgbClr val="404040"/>
                </a:solidFill>
                <a:latin typeface="Calibri" charset="0"/>
              </a:rPr>
              <a:t>Titre de la présentation </a:t>
            </a:r>
          </a:p>
        </p:txBody>
      </p:sp>
      <p:sp>
        <p:nvSpPr>
          <p:cNvPr id="11" name="Rectangle 4"/>
          <p:cNvSpPr txBox="1">
            <a:spLocks noChangeArrowheads="1"/>
          </p:cNvSpPr>
          <p:nvPr userDrawn="1"/>
        </p:nvSpPr>
        <p:spPr>
          <a:xfrm>
            <a:off x="1908175" y="2852738"/>
            <a:ext cx="6191250" cy="315912"/>
          </a:xfrm>
          <a:prstGeom prst="rect">
            <a:avLst/>
          </a:prstGeom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>
                <a:solidFill>
                  <a:srgbClr val="0062A8"/>
                </a:solidFill>
                <a:latin typeface="Calibri" charset="0"/>
              </a:rPr>
              <a:t>Sous-titre de la présentation </a:t>
            </a:r>
          </a:p>
        </p:txBody>
      </p:sp>
      <p:sp>
        <p:nvSpPr>
          <p:cNvPr id="16" name="Rectangle 4"/>
          <p:cNvSpPr txBox="1">
            <a:spLocks noChangeArrowheads="1"/>
          </p:cNvSpPr>
          <p:nvPr userDrawn="1"/>
        </p:nvSpPr>
        <p:spPr>
          <a:xfrm>
            <a:off x="1908175" y="4581525"/>
            <a:ext cx="6118225" cy="31591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1100" b="0" kern="1200">
                <a:solidFill>
                  <a:srgbClr val="0062A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Nom de la direction et du bureau &gt; date   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1979613" y="4581525"/>
            <a:ext cx="2305050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5949950"/>
            <a:ext cx="1550988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2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021388"/>
            <a:ext cx="1119188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126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D020F2CC-0381-CB47-A337-F6E628F53851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40DA76B-3781-FA40-A1FA-EE30EB4E6E9B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9" r:id="rId1"/>
    <p:sldLayoutId id="2147484320" r:id="rId2"/>
    <p:sldLayoutId id="2147484321" r:id="rId3"/>
    <p:sldLayoutId id="2147484322" r:id="rId4"/>
    <p:sldLayoutId id="2147484323" r:id="rId5"/>
    <p:sldLayoutId id="2147484324" r:id="rId6"/>
    <p:sldLayoutId id="2147484325" r:id="rId7"/>
    <p:sldLayoutId id="2147484326" r:id="rId8"/>
    <p:sldLayoutId id="2147484327" r:id="rId9"/>
    <p:sldLayoutId id="2147484328" r:id="rId10"/>
    <p:sldLayoutId id="21474843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229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CE4E2B3-4EE9-BA4D-8E8C-E55071026273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0" r:id="rId1"/>
    <p:sldLayoutId id="2147484331" r:id="rId2"/>
    <p:sldLayoutId id="2147484332" r:id="rId3"/>
    <p:sldLayoutId id="2147484333" r:id="rId4"/>
    <p:sldLayoutId id="2147484334" r:id="rId5"/>
    <p:sldLayoutId id="2147484335" r:id="rId6"/>
    <p:sldLayoutId id="2147484336" r:id="rId7"/>
    <p:sldLayoutId id="2147484337" r:id="rId8"/>
    <p:sldLayoutId id="2147484338" r:id="rId9"/>
    <p:sldLayoutId id="2147484339" r:id="rId10"/>
    <p:sldLayoutId id="214748434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296F759A-B78F-BC48-9B62-FEBF379BDDD1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7F8AB6C-9063-0846-9FC4-B13CDDA881D8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8703E4A-6952-0C45-8723-DCD68B93BC5A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4" r:id="rId1"/>
    <p:sldLayoutId id="2147484285" r:id="rId2"/>
    <p:sldLayoutId id="2147484286" r:id="rId3"/>
    <p:sldLayoutId id="2147484287" r:id="rId4"/>
    <p:sldLayoutId id="2147484288" r:id="rId5"/>
    <p:sldLayoutId id="2147484289" r:id="rId6"/>
    <p:sldLayoutId id="2147484290" r:id="rId7"/>
    <p:sldLayoutId id="2147484291" r:id="rId8"/>
    <p:sldLayoutId id="2147484292" r:id="rId9"/>
    <p:sldLayoutId id="2147484293" r:id="rId10"/>
    <p:sldLayoutId id="214748429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1"/>
          <p:cNvGrpSpPr>
            <a:grpSpLocks/>
          </p:cNvGrpSpPr>
          <p:nvPr/>
        </p:nvGrpSpPr>
        <p:grpSpPr bwMode="auto">
          <a:xfrm>
            <a:off x="0" y="0"/>
            <a:ext cx="9144000" cy="3883025"/>
            <a:chOff x="0" y="0"/>
            <a:chExt cx="5760" cy="2446"/>
          </a:xfrm>
        </p:grpSpPr>
        <p:sp>
          <p:nvSpPr>
            <p:cNvPr id="2056" name="Rectangle 18"/>
            <p:cNvSpPr>
              <a:spLocks noChangeArrowheads="1"/>
            </p:cNvSpPr>
            <p:nvPr userDrawn="1"/>
          </p:nvSpPr>
          <p:spPr bwMode="gray">
            <a:xfrm>
              <a:off x="0" y="0"/>
              <a:ext cx="5760" cy="178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9pPr>
            </a:lstStyle>
            <a:p>
              <a:pPr eaLnBrk="1" hangingPunct="1">
                <a:defRPr/>
              </a:pPr>
              <a:endParaRPr lang="fr-FR" altLang="fr-FR" sz="1800" smtClean="0">
                <a:solidFill>
                  <a:srgbClr val="D9D9D9"/>
                </a:solidFill>
                <a:cs typeface="+mn-cs"/>
              </a:endParaRPr>
            </a:p>
          </p:txBody>
        </p:sp>
        <p:sp>
          <p:nvSpPr>
            <p:cNvPr id="4105" name="Freeform 20"/>
            <p:cNvSpPr>
              <a:spLocks/>
            </p:cNvSpPr>
            <p:nvPr userDrawn="1"/>
          </p:nvSpPr>
          <p:spPr bwMode="gray">
            <a:xfrm>
              <a:off x="0" y="1480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1331913" y="2060575"/>
            <a:ext cx="5761037" cy="5048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Titre de la partie 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2" name="ZoneTexte 10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 dirty="0" smtClean="0">
                <a:solidFill>
                  <a:schemeClr val="accent1"/>
                </a:solidFill>
                <a:latin typeface="Calibri" charset="0"/>
                <a:cs typeface="Calibri" charset="0"/>
              </a:rPr>
              <a:t>Grilles d’évaluation</a:t>
            </a:r>
            <a:endParaRPr lang="fr-FR" sz="900" dirty="0">
              <a:solidFill>
                <a:schemeClr val="accent1"/>
              </a:solidFill>
              <a:latin typeface="Calibri" charset="0"/>
              <a:cs typeface="Calibri" charset="0"/>
            </a:endParaRPr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03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6096000"/>
            <a:ext cx="12636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/>
          <a:ea typeface="+mj-ea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chemeClr val="hlink"/>
        </a:buClr>
        <a:buFont typeface="Wingdings" charset="0"/>
        <a:defRPr sz="700" b="1">
          <a:solidFill>
            <a:schemeClr val="bg2"/>
          </a:solidFill>
          <a:latin typeface="+mn-lt"/>
          <a:ea typeface="ＭＳ Ｐゴシック" charset="0"/>
          <a:cs typeface="+mn-cs"/>
        </a:defRPr>
      </a:lvl1pPr>
      <a:lvl2pPr marL="4763" indent="-3175" algn="l" rtl="0" eaLnBrk="0" fontAlgn="base" hangingPunct="0">
        <a:spcBef>
          <a:spcPct val="0"/>
        </a:spcBef>
        <a:spcAft>
          <a:spcPct val="0"/>
        </a:spcAft>
        <a:buFont typeface="Wingdings" charset="0"/>
        <a:defRPr sz="700">
          <a:solidFill>
            <a:schemeClr val="bg2"/>
          </a:solidFill>
          <a:latin typeface="+mn-lt"/>
          <a:ea typeface="+mn-ea"/>
          <a:cs typeface="+mn-cs"/>
        </a:defRPr>
      </a:lvl2pPr>
      <a:lvl3pPr marL="11113" indent="-4763" algn="l" rtl="0" eaLnBrk="0" fontAlgn="base" hangingPunct="0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3pPr>
      <a:lvl4pPr marL="17463" indent="-4763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Font typeface="Arial" charset="0"/>
        <a:defRPr sz="700">
          <a:solidFill>
            <a:schemeClr val="bg2"/>
          </a:solidFill>
          <a:latin typeface="+mn-lt"/>
          <a:ea typeface="+mn-ea"/>
          <a:cs typeface="+mn-cs"/>
        </a:defRPr>
      </a:lvl4pPr>
      <a:lvl5pPr marL="19050" indent="1809750" algn="l" rtl="0" eaLnBrk="0" fontAlgn="base" hangingPunct="0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5pPr>
      <a:lvl6pPr marL="4762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6pPr>
      <a:lvl7pPr marL="9334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7pPr>
      <a:lvl8pPr marL="13906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8pPr>
      <a:lvl9pPr marL="18478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14"/>
          <p:cNvSpPr>
            <a:spLocks/>
          </p:cNvSpPr>
          <p:nvPr/>
        </p:nvSpPr>
        <p:spPr bwMode="gray">
          <a:xfrm>
            <a:off x="0" y="0"/>
            <a:ext cx="9144000" cy="1533525"/>
          </a:xfrm>
          <a:custGeom>
            <a:avLst/>
            <a:gdLst>
              <a:gd name="T0" fmla="*/ 2147483647 w 5760"/>
              <a:gd name="T1" fmla="*/ 0 h 966"/>
              <a:gd name="T2" fmla="*/ 0 w 5760"/>
              <a:gd name="T3" fmla="*/ 0 h 966"/>
              <a:gd name="T4" fmla="*/ 0 w 5760"/>
              <a:gd name="T5" fmla="*/ 2147483647 h 966"/>
              <a:gd name="T6" fmla="*/ 2147483647 w 5760"/>
              <a:gd name="T7" fmla="*/ 2147483647 h 966"/>
              <a:gd name="T8" fmla="*/ 2147483647 w 5760"/>
              <a:gd name="T9" fmla="*/ 2147483647 h 966"/>
              <a:gd name="T10" fmla="*/ 2147483647 w 5760"/>
              <a:gd name="T11" fmla="*/ 0 h 96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60" h="966">
                <a:moveTo>
                  <a:pt x="5760" y="0"/>
                </a:moveTo>
                <a:lnTo>
                  <a:pt x="0" y="0"/>
                </a:lnTo>
                <a:lnTo>
                  <a:pt x="0" y="966"/>
                </a:lnTo>
                <a:lnTo>
                  <a:pt x="4834" y="966"/>
                </a:lnTo>
                <a:lnTo>
                  <a:pt x="5760" y="434"/>
                </a:lnTo>
                <a:lnTo>
                  <a:pt x="5760" y="0"/>
                </a:lnTo>
              </a:path>
            </a:pathLst>
          </a:custGeom>
          <a:solidFill>
            <a:srgbClr val="DEEEF8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84213" y="131763"/>
            <a:ext cx="7775575" cy="13525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Titre de la page de contenu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84213" y="1773238"/>
            <a:ext cx="7775575" cy="42481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Texte premier niveau </a:t>
            </a:r>
          </a:p>
          <a:p>
            <a:pPr lvl="1"/>
            <a:r>
              <a:rPr lang="fr-FR"/>
              <a:t>Texte deuxième niveau</a:t>
            </a:r>
          </a:p>
          <a:p>
            <a:pPr lvl="2"/>
            <a:r>
              <a:rPr lang="fr-FR"/>
              <a:t>Texte 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150" name="ZoneTexte 2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 dirty="0" smtClean="0">
                <a:solidFill>
                  <a:schemeClr val="accent1"/>
                </a:solidFill>
                <a:latin typeface="Calibri" charset="0"/>
                <a:cs typeface="Calibri" charset="0"/>
              </a:rPr>
              <a:t>Grilles d’évaluation</a:t>
            </a:r>
            <a:endParaRPr lang="fr-FR" sz="900" dirty="0">
              <a:solidFill>
                <a:schemeClr val="accent1"/>
              </a:solidFill>
              <a:latin typeface="Calibri" charset="0"/>
              <a:cs typeface="Calibri" charset="0"/>
            </a:endParaRPr>
          </a:p>
          <a:p>
            <a:pPr eaLnBrk="1" hangingPunct="1"/>
            <a:endParaRPr lang="fr-FR" sz="900" dirty="0">
              <a:solidFill>
                <a:schemeClr val="accent1"/>
              </a:solidFill>
              <a:latin typeface="Calibri" charset="0"/>
              <a:cs typeface="Calibri" charset="0"/>
            </a:endParaRPr>
          </a:p>
        </p:txBody>
      </p:sp>
      <p:cxnSp>
        <p:nvCxnSpPr>
          <p:cNvPr id="5" name="Connecteur droit 4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numéro de diapositive 5"/>
          <p:cNvSpPr txBox="1">
            <a:spLocks/>
          </p:cNvSpPr>
          <p:nvPr userDrawn="1"/>
        </p:nvSpPr>
        <p:spPr>
          <a:xfrm>
            <a:off x="7885113" y="6356350"/>
            <a:ext cx="801687" cy="312738"/>
          </a:xfrm>
          <a:prstGeom prst="rect">
            <a:avLst/>
          </a:prstGeom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Page </a:t>
            </a:r>
            <a:fld id="{774A9327-71EB-1A4C-A890-0BDE55ADE51B}" type="slidenum"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pPr algn="r" eaLnBrk="1" hangingPunct="1"/>
              <a:t>‹#›</a:t>
            </a:fld>
            <a:endParaRPr lang="fr-FR" sz="900">
              <a:solidFill>
                <a:schemeClr val="accent1"/>
              </a:solidFill>
              <a:latin typeface="Calibri" charset="0"/>
              <a:cs typeface="Calibri" charset="0"/>
            </a:endParaRPr>
          </a:p>
        </p:txBody>
      </p:sp>
      <p:pic>
        <p:nvPicPr>
          <p:cNvPr id="5128" name="Image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148388"/>
            <a:ext cx="1335087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50" r:id="rId6"/>
    <p:sldLayoutId id="2147484352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/>
          <a:ea typeface="+mj-ea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250825" indent="-250825" algn="l" rtl="0" eaLnBrk="0" fontAlgn="base" hangingPunct="0">
        <a:spcBef>
          <a:spcPct val="60000"/>
        </a:spcBef>
        <a:spcAft>
          <a:spcPct val="40000"/>
        </a:spcAft>
        <a:buClr>
          <a:schemeClr val="hlink"/>
        </a:buClr>
        <a:buFont typeface="Wingdings" charset="0"/>
        <a:buChar char="n"/>
        <a:defRPr sz="2000">
          <a:solidFill>
            <a:schemeClr val="accent1"/>
          </a:solidFill>
          <a:latin typeface="Calibri"/>
          <a:ea typeface="+mn-ea"/>
          <a:cs typeface="Calibri"/>
        </a:defRPr>
      </a:lvl1pPr>
      <a:lvl2pPr marL="423863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"/>
        <a:defRPr sz="1500">
          <a:solidFill>
            <a:schemeClr val="tx1"/>
          </a:solidFill>
          <a:latin typeface="Calibri"/>
          <a:ea typeface="+mn-ea"/>
          <a:cs typeface="Calibri"/>
        </a:defRPr>
      </a:lvl2pPr>
      <a:lvl3pPr marL="425450" indent="3175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Calibri"/>
          <a:ea typeface="+mn-ea"/>
          <a:cs typeface="Calibri"/>
        </a:defRPr>
      </a:lvl3pPr>
      <a:lvl4pPr marL="617538" indent="-1873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1100">
          <a:solidFill>
            <a:schemeClr val="tx1"/>
          </a:solidFill>
          <a:latin typeface="Calibri"/>
          <a:ea typeface="+mn-ea"/>
          <a:cs typeface="Calibri"/>
        </a:defRPr>
      </a:lvl4pPr>
      <a:lvl5pPr marL="619125" indent="1209675" algn="l" rtl="0" eaLnBrk="0" fontAlgn="base" hangingPunct="0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Calibri"/>
          <a:ea typeface="+mn-ea"/>
          <a:cs typeface="Calibri"/>
        </a:defRPr>
      </a:lvl5pPr>
      <a:lvl6pPr marL="10763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6pPr>
      <a:lvl7pPr marL="15335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7pPr>
      <a:lvl8pPr marL="19907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8pPr>
      <a:lvl9pPr marL="24479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0083757-C8A0-B641-BA3A-15DF46393BE3}" type="datetimeFigureOut">
              <a:rPr lang="fr-FR"/>
              <a:pPr/>
              <a:t>06/12/2015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3213B1E-3ED4-BD48-A2AA-9403C16498CE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5" r:id="rId1"/>
    <p:sldLayoutId id="2147484296" r:id="rId2"/>
    <p:sldLayoutId id="2147484297" r:id="rId3"/>
    <p:sldLayoutId id="2147484298" r:id="rId4"/>
    <p:sldLayoutId id="2147484299" r:id="rId5"/>
    <p:sldLayoutId id="2147484300" r:id="rId6"/>
    <p:sldLayoutId id="2147484301" r:id="rId7"/>
    <p:sldLayoutId id="2147484302" r:id="rId8"/>
    <p:sldLayoutId id="2147484303" r:id="rId9"/>
    <p:sldLayoutId id="2147484304" r:id="rId10"/>
    <p:sldLayoutId id="21474843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717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A96124-B5E8-8748-98CE-67B8BD2A3155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  <p:sldLayoutId id="2147484316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8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8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>
            <a:grpSpLocks/>
          </p:cNvGrpSpPr>
          <p:nvPr userDrawn="1"/>
        </p:nvGrpSpPr>
        <p:grpSpPr bwMode="auto">
          <a:xfrm>
            <a:off x="0" y="0"/>
            <a:ext cx="9144000" cy="5106988"/>
            <a:chOff x="0" y="0"/>
            <a:chExt cx="5760" cy="3217"/>
          </a:xfrm>
          <a:solidFill>
            <a:srgbClr val="D7E3E8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gray">
            <a:xfrm>
              <a:off x="0" y="2251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gray">
            <a:xfrm>
              <a:off x="0" y="0"/>
              <a:ext cx="5760" cy="2568"/>
            </a:xfrm>
            <a:prstGeom prst="rect">
              <a:avLst/>
            </a:pr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dirty="0">
                <a:cs typeface="Arial" charset="0"/>
              </a:endParaRPr>
            </a:p>
          </p:txBody>
        </p:sp>
      </p:grpSp>
      <p:sp>
        <p:nvSpPr>
          <p:cNvPr id="11" name="Rectangle 4"/>
          <p:cNvSpPr txBox="1">
            <a:spLocks noChangeArrowheads="1"/>
          </p:cNvSpPr>
          <p:nvPr userDrawn="1"/>
        </p:nvSpPr>
        <p:spPr>
          <a:xfrm>
            <a:off x="1258888" y="2349500"/>
            <a:ext cx="6191250" cy="935038"/>
          </a:xfrm>
          <a:prstGeom prst="rect">
            <a:avLst/>
          </a:prstGeom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>
                <a:solidFill>
                  <a:srgbClr val="0062A8"/>
                </a:solidFill>
                <a:latin typeface="Calibri" charset="0"/>
              </a:rPr>
              <a:t>Vous pouvez consulter cette présentation powerpoint </a:t>
            </a:r>
            <a:br>
              <a:rPr lang="fr-FR" sz="1500">
                <a:solidFill>
                  <a:srgbClr val="0062A8"/>
                </a:solidFill>
                <a:latin typeface="Calibri" charset="0"/>
              </a:rPr>
            </a:br>
            <a:r>
              <a:rPr lang="fr-FR" sz="1500">
                <a:solidFill>
                  <a:srgbClr val="0062A8"/>
                </a:solidFill>
                <a:latin typeface="Calibri" charset="0"/>
              </a:rPr>
              <a:t>sur « Adresse web »</a:t>
            </a:r>
          </a:p>
          <a:p>
            <a:pPr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>
                <a:solidFill>
                  <a:srgbClr val="0062A8"/>
                </a:solidFill>
                <a:latin typeface="Calibri" charset="0"/>
              </a:rPr>
              <a:t> </a:t>
            </a:r>
          </a:p>
        </p:txBody>
      </p:sp>
      <p:sp>
        <p:nvSpPr>
          <p:cNvPr id="13" name="Rectangle 4"/>
          <p:cNvSpPr txBox="1">
            <a:spLocks noChangeArrowheads="1"/>
          </p:cNvSpPr>
          <p:nvPr userDrawn="1"/>
        </p:nvSpPr>
        <p:spPr>
          <a:xfrm>
            <a:off x="3203575" y="4192588"/>
            <a:ext cx="6119813" cy="315912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1100" b="0" kern="1200">
                <a:solidFill>
                  <a:srgbClr val="0062A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Contact </a:t>
            </a:r>
          </a:p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Adresse </a:t>
            </a:r>
          </a:p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mail 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3275013" y="4221163"/>
            <a:ext cx="2233612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198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588" y="5661025"/>
            <a:ext cx="14795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087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cs typeface="Calibri" charset="0"/>
              </a:defRPr>
            </a:lvl1pPr>
          </a:lstStyle>
          <a:p>
            <a:r>
              <a:rPr lang="fr-FR"/>
              <a:t>Page </a:t>
            </a:r>
            <a:fld id="{94E9C2E5-ADA5-4C4B-8D3F-6D5E18656B2B}" type="slidenum">
              <a:rPr lang="fr-FR"/>
              <a:pPr/>
              <a:t>‹#›</a:t>
            </a:fld>
            <a:endParaRPr lang="fr-FR"/>
          </a:p>
        </p:txBody>
      </p:sp>
      <p:pic>
        <p:nvPicPr>
          <p:cNvPr id="9221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" y="6165850"/>
            <a:ext cx="1223963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0" y="0"/>
            <a:ext cx="9144000" cy="5106988"/>
            <a:chOff x="0" y="0"/>
            <a:chExt cx="5760" cy="3217"/>
          </a:xfrm>
          <a:solidFill>
            <a:srgbClr val="D7E3E8"/>
          </a:solidFill>
        </p:grpSpPr>
        <p:sp>
          <p:nvSpPr>
            <p:cNvPr id="5" name="Freeform 10"/>
            <p:cNvSpPr>
              <a:spLocks/>
            </p:cNvSpPr>
            <p:nvPr/>
          </p:nvSpPr>
          <p:spPr bwMode="gray">
            <a:xfrm>
              <a:off x="0" y="2251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6" name="Rectangle 11"/>
            <p:cNvSpPr>
              <a:spLocks noChangeArrowheads="1"/>
            </p:cNvSpPr>
            <p:nvPr/>
          </p:nvSpPr>
          <p:spPr bwMode="gray">
            <a:xfrm>
              <a:off x="0" y="0"/>
              <a:ext cx="5760" cy="2568"/>
            </a:xfrm>
            <a:prstGeom prst="rect">
              <a:avLst/>
            </a:pr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dirty="0">
                <a:cs typeface="Arial" charset="0"/>
              </a:endParaRPr>
            </a:p>
          </p:txBody>
        </p:sp>
      </p:grpSp>
      <p:sp>
        <p:nvSpPr>
          <p:cNvPr id="20483" name="Rectangle 3"/>
          <p:cNvSpPr txBox="1">
            <a:spLocks noChangeArrowheads="1"/>
          </p:cNvSpPr>
          <p:nvPr/>
        </p:nvSpPr>
        <p:spPr bwMode="auto">
          <a:xfrm>
            <a:off x="1836738" y="1844675"/>
            <a:ext cx="61912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3200" b="1" dirty="0" smtClean="0">
                <a:solidFill>
                  <a:srgbClr val="404040"/>
                </a:solidFill>
                <a:latin typeface="Calibri" charset="0"/>
              </a:rPr>
              <a:t> Principes des grilles d’évaluation</a:t>
            </a:r>
            <a:endParaRPr lang="fr-FR" sz="3200" b="1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0484" name="Rectangle 4"/>
          <p:cNvSpPr txBox="1">
            <a:spLocks noChangeArrowheads="1"/>
          </p:cNvSpPr>
          <p:nvPr/>
        </p:nvSpPr>
        <p:spPr bwMode="auto">
          <a:xfrm>
            <a:off x="1908175" y="2852738"/>
            <a:ext cx="6191250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 dirty="0" smtClean="0">
                <a:solidFill>
                  <a:srgbClr val="0062A8"/>
                </a:solidFill>
                <a:latin typeface="Calibri" charset="0"/>
              </a:rPr>
              <a:t>Séminaire BTS de la mécanique</a:t>
            </a:r>
            <a:endParaRPr lang="fr-FR" sz="1500" dirty="0">
              <a:solidFill>
                <a:srgbClr val="0062A8"/>
              </a:solidFill>
              <a:latin typeface="Calibri" charset="0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1908175" y="4581525"/>
            <a:ext cx="6118225" cy="31591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1100" b="0" kern="1200">
                <a:solidFill>
                  <a:srgbClr val="0062A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latin typeface="Calibri" charset="0"/>
              </a:rPr>
              <a:t>Michel Rage </a:t>
            </a:r>
            <a:r>
              <a:rPr lang="fr-FR" dirty="0" smtClean="0">
                <a:latin typeface="Calibri" charset="0"/>
              </a:rPr>
              <a:t>le </a:t>
            </a:r>
            <a:r>
              <a:rPr lang="fr-FR" dirty="0">
                <a:latin typeface="Calibri" charset="0"/>
              </a:rPr>
              <a:t>8 </a:t>
            </a:r>
            <a:r>
              <a:rPr lang="fr-FR" dirty="0" smtClean="0">
                <a:latin typeface="Calibri" charset="0"/>
              </a:rPr>
              <a:t>décembre </a:t>
            </a:r>
            <a:r>
              <a:rPr lang="fr-FR" dirty="0">
                <a:latin typeface="Calibri" charset="0"/>
              </a:rPr>
              <a:t>2015</a:t>
            </a:r>
          </a:p>
        </p:txBody>
      </p:sp>
      <p:cxnSp>
        <p:nvCxnSpPr>
          <p:cNvPr id="11" name="Connecteur droit 10"/>
          <p:cNvCxnSpPr/>
          <p:nvPr/>
        </p:nvCxnSpPr>
        <p:spPr>
          <a:xfrm>
            <a:off x="1979613" y="4581525"/>
            <a:ext cx="2305050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5200" y="7938"/>
            <a:ext cx="8178800" cy="72866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De la compétence à l’indicateur</a:t>
            </a:r>
            <a:endParaRPr lang="fr-FR" sz="2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744815"/>
              </p:ext>
            </p:extLst>
          </p:nvPr>
        </p:nvGraphicFramePr>
        <p:xfrm>
          <a:off x="469900" y="171450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892300"/>
                <a:gridCol w="2057400"/>
                <a:gridCol w="26797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Compétence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Compétences détaillées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Critère d’évaluation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Indicateurs de performance</a:t>
                      </a:r>
                      <a:endParaRPr lang="fr-FR" dirty="0"/>
                    </a:p>
                  </a:txBody>
                  <a:tcPr/>
                </a:tc>
              </a:tr>
              <a:tr h="786388">
                <a:tc row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latin typeface="Calibri" pitchFamily="34" charset="0"/>
                        </a:rPr>
                        <a:t>C9 du référentiel CPRP</a:t>
                      </a:r>
                    </a:p>
                    <a:p>
                      <a:endParaRPr lang="fr-FR" sz="1800" i="1" dirty="0" smtClean="0">
                        <a:solidFill>
                          <a:schemeClr val="accent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fr-FR" sz="1800" i="1" dirty="0" smtClean="0">
                          <a:solidFill>
                            <a:schemeClr val="accent1"/>
                          </a:solidFill>
                          <a:latin typeface="Calibri" pitchFamily="34" charset="0"/>
                        </a:rPr>
                        <a:t>Concevoir et définir, en collaboration ou en autonomie, tout ou partie d'un ensemble mécanique unitaire</a:t>
                      </a:r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FR" sz="1800" dirty="0" smtClean="0">
                          <a:latin typeface="Calibri" pitchFamily="34" charset="0"/>
                        </a:rPr>
                        <a:t>CO9.3 du référentiel CPRP</a:t>
                      </a:r>
                    </a:p>
                    <a:p>
                      <a:endParaRPr lang="fr-FR" sz="1800" dirty="0" smtClean="0">
                        <a:solidFill>
                          <a:schemeClr val="accent1"/>
                        </a:solidFill>
                        <a:latin typeface="Calibri" pitchFamily="34" charset="0"/>
                      </a:endParaRPr>
                    </a:p>
                    <a:p>
                      <a:endParaRPr lang="fr-FR" sz="1800" dirty="0" smtClean="0">
                        <a:solidFill>
                          <a:schemeClr val="accent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fr-FR" sz="1800" dirty="0" smtClean="0">
                          <a:solidFill>
                            <a:schemeClr val="accent1"/>
                          </a:solidFill>
                          <a:latin typeface="Calibri" pitchFamily="34" charset="0"/>
                        </a:rPr>
                        <a:t>Vérifier par simulation la faisabilité d’une solution</a:t>
                      </a:r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FR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Critères</a:t>
                      </a:r>
                      <a:r>
                        <a:rPr lang="fr-FR" sz="1800" b="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proposés</a:t>
                      </a:r>
                    </a:p>
                    <a:p>
                      <a:endParaRPr lang="fr-FR" sz="1800" b="0" dirty="0" smtClean="0">
                        <a:solidFill>
                          <a:schemeClr val="accent2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fr-FR" sz="1800" b="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Le scénarios de simulation</a:t>
                      </a:r>
                    </a:p>
                    <a:p>
                      <a:r>
                        <a:rPr lang="fr-FR" sz="1800" b="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les paramètres d’influence</a:t>
                      </a:r>
                    </a:p>
                    <a:p>
                      <a:r>
                        <a:rPr lang="fr-FR" sz="1800" b="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et l’interprétation des </a:t>
                      </a:r>
                      <a:r>
                        <a:rPr lang="fr-FR" sz="1800" b="0" dirty="0" err="1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résultas</a:t>
                      </a:r>
                      <a:r>
                        <a:rPr lang="fr-FR" sz="1800" b="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.</a:t>
                      </a:r>
                      <a:endParaRPr lang="fr-FR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Calibri" pitchFamily="34" charset="0"/>
                        <a:buNone/>
                      </a:pPr>
                      <a:r>
                        <a:rPr lang="fr-FR" sz="1800" i="1" dirty="0" smtClean="0">
                          <a:solidFill>
                            <a:schemeClr val="accent1"/>
                          </a:solidFill>
                          <a:latin typeface="Calibri" pitchFamily="34" charset="0"/>
                        </a:rPr>
                        <a:t>Le choix du scénario de simulation est pertinent.</a:t>
                      </a:r>
                    </a:p>
                  </a:txBody>
                  <a:tcPr/>
                </a:tc>
              </a:tr>
              <a:tr h="1224136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Calibri" pitchFamily="34" charset="0"/>
                        <a:buNone/>
                      </a:pPr>
                      <a:r>
                        <a:rPr lang="fr-FR" sz="1800" i="1" dirty="0" smtClean="0">
                          <a:solidFill>
                            <a:schemeClr val="accent1"/>
                          </a:solidFill>
                          <a:latin typeface="Calibri" pitchFamily="34" charset="0"/>
                        </a:rPr>
                        <a:t>Les paramètres d’influence sont identifiés et correctement quantifiés.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Calibri" pitchFamily="34" charset="0"/>
                        <a:buNone/>
                      </a:pPr>
                      <a:r>
                        <a:rPr lang="fr-FR" sz="1800" i="1" dirty="0" smtClean="0">
                          <a:solidFill>
                            <a:schemeClr val="accent1"/>
                          </a:solidFill>
                          <a:latin typeface="Calibri" pitchFamily="34" charset="0"/>
                        </a:rPr>
                        <a:t>L’interprétation des résultats de simulation conduit à des propositions pertinentes.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19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60432"/>
            <a:ext cx="9144000" cy="46768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6300" y="7938"/>
            <a:ext cx="7810500" cy="61436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Exemple de grille</a:t>
            </a:r>
            <a:endParaRPr lang="fr-FR" sz="2800" dirty="0"/>
          </a:p>
        </p:txBody>
      </p:sp>
      <p:grpSp>
        <p:nvGrpSpPr>
          <p:cNvPr id="3" name="Grouper 2"/>
          <p:cNvGrpSpPr/>
          <p:nvPr/>
        </p:nvGrpSpPr>
        <p:grpSpPr>
          <a:xfrm>
            <a:off x="1763688" y="764704"/>
            <a:ext cx="4460025" cy="1719477"/>
            <a:chOff x="1897295" y="346852"/>
            <a:chExt cx="4460025" cy="1719477"/>
          </a:xfrm>
        </p:grpSpPr>
        <p:sp>
          <p:nvSpPr>
            <p:cNvPr id="8" name="Ellipse 7"/>
            <p:cNvSpPr/>
            <p:nvPr/>
          </p:nvSpPr>
          <p:spPr>
            <a:xfrm>
              <a:off x="1897295" y="1642996"/>
              <a:ext cx="4460025" cy="423333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2041311" y="346852"/>
              <a:ext cx="2736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Compétences à évaluer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8376" y="764704"/>
            <a:ext cx="2106975" cy="2736305"/>
            <a:chOff x="700603" y="731552"/>
            <a:chExt cx="1562100" cy="2285788"/>
          </a:xfrm>
        </p:grpSpPr>
        <p:sp>
          <p:nvSpPr>
            <p:cNvPr id="6" name="Ellipse 5"/>
            <p:cNvSpPr/>
            <p:nvPr/>
          </p:nvSpPr>
          <p:spPr>
            <a:xfrm>
              <a:off x="707551" y="2054903"/>
              <a:ext cx="1548204" cy="962437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700603" y="731552"/>
              <a:ext cx="1562100" cy="539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Compétences détaillées</a:t>
              </a:r>
              <a:endParaRPr lang="fr-FR" sz="1400" i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7" name="Grouper 16"/>
          <p:cNvGrpSpPr/>
          <p:nvPr/>
        </p:nvGrpSpPr>
        <p:grpSpPr>
          <a:xfrm>
            <a:off x="1835697" y="764704"/>
            <a:ext cx="5400599" cy="2664296"/>
            <a:chOff x="2191297" y="218604"/>
            <a:chExt cx="5400599" cy="2664296"/>
          </a:xfrm>
        </p:grpSpPr>
        <p:sp>
          <p:nvSpPr>
            <p:cNvPr id="10" name="Ellipse 9"/>
            <p:cNvSpPr/>
            <p:nvPr/>
          </p:nvSpPr>
          <p:spPr>
            <a:xfrm>
              <a:off x="2191297" y="1802781"/>
              <a:ext cx="4279656" cy="1080119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071616" y="218604"/>
              <a:ext cx="25202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Critères et Indicateurs </a:t>
              </a:r>
              <a:r>
                <a:rPr lang="fr-FR" dirty="0">
                  <a:solidFill>
                    <a:srgbClr val="FF0000"/>
                  </a:solidFill>
                </a:rPr>
                <a:t>de performance</a:t>
              </a:r>
            </a:p>
          </p:txBody>
        </p:sp>
      </p:grpSp>
      <p:grpSp>
        <p:nvGrpSpPr>
          <p:cNvPr id="18" name="Grouper 17"/>
          <p:cNvGrpSpPr/>
          <p:nvPr/>
        </p:nvGrpSpPr>
        <p:grpSpPr>
          <a:xfrm>
            <a:off x="6809619" y="764704"/>
            <a:ext cx="2334381" cy="4235921"/>
            <a:chOff x="6555619" y="2704"/>
            <a:chExt cx="2334381" cy="4235921"/>
          </a:xfrm>
        </p:grpSpPr>
        <p:sp>
          <p:nvSpPr>
            <p:cNvPr id="12" name="Ellipse 11"/>
            <p:cNvSpPr/>
            <p:nvPr/>
          </p:nvSpPr>
          <p:spPr>
            <a:xfrm>
              <a:off x="6555619" y="1446146"/>
              <a:ext cx="967619" cy="2792479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862840" y="2704"/>
              <a:ext cx="20271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Performances mesurées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9" name="Grouper 18"/>
          <p:cNvGrpSpPr/>
          <p:nvPr/>
        </p:nvGrpSpPr>
        <p:grpSpPr>
          <a:xfrm>
            <a:off x="7740352" y="2106546"/>
            <a:ext cx="1512168" cy="3925857"/>
            <a:chOff x="7231650" y="1446146"/>
            <a:chExt cx="1318126" cy="3925857"/>
          </a:xfrm>
        </p:grpSpPr>
        <p:sp>
          <p:nvSpPr>
            <p:cNvPr id="14" name="Ellipse 13"/>
            <p:cNvSpPr/>
            <p:nvPr/>
          </p:nvSpPr>
          <p:spPr>
            <a:xfrm>
              <a:off x="7523238" y="1446146"/>
              <a:ext cx="967619" cy="3016997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7231650" y="4541006"/>
              <a:ext cx="131812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FF0000"/>
                  </a:solidFill>
                </a:rPr>
                <a:t>Pondérations et notes partielles</a:t>
              </a:r>
              <a:endParaRPr lang="fr-FR" sz="16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2" name="Connecteur droit avec flèche 21"/>
          <p:cNvCxnSpPr>
            <a:stCxn id="9" idx="2"/>
            <a:endCxn id="6" idx="0"/>
          </p:cNvCxnSpPr>
          <p:nvPr/>
        </p:nvCxnSpPr>
        <p:spPr>
          <a:xfrm>
            <a:off x="1061864" y="1411035"/>
            <a:ext cx="0" cy="9378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endCxn id="8" idx="0"/>
          </p:cNvCxnSpPr>
          <p:nvPr/>
        </p:nvCxnSpPr>
        <p:spPr>
          <a:xfrm flipH="1">
            <a:off x="3993701" y="1124744"/>
            <a:ext cx="2235" cy="9361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H="1">
            <a:off x="5940152" y="1412776"/>
            <a:ext cx="2236" cy="129614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12" idx="0"/>
          </p:cNvCxnSpPr>
          <p:nvPr/>
        </p:nvCxnSpPr>
        <p:spPr>
          <a:xfrm flipH="1">
            <a:off x="7293429" y="1340768"/>
            <a:ext cx="521167" cy="8673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88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348055" y="1632244"/>
            <a:ext cx="686447" cy="4749084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547664" y="1632244"/>
            <a:ext cx="686447" cy="47490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247762" y="1632244"/>
            <a:ext cx="686447" cy="4749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47860" y="1632244"/>
            <a:ext cx="686447" cy="4749084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647958" y="1632244"/>
            <a:ext cx="686447" cy="4749084"/>
          </a:xfrm>
          <a:prstGeom prst="rect">
            <a:avLst/>
          </a:prstGeom>
          <a:solidFill>
            <a:srgbClr val="CCD4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1680542" y="2021516"/>
            <a:ext cx="42331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3749561" y="5991671"/>
            <a:ext cx="42331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3749561" y="4136414"/>
            <a:ext cx="42331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2381957" y="2541601"/>
            <a:ext cx="42331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3076169" y="3612529"/>
            <a:ext cx="42331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534013" y="914900"/>
            <a:ext cx="700097" cy="6070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NT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234111" y="914900"/>
            <a:ext cx="700097" cy="6070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0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34209" y="914900"/>
            <a:ext cx="700097" cy="607065"/>
          </a:xfrm>
          <a:prstGeom prst="rect">
            <a:avLst/>
          </a:prstGeom>
          <a:solidFill>
            <a:schemeClr val="accent3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634307" y="914900"/>
            <a:ext cx="700097" cy="6070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334404" y="914900"/>
            <a:ext cx="700097" cy="60706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3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98" name="ZoneTexte 97"/>
          <p:cNvSpPr txBox="1"/>
          <p:nvPr/>
        </p:nvSpPr>
        <p:spPr>
          <a:xfrm>
            <a:off x="4480128" y="5486146"/>
            <a:ext cx="42331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✘</a:t>
            </a:r>
          </a:p>
        </p:txBody>
      </p:sp>
      <p:grpSp>
        <p:nvGrpSpPr>
          <p:cNvPr id="9" name="Grouper 8"/>
          <p:cNvGrpSpPr/>
          <p:nvPr/>
        </p:nvGrpSpPr>
        <p:grpSpPr>
          <a:xfrm>
            <a:off x="1288086" y="2272455"/>
            <a:ext cx="3748272" cy="3971027"/>
            <a:chOff x="2564224" y="2467129"/>
            <a:chExt cx="3578951" cy="3971027"/>
          </a:xfrm>
        </p:grpSpPr>
        <p:cxnSp>
          <p:nvCxnSpPr>
            <p:cNvPr id="36" name="Connecteur droit 35"/>
            <p:cNvCxnSpPr/>
            <p:nvPr/>
          </p:nvCxnSpPr>
          <p:spPr>
            <a:xfrm flipV="1">
              <a:off x="2564232" y="2467129"/>
              <a:ext cx="3578942" cy="1604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>
            <a:xfrm flipV="1">
              <a:off x="2564230" y="2972237"/>
              <a:ext cx="3578942" cy="1604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eur droit 93"/>
            <p:cNvCxnSpPr/>
            <p:nvPr/>
          </p:nvCxnSpPr>
          <p:spPr>
            <a:xfrm flipV="1">
              <a:off x="2564228" y="4061322"/>
              <a:ext cx="3578942" cy="1604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cteur droit 95"/>
            <p:cNvCxnSpPr/>
            <p:nvPr/>
          </p:nvCxnSpPr>
          <p:spPr>
            <a:xfrm flipV="1">
              <a:off x="2564224" y="5919550"/>
              <a:ext cx="3578942" cy="1604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104"/>
            <p:cNvCxnSpPr/>
            <p:nvPr/>
          </p:nvCxnSpPr>
          <p:spPr>
            <a:xfrm flipV="1">
              <a:off x="2564233" y="6436552"/>
              <a:ext cx="3578942" cy="1604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eur droit 105"/>
            <p:cNvCxnSpPr/>
            <p:nvPr/>
          </p:nvCxnSpPr>
          <p:spPr>
            <a:xfrm flipV="1">
              <a:off x="2564233" y="4575280"/>
              <a:ext cx="3578942" cy="1604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ZoneTexte 2"/>
          <p:cNvSpPr txBox="1"/>
          <p:nvPr/>
        </p:nvSpPr>
        <p:spPr>
          <a:xfrm>
            <a:off x="5249401" y="1075279"/>
            <a:ext cx="263496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i="1" dirty="0" smtClean="0">
                <a:solidFill>
                  <a:srgbClr val="FF0000"/>
                </a:solidFill>
              </a:rPr>
              <a:t>Indicateur non traité</a:t>
            </a:r>
            <a:endParaRPr lang="fr-FR" sz="2000" b="1" i="1" dirty="0">
              <a:solidFill>
                <a:srgbClr val="FF000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5249401" y="1772816"/>
            <a:ext cx="2606352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i="1" dirty="0" smtClean="0">
                <a:solidFill>
                  <a:srgbClr val="FF0000"/>
                </a:solidFill>
              </a:rPr>
              <a:t>Réponse très insuffisante = 0 % du poids de la note</a:t>
            </a:r>
            <a:endParaRPr lang="fr-FR" sz="2000" b="1" i="1" dirty="0">
              <a:solidFill>
                <a:srgbClr val="FF0000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5249401" y="2936183"/>
            <a:ext cx="2606352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i="1" dirty="0" smtClean="0">
                <a:solidFill>
                  <a:srgbClr val="FF0000"/>
                </a:solidFill>
              </a:rPr>
              <a:t>Réponse moyenne bas = 33% du poids de la note</a:t>
            </a:r>
            <a:endParaRPr lang="fr-FR" sz="2000" b="1" i="1" dirty="0">
              <a:solidFill>
                <a:srgbClr val="FF0000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5249401" y="5288590"/>
            <a:ext cx="2606352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i="1" dirty="0" smtClean="0">
                <a:solidFill>
                  <a:srgbClr val="FF0000"/>
                </a:solidFill>
              </a:rPr>
              <a:t>Réponse complète = 100% du poids de la note</a:t>
            </a:r>
            <a:endParaRPr lang="fr-FR" sz="2000" b="1" i="1" dirty="0">
              <a:solidFill>
                <a:srgbClr val="FF0000"/>
              </a:solidFill>
            </a:endParaRPr>
          </a:p>
        </p:txBody>
      </p:sp>
      <p:sp>
        <p:nvSpPr>
          <p:cNvPr id="12" name="Forme libre 11"/>
          <p:cNvSpPr/>
          <p:nvPr/>
        </p:nvSpPr>
        <p:spPr>
          <a:xfrm>
            <a:off x="1979713" y="1487973"/>
            <a:ext cx="3269688" cy="788899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27048" h="967619">
                <a:moveTo>
                  <a:pt x="2927048" y="0"/>
                </a:moveTo>
                <a:cubicBezTo>
                  <a:pt x="2620635" y="179413"/>
                  <a:pt x="2314222" y="358826"/>
                  <a:pt x="1826381" y="520096"/>
                </a:cubicBezTo>
                <a:cubicBezTo>
                  <a:pt x="1338540" y="681366"/>
                  <a:pt x="0" y="967619"/>
                  <a:pt x="0" y="967619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Forme libre 106"/>
          <p:cNvSpPr/>
          <p:nvPr/>
        </p:nvSpPr>
        <p:spPr>
          <a:xfrm>
            <a:off x="2796626" y="2204864"/>
            <a:ext cx="2452775" cy="540474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84827" h="547564">
                <a:moveTo>
                  <a:pt x="2284827" y="70102"/>
                </a:moveTo>
                <a:cubicBezTo>
                  <a:pt x="1550266" y="-44579"/>
                  <a:pt x="1283289" y="-4042"/>
                  <a:pt x="947552" y="87788"/>
                </a:cubicBezTo>
                <a:cubicBezTo>
                  <a:pt x="611815" y="179618"/>
                  <a:pt x="0" y="547564"/>
                  <a:pt x="0" y="547564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Forme libre 107"/>
          <p:cNvSpPr/>
          <p:nvPr/>
        </p:nvSpPr>
        <p:spPr>
          <a:xfrm>
            <a:off x="3485406" y="3295607"/>
            <a:ext cx="1763996" cy="540474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84827" h="547564">
                <a:moveTo>
                  <a:pt x="2284827" y="70102"/>
                </a:moveTo>
                <a:cubicBezTo>
                  <a:pt x="1550266" y="-44579"/>
                  <a:pt x="1283289" y="-4042"/>
                  <a:pt x="947552" y="87788"/>
                </a:cubicBezTo>
                <a:cubicBezTo>
                  <a:pt x="611815" y="179618"/>
                  <a:pt x="0" y="547564"/>
                  <a:pt x="0" y="547564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ZoneTexte 108"/>
          <p:cNvSpPr txBox="1"/>
          <p:nvPr/>
        </p:nvSpPr>
        <p:spPr>
          <a:xfrm>
            <a:off x="5249401" y="4126080"/>
            <a:ext cx="2606352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i="1" dirty="0" smtClean="0">
                <a:solidFill>
                  <a:srgbClr val="FF0000"/>
                </a:solidFill>
              </a:rPr>
              <a:t>Réponse moyenne haut = 66 % du poids de la note</a:t>
            </a:r>
            <a:endParaRPr lang="fr-FR" sz="2000" b="1" i="1" dirty="0">
              <a:solidFill>
                <a:srgbClr val="FF0000"/>
              </a:solidFill>
            </a:endParaRPr>
          </a:p>
        </p:txBody>
      </p:sp>
      <p:sp>
        <p:nvSpPr>
          <p:cNvPr id="110" name="Forme libre 109"/>
          <p:cNvSpPr/>
          <p:nvPr/>
        </p:nvSpPr>
        <p:spPr>
          <a:xfrm>
            <a:off x="4143468" y="4173681"/>
            <a:ext cx="1081742" cy="298485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  <a:gd name="connsiteX0" fmla="*/ 2234851 w 2234851"/>
              <a:gd name="connsiteY0" fmla="*/ 435744 h 459813"/>
              <a:gd name="connsiteX1" fmla="*/ 947552 w 2234851"/>
              <a:gd name="connsiteY1" fmla="*/ 37 h 459813"/>
              <a:gd name="connsiteX2" fmla="*/ 0 w 2234851"/>
              <a:gd name="connsiteY2" fmla="*/ 459813 h 459813"/>
              <a:gd name="connsiteX0" fmla="*/ 2234851 w 2234851"/>
              <a:gd name="connsiteY0" fmla="*/ 435762 h 459831"/>
              <a:gd name="connsiteX1" fmla="*/ 947552 w 2234851"/>
              <a:gd name="connsiteY1" fmla="*/ 55 h 459831"/>
              <a:gd name="connsiteX2" fmla="*/ 0 w 2234851"/>
              <a:gd name="connsiteY2" fmla="*/ 459831 h 459831"/>
              <a:gd name="connsiteX0" fmla="*/ 2234851 w 2234851"/>
              <a:gd name="connsiteY0" fmla="*/ 204929 h 228998"/>
              <a:gd name="connsiteX1" fmla="*/ 1197437 w 2234851"/>
              <a:gd name="connsiteY1" fmla="*/ 2046 h 228998"/>
              <a:gd name="connsiteX2" fmla="*/ 0 w 2234851"/>
              <a:gd name="connsiteY2" fmla="*/ 228998 h 228998"/>
              <a:gd name="connsiteX0" fmla="*/ 2234851 w 2234851"/>
              <a:gd name="connsiteY0" fmla="*/ 203188 h 203189"/>
              <a:gd name="connsiteX1" fmla="*/ 1197437 w 2234851"/>
              <a:gd name="connsiteY1" fmla="*/ 305 h 203189"/>
              <a:gd name="connsiteX2" fmla="*/ 0 w 2234851"/>
              <a:gd name="connsiteY2" fmla="*/ 153734 h 203189"/>
              <a:gd name="connsiteX0" fmla="*/ 2234851 w 2234851"/>
              <a:gd name="connsiteY0" fmla="*/ 213878 h 213878"/>
              <a:gd name="connsiteX1" fmla="*/ 1197437 w 2234851"/>
              <a:gd name="connsiteY1" fmla="*/ 10995 h 213878"/>
              <a:gd name="connsiteX2" fmla="*/ 0 w 2234851"/>
              <a:gd name="connsiteY2" fmla="*/ 164424 h 213878"/>
              <a:gd name="connsiteX0" fmla="*/ 2234851 w 2234851"/>
              <a:gd name="connsiteY0" fmla="*/ 231133 h 231133"/>
              <a:gd name="connsiteX1" fmla="*/ 847599 w 2234851"/>
              <a:gd name="connsiteY1" fmla="*/ 3742 h 231133"/>
              <a:gd name="connsiteX2" fmla="*/ 0 w 2234851"/>
              <a:gd name="connsiteY2" fmla="*/ 181679 h 231133"/>
              <a:gd name="connsiteX0" fmla="*/ 2234851 w 2234851"/>
              <a:gd name="connsiteY0" fmla="*/ 302400 h 302400"/>
              <a:gd name="connsiteX1" fmla="*/ 847599 w 2234851"/>
              <a:gd name="connsiteY1" fmla="*/ 1486 h 302400"/>
              <a:gd name="connsiteX2" fmla="*/ 0 w 2234851"/>
              <a:gd name="connsiteY2" fmla="*/ 179423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4851" h="302400">
                <a:moveTo>
                  <a:pt x="2234851" y="302400"/>
                </a:moveTo>
                <a:cubicBezTo>
                  <a:pt x="1350360" y="3910"/>
                  <a:pt x="1220074" y="21982"/>
                  <a:pt x="847599" y="1486"/>
                </a:cubicBezTo>
                <a:cubicBezTo>
                  <a:pt x="475124" y="-19010"/>
                  <a:pt x="0" y="179423"/>
                  <a:pt x="0" y="179423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Forme libre 110"/>
          <p:cNvSpPr/>
          <p:nvPr/>
        </p:nvSpPr>
        <p:spPr>
          <a:xfrm>
            <a:off x="4836739" y="5724876"/>
            <a:ext cx="412663" cy="59823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  <a:gd name="connsiteX0" fmla="*/ 2234851 w 2234851"/>
              <a:gd name="connsiteY0" fmla="*/ 435744 h 459813"/>
              <a:gd name="connsiteX1" fmla="*/ 947552 w 2234851"/>
              <a:gd name="connsiteY1" fmla="*/ 37 h 459813"/>
              <a:gd name="connsiteX2" fmla="*/ 0 w 2234851"/>
              <a:gd name="connsiteY2" fmla="*/ 459813 h 459813"/>
              <a:gd name="connsiteX0" fmla="*/ 2234851 w 2234851"/>
              <a:gd name="connsiteY0" fmla="*/ 435762 h 459831"/>
              <a:gd name="connsiteX1" fmla="*/ 947552 w 2234851"/>
              <a:gd name="connsiteY1" fmla="*/ 55 h 459831"/>
              <a:gd name="connsiteX2" fmla="*/ 0 w 2234851"/>
              <a:gd name="connsiteY2" fmla="*/ 459831 h 459831"/>
              <a:gd name="connsiteX0" fmla="*/ 2234851 w 2234851"/>
              <a:gd name="connsiteY0" fmla="*/ 204929 h 228998"/>
              <a:gd name="connsiteX1" fmla="*/ 1197437 w 2234851"/>
              <a:gd name="connsiteY1" fmla="*/ 2046 h 228998"/>
              <a:gd name="connsiteX2" fmla="*/ 0 w 2234851"/>
              <a:gd name="connsiteY2" fmla="*/ 228998 h 228998"/>
              <a:gd name="connsiteX0" fmla="*/ 2234851 w 2234851"/>
              <a:gd name="connsiteY0" fmla="*/ 203188 h 203189"/>
              <a:gd name="connsiteX1" fmla="*/ 1197437 w 2234851"/>
              <a:gd name="connsiteY1" fmla="*/ 305 h 203189"/>
              <a:gd name="connsiteX2" fmla="*/ 0 w 2234851"/>
              <a:gd name="connsiteY2" fmla="*/ 153734 h 203189"/>
              <a:gd name="connsiteX0" fmla="*/ 2234851 w 2234851"/>
              <a:gd name="connsiteY0" fmla="*/ 213878 h 213878"/>
              <a:gd name="connsiteX1" fmla="*/ 1197437 w 2234851"/>
              <a:gd name="connsiteY1" fmla="*/ 10995 h 213878"/>
              <a:gd name="connsiteX2" fmla="*/ 0 w 2234851"/>
              <a:gd name="connsiteY2" fmla="*/ 164424 h 213878"/>
              <a:gd name="connsiteX0" fmla="*/ 2234851 w 2234851"/>
              <a:gd name="connsiteY0" fmla="*/ 231133 h 231133"/>
              <a:gd name="connsiteX1" fmla="*/ 847599 w 2234851"/>
              <a:gd name="connsiteY1" fmla="*/ 3742 h 231133"/>
              <a:gd name="connsiteX2" fmla="*/ 0 w 2234851"/>
              <a:gd name="connsiteY2" fmla="*/ 181679 h 231133"/>
              <a:gd name="connsiteX0" fmla="*/ 2234851 w 2234851"/>
              <a:gd name="connsiteY0" fmla="*/ 302400 h 302400"/>
              <a:gd name="connsiteX1" fmla="*/ 847599 w 2234851"/>
              <a:gd name="connsiteY1" fmla="*/ 1486 h 302400"/>
              <a:gd name="connsiteX2" fmla="*/ 0 w 2234851"/>
              <a:gd name="connsiteY2" fmla="*/ 179423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4851" h="302400">
                <a:moveTo>
                  <a:pt x="2234851" y="302400"/>
                </a:moveTo>
                <a:cubicBezTo>
                  <a:pt x="1350360" y="3910"/>
                  <a:pt x="1220074" y="21982"/>
                  <a:pt x="847599" y="1486"/>
                </a:cubicBezTo>
                <a:cubicBezTo>
                  <a:pt x="475124" y="-19010"/>
                  <a:pt x="0" y="179423"/>
                  <a:pt x="0" y="179423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Titre 1"/>
          <p:cNvSpPr txBox="1">
            <a:spLocks/>
          </p:cNvSpPr>
          <p:nvPr/>
        </p:nvSpPr>
        <p:spPr>
          <a:xfrm>
            <a:off x="1054100" y="20638"/>
            <a:ext cx="8089900" cy="62789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/>
              <a:t>Affectation de la note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92235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419512" y="1616573"/>
            <a:ext cx="2107742" cy="54764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Compétence 1 </a:t>
            </a:r>
            <a:endParaRPr lang="fr-FR" dirty="0"/>
          </a:p>
        </p:txBody>
      </p:sp>
      <p:sp>
        <p:nvSpPr>
          <p:cNvPr id="61" name="Rectangle 60"/>
          <p:cNvSpPr/>
          <p:nvPr/>
        </p:nvSpPr>
        <p:spPr>
          <a:xfrm>
            <a:off x="1278935" y="2798614"/>
            <a:ext cx="3276021" cy="401124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rgbClr val="000000"/>
                </a:solidFill>
              </a:rPr>
              <a:t>Compétence 1.1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278936" y="3405794"/>
            <a:ext cx="3276021" cy="66482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rgbClr val="000000"/>
                </a:solidFill>
              </a:rPr>
              <a:t>Compétence 1.2</a:t>
            </a:r>
            <a:endParaRPr lang="fr-FR" dirty="0">
              <a:solidFill>
                <a:srgbClr val="000000"/>
              </a:solidFill>
            </a:endParaRPr>
          </a:p>
        </p:txBody>
      </p:sp>
      <p:cxnSp>
        <p:nvCxnSpPr>
          <p:cNvPr id="84" name="Connecteur en angle 83"/>
          <p:cNvCxnSpPr>
            <a:endCxn id="61" idx="1"/>
          </p:cNvCxnSpPr>
          <p:nvPr/>
        </p:nvCxnSpPr>
        <p:spPr>
          <a:xfrm rot="16200000" flipH="1">
            <a:off x="530847" y="2251088"/>
            <a:ext cx="834958" cy="661217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en angle 84"/>
          <p:cNvCxnSpPr>
            <a:endCxn id="71" idx="1"/>
          </p:cNvCxnSpPr>
          <p:nvPr/>
        </p:nvCxnSpPr>
        <p:spPr>
          <a:xfrm rot="16200000" flipH="1">
            <a:off x="453365" y="2912637"/>
            <a:ext cx="989924" cy="661218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555776" y="1718058"/>
            <a:ext cx="779450" cy="4011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40 %</a:t>
            </a:r>
            <a:endParaRPr lang="fr-FR" dirty="0"/>
          </a:p>
        </p:txBody>
      </p:sp>
      <p:sp>
        <p:nvSpPr>
          <p:cNvPr id="43" name="Rectangle 42"/>
          <p:cNvSpPr/>
          <p:nvPr/>
        </p:nvSpPr>
        <p:spPr>
          <a:xfrm>
            <a:off x="3416289" y="1716689"/>
            <a:ext cx="3243943" cy="401124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Pondération fixe de C1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99592" y="5733256"/>
            <a:ext cx="1219731" cy="33153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Activités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9512" y="1038354"/>
            <a:ext cx="2107742" cy="40112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Programme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54957" y="1053716"/>
            <a:ext cx="4238206" cy="40112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Poids réels des compétences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098301" y="2787158"/>
            <a:ext cx="354152" cy="26049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681692" y="2787158"/>
            <a:ext cx="354152" cy="26049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035844" y="2787158"/>
            <a:ext cx="354152" cy="260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389997" y="2787158"/>
            <a:ext cx="354152" cy="2604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744149" y="2787158"/>
            <a:ext cx="354152" cy="26049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4681692" y="2733116"/>
            <a:ext cx="636763" cy="24622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endParaRPr lang="fr-FR" sz="1400" dirty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5775430" y="5088258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5766423" y="4641496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5035844" y="2981329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5389997" y="3603422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681691" y="240603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N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35844" y="240603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0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389996" y="240603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1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744149" y="240603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2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098300" y="240603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3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6144996" y="4887552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95" name="Rectangle 94"/>
          <p:cNvSpPr/>
          <p:nvPr/>
        </p:nvSpPr>
        <p:spPr>
          <a:xfrm>
            <a:off x="1278935" y="4252274"/>
            <a:ext cx="3276021" cy="113980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rgbClr val="000000"/>
                </a:solidFill>
              </a:rPr>
              <a:t>Compétence 1.3</a:t>
            </a:r>
            <a:endParaRPr lang="fr-FR" dirty="0">
              <a:solidFill>
                <a:srgbClr val="000000"/>
              </a:solidFill>
            </a:endParaRPr>
          </a:p>
        </p:txBody>
      </p:sp>
      <p:cxnSp>
        <p:nvCxnSpPr>
          <p:cNvPr id="97" name="Connecteur en angle 96"/>
          <p:cNvCxnSpPr>
            <a:endCxn id="95" idx="1"/>
          </p:cNvCxnSpPr>
          <p:nvPr/>
        </p:nvCxnSpPr>
        <p:spPr>
          <a:xfrm rot="16200000" flipH="1">
            <a:off x="415891" y="3959134"/>
            <a:ext cx="1064868" cy="661219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233377" y="2737566"/>
            <a:ext cx="141404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Indicateur 111</a:t>
            </a:r>
          </a:p>
          <a:p>
            <a:r>
              <a:rPr lang="fr-FR" sz="1400" dirty="0" smtClean="0"/>
              <a:t>Indicateur 112</a:t>
            </a:r>
          </a:p>
          <a:p>
            <a:endParaRPr lang="fr-FR" sz="1400" dirty="0"/>
          </a:p>
          <a:p>
            <a:r>
              <a:rPr lang="fr-FR" sz="1400" dirty="0" smtClean="0"/>
              <a:t>Indicateur 121</a:t>
            </a:r>
          </a:p>
          <a:p>
            <a:r>
              <a:rPr lang="fr-FR" sz="1400" dirty="0" smtClean="0"/>
              <a:t>Indicateur 122</a:t>
            </a:r>
          </a:p>
          <a:p>
            <a:r>
              <a:rPr lang="fr-FR" sz="1400" dirty="0" smtClean="0"/>
              <a:t>Indicateur 123</a:t>
            </a:r>
          </a:p>
          <a:p>
            <a:endParaRPr lang="fr-FR" sz="1400" dirty="0"/>
          </a:p>
          <a:p>
            <a:r>
              <a:rPr lang="fr-FR" sz="1400" dirty="0" smtClean="0"/>
              <a:t>Indicateur 131</a:t>
            </a:r>
          </a:p>
          <a:p>
            <a:r>
              <a:rPr lang="fr-FR" sz="1400" dirty="0" smtClean="0"/>
              <a:t>Indicateur 132</a:t>
            </a:r>
          </a:p>
          <a:p>
            <a:r>
              <a:rPr lang="fr-FR" sz="1400" dirty="0" smtClean="0"/>
              <a:t>Indicateur 133</a:t>
            </a:r>
          </a:p>
          <a:p>
            <a:r>
              <a:rPr lang="fr-FR" sz="1400" dirty="0" smtClean="0"/>
              <a:t>Indicateur 134</a:t>
            </a:r>
          </a:p>
          <a:p>
            <a:r>
              <a:rPr lang="fr-FR" sz="1400" dirty="0" smtClean="0"/>
              <a:t>Indicateur 135</a:t>
            </a:r>
          </a:p>
          <a:p>
            <a:endParaRPr lang="fr-FR" sz="1400" dirty="0"/>
          </a:p>
        </p:txBody>
      </p:sp>
      <p:sp>
        <p:nvSpPr>
          <p:cNvPr id="98" name="ZoneTexte 97"/>
          <p:cNvSpPr txBox="1"/>
          <p:nvPr/>
        </p:nvSpPr>
        <p:spPr>
          <a:xfrm>
            <a:off x="6144996" y="3844051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411760" y="5445224"/>
            <a:ext cx="4385501" cy="92333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Les indicateurs retenus déterminent la nature des tâches confiées à l’étudiant </a:t>
            </a:r>
            <a:r>
              <a:rPr lang="fr-FR" b="1" dirty="0" smtClean="0"/>
              <a:t>donc le poids réel des compétences</a:t>
            </a:r>
            <a:endParaRPr lang="fr-FR" b="1" dirty="0"/>
          </a:p>
        </p:txBody>
      </p:sp>
      <p:sp>
        <p:nvSpPr>
          <p:cNvPr id="13" name="Flèche vers le bas 12"/>
          <p:cNvSpPr/>
          <p:nvPr/>
        </p:nvSpPr>
        <p:spPr>
          <a:xfrm>
            <a:off x="7637628" y="1494366"/>
            <a:ext cx="288213" cy="51223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Titre 1"/>
          <p:cNvSpPr txBox="1">
            <a:spLocks/>
          </p:cNvSpPr>
          <p:nvPr/>
        </p:nvSpPr>
        <p:spPr>
          <a:xfrm>
            <a:off x="914400" y="7938"/>
            <a:ext cx="8229600" cy="62789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/>
              <a:t>S</a:t>
            </a:r>
            <a:r>
              <a:rPr lang="fr-FR" sz="2800" dirty="0" smtClean="0"/>
              <a:t>olution </a:t>
            </a:r>
            <a:r>
              <a:rPr lang="fr-FR" sz="2800" dirty="0"/>
              <a:t>de calcul </a:t>
            </a:r>
            <a:r>
              <a:rPr lang="fr-FR" sz="2800" dirty="0" smtClean="0"/>
              <a:t>retenue</a:t>
            </a:r>
            <a:endParaRPr lang="fr-FR" sz="2800" dirty="0"/>
          </a:p>
        </p:txBody>
      </p:sp>
      <p:sp>
        <p:nvSpPr>
          <p:cNvPr id="112" name="ZoneTexte 111"/>
          <p:cNvSpPr txBox="1"/>
          <p:nvPr/>
        </p:nvSpPr>
        <p:spPr>
          <a:xfrm>
            <a:off x="6926999" y="2016212"/>
            <a:ext cx="211002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Pondération fixe des indicateurs</a:t>
            </a:r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6790919" y="2748284"/>
            <a:ext cx="136080" cy="264379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020272" y="2798614"/>
            <a:ext cx="21237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Certains indicateurs ne sont pas pris en compte: ici, 4 parmi les 10.</a:t>
            </a:r>
          </a:p>
          <a:p>
            <a:r>
              <a:rPr lang="fr-FR" dirty="0" smtClean="0"/>
              <a:t>Le poids des 6 indicateurs reste fixe, on réalise une simple moyenne pondérée des indicateurs restants.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096933" y="2904067"/>
            <a:ext cx="1710267" cy="0"/>
          </a:xfrm>
          <a:prstGeom prst="straightConnector1">
            <a:avLst/>
          </a:prstGeom>
          <a:ln>
            <a:solidFill>
              <a:srgbClr val="C0504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5089119" y="3530601"/>
            <a:ext cx="1710267" cy="0"/>
          </a:xfrm>
          <a:prstGeom prst="straightConnector1">
            <a:avLst/>
          </a:prstGeom>
          <a:ln>
            <a:solidFill>
              <a:srgbClr val="C0504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5080652" y="4394200"/>
            <a:ext cx="1710267" cy="0"/>
          </a:xfrm>
          <a:prstGeom prst="straightConnector1">
            <a:avLst/>
          </a:prstGeom>
          <a:ln>
            <a:solidFill>
              <a:srgbClr val="C0504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5080652" y="4588935"/>
            <a:ext cx="1710267" cy="0"/>
          </a:xfrm>
          <a:prstGeom prst="straightConnector1">
            <a:avLst/>
          </a:prstGeom>
          <a:ln>
            <a:solidFill>
              <a:srgbClr val="C0504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6732724" y="2736358"/>
            <a:ext cx="636763" cy="31085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2</a:t>
            </a:r>
          </a:p>
          <a:p>
            <a:endParaRPr lang="fr-FR" sz="1400" dirty="0">
              <a:solidFill>
                <a:srgbClr val="000000"/>
              </a:solidFill>
            </a:endParaRP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2</a:t>
            </a:r>
          </a:p>
          <a:p>
            <a:endParaRPr lang="fr-FR" sz="1400" dirty="0">
              <a:solidFill>
                <a:srgbClr val="000000"/>
              </a:solidFill>
            </a:endParaRP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3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endParaRPr lang="fr-FR" sz="1400" dirty="0">
              <a:solidFill>
                <a:srgbClr val="000000"/>
              </a:solidFill>
            </a:endParaRPr>
          </a:p>
          <a:p>
            <a:endParaRPr lang="fr-FR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80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419512" y="1342923"/>
            <a:ext cx="2107742" cy="54764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Compétence 1 </a:t>
            </a:r>
            <a:endParaRPr lang="fr-FR" dirty="0"/>
          </a:p>
        </p:txBody>
      </p:sp>
      <p:sp>
        <p:nvSpPr>
          <p:cNvPr id="61" name="Rectangle 60"/>
          <p:cNvSpPr/>
          <p:nvPr/>
        </p:nvSpPr>
        <p:spPr>
          <a:xfrm>
            <a:off x="1278935" y="2524964"/>
            <a:ext cx="3276021" cy="401124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rgbClr val="000000"/>
                </a:solidFill>
              </a:rPr>
              <a:t>Compétence 1.1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278936" y="3132144"/>
            <a:ext cx="3276021" cy="66482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rgbClr val="000000"/>
                </a:solidFill>
              </a:rPr>
              <a:t>Compétence 1.2</a:t>
            </a:r>
            <a:endParaRPr lang="fr-FR" dirty="0">
              <a:solidFill>
                <a:srgbClr val="000000"/>
              </a:solidFill>
            </a:endParaRPr>
          </a:p>
        </p:txBody>
      </p:sp>
      <p:cxnSp>
        <p:nvCxnSpPr>
          <p:cNvPr id="84" name="Connecteur en angle 83"/>
          <p:cNvCxnSpPr>
            <a:endCxn id="61" idx="1"/>
          </p:cNvCxnSpPr>
          <p:nvPr/>
        </p:nvCxnSpPr>
        <p:spPr>
          <a:xfrm rot="16200000" flipH="1">
            <a:off x="530847" y="1977438"/>
            <a:ext cx="834958" cy="661217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en angle 84"/>
          <p:cNvCxnSpPr>
            <a:endCxn id="71" idx="1"/>
          </p:cNvCxnSpPr>
          <p:nvPr/>
        </p:nvCxnSpPr>
        <p:spPr>
          <a:xfrm rot="16200000" flipH="1">
            <a:off x="453365" y="2638987"/>
            <a:ext cx="989924" cy="661218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555776" y="1444408"/>
            <a:ext cx="779450" cy="4011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  <a:r>
              <a:rPr lang="fr-FR" dirty="0" smtClean="0"/>
              <a:t>0 %</a:t>
            </a:r>
            <a:endParaRPr lang="fr-FR" dirty="0"/>
          </a:p>
        </p:txBody>
      </p:sp>
      <p:sp>
        <p:nvSpPr>
          <p:cNvPr id="43" name="Rectangle 42"/>
          <p:cNvSpPr/>
          <p:nvPr/>
        </p:nvSpPr>
        <p:spPr>
          <a:xfrm>
            <a:off x="3416289" y="1443039"/>
            <a:ext cx="3131533" cy="401124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Pondération fixe de C1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9512" y="764704"/>
            <a:ext cx="2107742" cy="40112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Programme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54957" y="780066"/>
            <a:ext cx="4238206" cy="40112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Poids réels des compétences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098301" y="2513508"/>
            <a:ext cx="354152" cy="26049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681692" y="2513508"/>
            <a:ext cx="354152" cy="26049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035844" y="2513508"/>
            <a:ext cx="354152" cy="2604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389997" y="2513508"/>
            <a:ext cx="354152" cy="2604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744149" y="2513508"/>
            <a:ext cx="354152" cy="26049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>
              <a:solidFill>
                <a:srgbClr val="000000"/>
              </a:solidFill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4681692" y="2459466"/>
            <a:ext cx="636763" cy="24622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  <a:p>
            <a:endParaRPr lang="fr-FR" sz="1400" dirty="0">
              <a:solidFill>
                <a:srgbClr val="FF0000"/>
              </a:solidFill>
            </a:endParaRPr>
          </a:p>
          <a:p>
            <a:endParaRPr lang="fr-FR" sz="1400" dirty="0" smtClean="0">
              <a:solidFill>
                <a:srgbClr val="FF0000"/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5775430" y="4814608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5766423" y="4367846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5035844" y="2707679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5389997" y="3329772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681691" y="213238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N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35844" y="213238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0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389996" y="213238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1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744149" y="213238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2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098300" y="2132387"/>
            <a:ext cx="354152" cy="3225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3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6144996" y="4613902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95" name="Rectangle 94"/>
          <p:cNvSpPr/>
          <p:nvPr/>
        </p:nvSpPr>
        <p:spPr>
          <a:xfrm>
            <a:off x="1278935" y="3978624"/>
            <a:ext cx="3276021" cy="113980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rgbClr val="000000"/>
                </a:solidFill>
              </a:rPr>
              <a:t>Compétence 1.3</a:t>
            </a:r>
            <a:endParaRPr lang="fr-FR" dirty="0">
              <a:solidFill>
                <a:srgbClr val="000000"/>
              </a:solidFill>
            </a:endParaRPr>
          </a:p>
        </p:txBody>
      </p:sp>
      <p:cxnSp>
        <p:nvCxnSpPr>
          <p:cNvPr id="97" name="Connecteur en angle 96"/>
          <p:cNvCxnSpPr>
            <a:endCxn id="95" idx="1"/>
          </p:cNvCxnSpPr>
          <p:nvPr/>
        </p:nvCxnSpPr>
        <p:spPr>
          <a:xfrm rot="16200000" flipH="1">
            <a:off x="415891" y="3685484"/>
            <a:ext cx="1064868" cy="661219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233377" y="2463916"/>
            <a:ext cx="141404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Indicateur 111</a:t>
            </a:r>
          </a:p>
          <a:p>
            <a:r>
              <a:rPr lang="fr-FR" sz="1400" dirty="0" smtClean="0"/>
              <a:t>Indicateur 112</a:t>
            </a:r>
          </a:p>
          <a:p>
            <a:endParaRPr lang="fr-FR" sz="1400" dirty="0"/>
          </a:p>
          <a:p>
            <a:r>
              <a:rPr lang="fr-FR" sz="1400" dirty="0" smtClean="0"/>
              <a:t>Indicateur 121</a:t>
            </a:r>
          </a:p>
          <a:p>
            <a:r>
              <a:rPr lang="fr-FR" sz="1400" dirty="0" smtClean="0"/>
              <a:t>Indicateur 122</a:t>
            </a:r>
          </a:p>
          <a:p>
            <a:r>
              <a:rPr lang="fr-FR" sz="1400" dirty="0" smtClean="0"/>
              <a:t>Indicateur 123</a:t>
            </a:r>
          </a:p>
          <a:p>
            <a:endParaRPr lang="fr-FR" sz="1400" dirty="0"/>
          </a:p>
          <a:p>
            <a:r>
              <a:rPr lang="fr-FR" sz="1400" dirty="0" smtClean="0"/>
              <a:t>Indicateur 131</a:t>
            </a:r>
          </a:p>
          <a:p>
            <a:r>
              <a:rPr lang="fr-FR" sz="1400" dirty="0" smtClean="0"/>
              <a:t>Indicateur 132</a:t>
            </a:r>
          </a:p>
          <a:p>
            <a:r>
              <a:rPr lang="fr-FR" sz="1400" dirty="0" smtClean="0"/>
              <a:t>Indicateur 133</a:t>
            </a:r>
          </a:p>
          <a:p>
            <a:r>
              <a:rPr lang="fr-FR" sz="1400" dirty="0" smtClean="0"/>
              <a:t>Indicateur 134</a:t>
            </a:r>
          </a:p>
          <a:p>
            <a:r>
              <a:rPr lang="fr-FR" sz="1400" dirty="0" smtClean="0"/>
              <a:t>Indicateur 135</a:t>
            </a:r>
          </a:p>
          <a:p>
            <a:endParaRPr lang="fr-FR" sz="1400" dirty="0"/>
          </a:p>
        </p:txBody>
      </p:sp>
      <p:sp>
        <p:nvSpPr>
          <p:cNvPr id="98" name="ZoneTexte 97"/>
          <p:cNvSpPr txBox="1"/>
          <p:nvPr/>
        </p:nvSpPr>
        <p:spPr>
          <a:xfrm>
            <a:off x="6144996" y="3570401"/>
            <a:ext cx="2141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13" name="Flèche vers le bas 12"/>
          <p:cNvSpPr/>
          <p:nvPr/>
        </p:nvSpPr>
        <p:spPr>
          <a:xfrm>
            <a:off x="7637628" y="1220716"/>
            <a:ext cx="288213" cy="51223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ZoneTexte 111"/>
          <p:cNvSpPr txBox="1"/>
          <p:nvPr/>
        </p:nvSpPr>
        <p:spPr>
          <a:xfrm>
            <a:off x="6683137" y="1844163"/>
            <a:ext cx="2110026" cy="5847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Pondération fixe des indicateurs</a:t>
            </a:r>
            <a:endParaRPr lang="fr-FR" sz="1600" dirty="0"/>
          </a:p>
        </p:txBody>
      </p:sp>
      <p:cxnSp>
        <p:nvCxnSpPr>
          <p:cNvPr id="45" name="Connecteur droit avec flèche 44"/>
          <p:cNvCxnSpPr/>
          <p:nvPr/>
        </p:nvCxnSpPr>
        <p:spPr>
          <a:xfrm>
            <a:off x="5373715" y="2859017"/>
            <a:ext cx="1417204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5744148" y="3500593"/>
            <a:ext cx="1054586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6452453" y="3737704"/>
            <a:ext cx="345982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>
            <a:off x="6098300" y="4531594"/>
            <a:ext cx="692619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>
            <a:off x="6359135" y="4767791"/>
            <a:ext cx="431784" cy="12949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>
            <a:off x="6098300" y="4984149"/>
            <a:ext cx="708901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8184042" y="2485084"/>
            <a:ext cx="609121" cy="401124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107504" y="5679937"/>
            <a:ext cx="873593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Note obtenue à C1 ramenée sur 20 avec la pondération de 40% : </a:t>
            </a:r>
          </a:p>
          <a:p>
            <a:pPr algn="r"/>
            <a:r>
              <a:rPr lang="fr-FR" dirty="0" smtClean="0">
                <a:solidFill>
                  <a:srgbClr val="FF0000"/>
                </a:solidFill>
              </a:rPr>
              <a:t>(5,97/10)°20*0,4 = 4,8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790919" y="2524964"/>
            <a:ext cx="136080" cy="401124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6807201" y="3144442"/>
            <a:ext cx="136080" cy="663985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6823483" y="3978623"/>
            <a:ext cx="119798" cy="1143761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6943281" y="2538032"/>
            <a:ext cx="11974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0 </a:t>
            </a:r>
            <a:endParaRPr lang="fr-FR" sz="1600" dirty="0"/>
          </a:p>
        </p:txBody>
      </p:sp>
      <p:sp>
        <p:nvSpPr>
          <p:cNvPr id="62" name="ZoneTexte 61"/>
          <p:cNvSpPr txBox="1"/>
          <p:nvPr/>
        </p:nvSpPr>
        <p:spPr>
          <a:xfrm>
            <a:off x="6926999" y="3099728"/>
            <a:ext cx="1213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(0,33 + 2) </a:t>
            </a:r>
            <a:endParaRPr lang="fr-FR" sz="1600" dirty="0"/>
          </a:p>
        </p:txBody>
      </p:sp>
      <p:sp>
        <p:nvSpPr>
          <p:cNvPr id="64" name="ZoneTexte 63"/>
          <p:cNvSpPr txBox="1"/>
          <p:nvPr/>
        </p:nvSpPr>
        <p:spPr>
          <a:xfrm>
            <a:off x="6943281" y="4142847"/>
            <a:ext cx="1197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(1,98 + 1 + 0,66)</a:t>
            </a:r>
          </a:p>
          <a:p>
            <a:endParaRPr lang="fr-FR" sz="1600" dirty="0"/>
          </a:p>
        </p:txBody>
      </p:sp>
      <p:sp>
        <p:nvSpPr>
          <p:cNvPr id="65" name="Rectangle 64"/>
          <p:cNvSpPr/>
          <p:nvPr/>
        </p:nvSpPr>
        <p:spPr>
          <a:xfrm>
            <a:off x="8184042" y="3144442"/>
            <a:ext cx="609121" cy="652530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2,33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8184042" y="3978624"/>
            <a:ext cx="609121" cy="113980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0000"/>
                </a:solidFill>
              </a:rPr>
              <a:t>3,64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184042" y="5217908"/>
            <a:ext cx="609121" cy="373130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i="1" dirty="0" smtClean="0">
                <a:solidFill>
                  <a:srgbClr val="FF0000"/>
                </a:solidFill>
              </a:rPr>
              <a:t>5,97</a:t>
            </a:r>
            <a:endParaRPr lang="fr-FR" sz="1600" b="1" i="1" dirty="0">
              <a:solidFill>
                <a:srgbClr val="FF0000"/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4152900" y="5255416"/>
            <a:ext cx="398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dirty="0" smtClean="0">
                <a:solidFill>
                  <a:srgbClr val="FF0000"/>
                </a:solidFill>
              </a:rPr>
              <a:t>Somme des notes des 3 compétences</a:t>
            </a:r>
            <a:endParaRPr lang="fr-FR" sz="1600" b="1" dirty="0">
              <a:solidFill>
                <a:srgbClr val="FF0000"/>
              </a:solidFill>
            </a:endParaRPr>
          </a:p>
        </p:txBody>
      </p:sp>
      <p:sp>
        <p:nvSpPr>
          <p:cNvPr id="69" name="Titre 1"/>
          <p:cNvSpPr txBox="1">
            <a:spLocks/>
          </p:cNvSpPr>
          <p:nvPr/>
        </p:nvSpPr>
        <p:spPr>
          <a:xfrm>
            <a:off x="914400" y="20638"/>
            <a:ext cx="8229600" cy="62789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/>
              <a:t>Solution de calcul retenue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6724724" y="2461934"/>
            <a:ext cx="636763" cy="31085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2</a:t>
            </a:r>
          </a:p>
          <a:p>
            <a:endParaRPr lang="fr-FR" sz="1400" dirty="0">
              <a:solidFill>
                <a:srgbClr val="000000"/>
              </a:solidFill>
            </a:endParaRP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2</a:t>
            </a:r>
          </a:p>
          <a:p>
            <a:endParaRPr lang="fr-FR" sz="1400" dirty="0">
              <a:solidFill>
                <a:srgbClr val="000000"/>
              </a:solidFill>
            </a:endParaRP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3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r>
              <a:rPr lang="fr-FR" sz="1400" dirty="0" smtClean="0">
                <a:solidFill>
                  <a:srgbClr val="000000"/>
                </a:solidFill>
              </a:rPr>
              <a:t>1</a:t>
            </a:r>
          </a:p>
          <a:p>
            <a:endParaRPr lang="fr-FR" sz="1400" dirty="0">
              <a:solidFill>
                <a:srgbClr val="000000"/>
              </a:solidFill>
            </a:endParaRPr>
          </a:p>
          <a:p>
            <a:endParaRPr lang="fr-FR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86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d’analyse du mode d’évaluation et de calcul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sz="2400" dirty="0" smtClean="0"/>
              <a:t>Tous les principes de l’évaluation certificative sont respectés</a:t>
            </a:r>
          </a:p>
          <a:p>
            <a:r>
              <a:rPr lang="fr-FR" sz="2400" dirty="0" smtClean="0"/>
              <a:t>Grande flexibilité d’organisation du travail individuel à l’intérieur d’un groupe projet, il est notamment possible de ne pas évaluer une compétence détaillée ce qui donne plus de latitude aux contenus des projets</a:t>
            </a:r>
          </a:p>
          <a:p>
            <a:r>
              <a:rPr lang="fr-FR" sz="2400" dirty="0" smtClean="0"/>
              <a:t>Le potentiel d’évaluation est facilement observable par la vérification du poids restant des indicateurs par compétence et par activité</a:t>
            </a:r>
          </a:p>
          <a:p>
            <a:r>
              <a:rPr lang="fr-FR" sz="2400" dirty="0" smtClean="0"/>
              <a:t>Le poids de chaque compétence est directement liée à son utilisation réelle lors de l’activité confiée</a:t>
            </a:r>
          </a:p>
          <a:p>
            <a:r>
              <a:rPr lang="fr-FR" sz="2400" dirty="0" smtClean="0"/>
              <a:t>Calcul simple (moyenne pondérée) qui ne repose que sur le travail fait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45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Merci de votre attention.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BC8D34-BEFC-6B45-95FD-88DF8388AD5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70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ge de couvertur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5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3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G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age de partie ">
  <a:themeElements>
    <a:clrScheme name="1_Modèle par défaut 1">
      <a:dk1>
        <a:srgbClr val="000000"/>
      </a:dk1>
      <a:lt1>
        <a:srgbClr val="FFFFFF"/>
      </a:lt1>
      <a:dk2>
        <a:srgbClr val="3C3C3C"/>
      </a:dk2>
      <a:lt2>
        <a:srgbClr val="646464"/>
      </a:lt2>
      <a:accent1>
        <a:srgbClr val="0062A8"/>
      </a:accent1>
      <a:accent2>
        <a:srgbClr val="3671B2"/>
      </a:accent2>
      <a:accent3>
        <a:srgbClr val="FFFFFF"/>
      </a:accent3>
      <a:accent4>
        <a:srgbClr val="000000"/>
      </a:accent4>
      <a:accent5>
        <a:srgbClr val="AAB7D1"/>
      </a:accent5>
      <a:accent6>
        <a:srgbClr val="3066A1"/>
      </a:accent6>
      <a:hlink>
        <a:srgbClr val="C9E8F7"/>
      </a:hlink>
      <a:folHlink>
        <a:srgbClr val="DEEEF8"/>
      </a:folHlink>
    </a:clrScheme>
    <a:fontScheme name="1_Modèle par défaut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3C3C3C"/>
        </a:dk2>
        <a:lt2>
          <a:srgbClr val="646464"/>
        </a:lt2>
        <a:accent1>
          <a:srgbClr val="0062A8"/>
        </a:accent1>
        <a:accent2>
          <a:srgbClr val="3671B2"/>
        </a:accent2>
        <a:accent3>
          <a:srgbClr val="FFFFFF"/>
        </a:accent3>
        <a:accent4>
          <a:srgbClr val="000000"/>
        </a:accent4>
        <a:accent5>
          <a:srgbClr val="AAB7D1"/>
        </a:accent5>
        <a:accent6>
          <a:srgbClr val="3066A1"/>
        </a:accent6>
        <a:hlink>
          <a:srgbClr val="C9E8F7"/>
        </a:hlink>
        <a:folHlink>
          <a:srgbClr val="DEEE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ages de contenu">
  <a:themeElements>
    <a:clrScheme name="masque MENJVA_masque bleu ciel 1">
      <a:dk1>
        <a:srgbClr val="000000"/>
      </a:dk1>
      <a:lt1>
        <a:srgbClr val="FFFFFF"/>
      </a:lt1>
      <a:dk2>
        <a:srgbClr val="3C3C3C"/>
      </a:dk2>
      <a:lt2>
        <a:srgbClr val="646464"/>
      </a:lt2>
      <a:accent1>
        <a:srgbClr val="0062A8"/>
      </a:accent1>
      <a:accent2>
        <a:srgbClr val="3671B2"/>
      </a:accent2>
      <a:accent3>
        <a:srgbClr val="FFFFFF"/>
      </a:accent3>
      <a:accent4>
        <a:srgbClr val="000000"/>
      </a:accent4>
      <a:accent5>
        <a:srgbClr val="AAB7D1"/>
      </a:accent5>
      <a:accent6>
        <a:srgbClr val="3066A1"/>
      </a:accent6>
      <a:hlink>
        <a:srgbClr val="C9E8F7"/>
      </a:hlink>
      <a:folHlink>
        <a:srgbClr val="DEEEF8"/>
      </a:folHlink>
    </a:clrScheme>
    <a:fontScheme name="masque MENJVA_masque bleu cie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asque MENJVA_masque bleu ciel 1">
        <a:dk1>
          <a:srgbClr val="000000"/>
        </a:dk1>
        <a:lt1>
          <a:srgbClr val="FFFFFF"/>
        </a:lt1>
        <a:dk2>
          <a:srgbClr val="3C3C3C"/>
        </a:dk2>
        <a:lt2>
          <a:srgbClr val="646464"/>
        </a:lt2>
        <a:accent1>
          <a:srgbClr val="0062A8"/>
        </a:accent1>
        <a:accent2>
          <a:srgbClr val="3671B2"/>
        </a:accent2>
        <a:accent3>
          <a:srgbClr val="FFFFFF"/>
        </a:accent3>
        <a:accent4>
          <a:srgbClr val="000000"/>
        </a:accent4>
        <a:accent5>
          <a:srgbClr val="AAB7D1"/>
        </a:accent5>
        <a:accent6>
          <a:srgbClr val="3066A1"/>
        </a:accent6>
        <a:hlink>
          <a:srgbClr val="C9E8F7"/>
        </a:hlink>
        <a:folHlink>
          <a:srgbClr val="DEEE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Page de fin de la présentation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 MENJVA_masque bleu ciel</Template>
  <TotalTime>4098</TotalTime>
  <Words>527</Words>
  <Application>Microsoft Macintosh PowerPoint</Application>
  <PresentationFormat>Présentation à l'écran (4:3)</PresentationFormat>
  <Paragraphs>176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12</vt:i4>
      </vt:variant>
      <vt:variant>
        <vt:lpstr>Titres des diapositives</vt:lpstr>
      </vt:variant>
      <vt:variant>
        <vt:i4>8</vt:i4>
      </vt:variant>
    </vt:vector>
  </HeadingPairs>
  <TitlesOfParts>
    <vt:vector size="24" baseType="lpstr">
      <vt:lpstr>Calibri</vt:lpstr>
      <vt:lpstr>ＭＳ Ｐゴシック</vt:lpstr>
      <vt:lpstr>Wingdings</vt:lpstr>
      <vt:lpstr>Arial</vt:lpstr>
      <vt:lpstr>Page de couverture</vt:lpstr>
      <vt:lpstr>IGEN</vt:lpstr>
      <vt:lpstr>4_Conception personnalisée</vt:lpstr>
      <vt:lpstr>Page de partie </vt:lpstr>
      <vt:lpstr>Pages de contenu</vt:lpstr>
      <vt:lpstr>6_Conception personnalisée</vt:lpstr>
      <vt:lpstr>2_Conception personnalisée</vt:lpstr>
      <vt:lpstr>Page de fin de la présentation</vt:lpstr>
      <vt:lpstr>Conception personnalisée</vt:lpstr>
      <vt:lpstr>1_Conception personnalisée</vt:lpstr>
      <vt:lpstr>5_Conception personnalisée</vt:lpstr>
      <vt:lpstr>3_Conception personnalisée</vt:lpstr>
      <vt:lpstr>Présentation PowerPoint</vt:lpstr>
      <vt:lpstr>De la compétence à l’indicateur</vt:lpstr>
      <vt:lpstr>Exemple de grille</vt:lpstr>
      <vt:lpstr>Présentation PowerPoint</vt:lpstr>
      <vt:lpstr>Présentation PowerPoint</vt:lpstr>
      <vt:lpstr>Présentation PowerPoint</vt:lpstr>
      <vt:lpstr>Points d’analyse du mode d’évaluation et de calcul</vt:lpstr>
      <vt:lpstr>Merci de votre attention.</vt:lpstr>
    </vt:vector>
  </TitlesOfParts>
  <Manager> </Manager>
  <Company>MEN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 sur deux lignes</dc:title>
  <dc:subject> </dc:subject>
  <dc:creator>STSI</dc:creator>
  <cp:lastModifiedBy>Dominique Taraud</cp:lastModifiedBy>
  <cp:revision>147</cp:revision>
  <cp:lastPrinted>2011-10-28T07:48:52Z</cp:lastPrinted>
  <dcterms:created xsi:type="dcterms:W3CDTF">2011-10-28T07:12:19Z</dcterms:created>
  <dcterms:modified xsi:type="dcterms:W3CDTF">2015-12-06T15:05:00Z</dcterms:modified>
</cp:coreProperties>
</file>