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Default Extension="doc" ContentType="application/msword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7" r:id="rId2"/>
    <p:sldId id="285" r:id="rId3"/>
    <p:sldId id="286" r:id="rId4"/>
    <p:sldId id="287" r:id="rId5"/>
    <p:sldId id="265" r:id="rId6"/>
    <p:sldId id="258" r:id="rId7"/>
    <p:sldId id="259" r:id="rId8"/>
    <p:sldId id="260" r:id="rId9"/>
    <p:sldId id="263" r:id="rId10"/>
    <p:sldId id="261" r:id="rId11"/>
    <p:sldId id="262" r:id="rId12"/>
    <p:sldId id="264" r:id="rId13"/>
    <p:sldId id="266" r:id="rId14"/>
    <p:sldId id="267" r:id="rId15"/>
    <p:sldId id="268" r:id="rId16"/>
    <p:sldId id="269" r:id="rId17"/>
    <p:sldId id="270" r:id="rId18"/>
    <p:sldId id="271" r:id="rId19"/>
    <p:sldId id="276" r:id="rId20"/>
    <p:sldId id="288" r:id="rId21"/>
    <p:sldId id="272" r:id="rId22"/>
    <p:sldId id="274" r:id="rId23"/>
    <p:sldId id="275" r:id="rId24"/>
    <p:sldId id="278" r:id="rId25"/>
    <p:sldId id="279" r:id="rId26"/>
    <p:sldId id="283" r:id="rId27"/>
    <p:sldId id="280" r:id="rId28"/>
    <p:sldId id="277" r:id="rId29"/>
    <p:sldId id="281" r:id="rId30"/>
    <p:sldId id="284" r:id="rId3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2544" y="-8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CB8EB1-F684-42CA-B277-18D12EA90B52}" type="datetimeFigureOut">
              <a:rPr lang="fr-FR" smtClean="0"/>
              <a:pPr/>
              <a:t>23/03/2011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4A4B32-6EF7-4CF3-A3B7-0504C17DFB3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35D0CAB-E225-4782-85AF-CB1031F895D2}" type="slidenum">
              <a:rPr lang="fr-FR" smtClean="0"/>
              <a:pPr/>
              <a:t>1</a:t>
            </a:fld>
            <a:endParaRPr lang="fr-FR" dirty="0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525" y="4342939"/>
            <a:ext cx="5026951" cy="4114587"/>
          </a:xfrm>
          <a:noFill/>
          <a:ln/>
        </p:spPr>
        <p:txBody>
          <a:bodyPr/>
          <a:lstStyle/>
          <a:p>
            <a:pPr eaLnBrk="1" hangingPunct="1"/>
            <a:endParaRPr lang="fr-FR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6BBDE38-A966-42F9-AC56-6640FBC451D8}" type="slidenum">
              <a:rPr lang="fr-FR" smtClean="0"/>
              <a:pPr>
                <a:defRPr/>
              </a:pPr>
              <a:t>22</a:t>
            </a:fld>
            <a:endParaRPr lang="fr-FR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18ECD-2D1E-4744-B64F-B6ACD0591A67}" type="datetimeFigureOut">
              <a:rPr lang="fr-FR" smtClean="0"/>
              <a:pPr/>
              <a:t>23/03/2011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20CF9-EA02-4861-AE5C-5B035D7EABA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18ECD-2D1E-4744-B64F-B6ACD0591A67}" type="datetimeFigureOut">
              <a:rPr lang="fr-FR" smtClean="0"/>
              <a:pPr/>
              <a:t>23/03/2011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20CF9-EA02-4861-AE5C-5B035D7EABA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18ECD-2D1E-4744-B64F-B6ACD0591A67}" type="datetimeFigureOut">
              <a:rPr lang="fr-FR" smtClean="0"/>
              <a:pPr/>
              <a:t>23/03/2011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20CF9-EA02-4861-AE5C-5B035D7EABA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18ECD-2D1E-4744-B64F-B6ACD0591A67}" type="datetimeFigureOut">
              <a:rPr lang="fr-FR" smtClean="0"/>
              <a:pPr/>
              <a:t>23/03/2011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20CF9-EA02-4861-AE5C-5B035D7EABA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18ECD-2D1E-4744-B64F-B6ACD0591A67}" type="datetimeFigureOut">
              <a:rPr lang="fr-FR" smtClean="0"/>
              <a:pPr/>
              <a:t>23/03/2011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20CF9-EA02-4861-AE5C-5B035D7EABA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18ECD-2D1E-4744-B64F-B6ACD0591A67}" type="datetimeFigureOut">
              <a:rPr lang="fr-FR" smtClean="0"/>
              <a:pPr/>
              <a:t>23/03/2011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20CF9-EA02-4861-AE5C-5B035D7EABA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18ECD-2D1E-4744-B64F-B6ACD0591A67}" type="datetimeFigureOut">
              <a:rPr lang="fr-FR" smtClean="0"/>
              <a:pPr/>
              <a:t>23/03/2011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20CF9-EA02-4861-AE5C-5B035D7EABA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18ECD-2D1E-4744-B64F-B6ACD0591A67}" type="datetimeFigureOut">
              <a:rPr lang="fr-FR" smtClean="0"/>
              <a:pPr/>
              <a:t>23/03/2011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20CF9-EA02-4861-AE5C-5B035D7EABA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18ECD-2D1E-4744-B64F-B6ACD0591A67}" type="datetimeFigureOut">
              <a:rPr lang="fr-FR" smtClean="0"/>
              <a:pPr/>
              <a:t>23/03/2011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20CF9-EA02-4861-AE5C-5B035D7EABA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18ECD-2D1E-4744-B64F-B6ACD0591A67}" type="datetimeFigureOut">
              <a:rPr lang="fr-FR" smtClean="0"/>
              <a:pPr/>
              <a:t>23/03/2011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20CF9-EA02-4861-AE5C-5B035D7EABA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18ECD-2D1E-4744-B64F-B6ACD0591A67}" type="datetimeFigureOut">
              <a:rPr lang="fr-FR" smtClean="0"/>
              <a:pPr/>
              <a:t>23/03/2011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F20CF9-EA02-4861-AE5C-5B035D7EABA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u titre 1"/>
          <p:cNvSpPr txBox="1">
            <a:spLocks/>
          </p:cNvSpPr>
          <p:nvPr userDrawn="1"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Cliquez pour modifier le style du titre</a:t>
            </a:r>
          </a:p>
        </p:txBody>
      </p:sp>
      <p:pic>
        <p:nvPicPr>
          <p:cNvPr id="8" name="Picture 7" descr="banniere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2542003" y="0"/>
            <a:ext cx="6601997" cy="273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8" descr="banniere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1"/>
            <a:ext cx="6601998" cy="273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11" descr="ENSBR_Final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8028384" y="42863"/>
            <a:ext cx="961572" cy="7218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Image 10" descr="region-bretagne.jpg"/>
          <p:cNvPicPr>
            <a:picLocks noChangeAspect="1"/>
          </p:cNvPicPr>
          <p:nvPr userDrawn="1"/>
        </p:nvPicPr>
        <p:blipFill>
          <a:blip r:embed="rId15" cstate="print"/>
          <a:stretch>
            <a:fillRect/>
          </a:stretch>
        </p:blipFill>
        <p:spPr>
          <a:xfrm>
            <a:off x="6929848" y="0"/>
            <a:ext cx="774826" cy="774826"/>
          </a:xfrm>
          <a:prstGeom prst="rect">
            <a:avLst/>
          </a:prstGeom>
        </p:spPr>
      </p:pic>
      <p:pic>
        <p:nvPicPr>
          <p:cNvPr id="12" name="Image 11" descr="cnrs_02.gif"/>
          <p:cNvPicPr>
            <a:picLocks noChangeAspect="1"/>
          </p:cNvPicPr>
          <p:nvPr userDrawn="1"/>
        </p:nvPicPr>
        <p:blipFill>
          <a:blip r:embed="rId16" cstate="print"/>
          <a:stretch>
            <a:fillRect/>
          </a:stretch>
        </p:blipFill>
        <p:spPr>
          <a:xfrm>
            <a:off x="5858278" y="0"/>
            <a:ext cx="774826" cy="774826"/>
          </a:xfrm>
          <a:prstGeom prst="rect">
            <a:avLst/>
          </a:prstGeom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18ECD-2D1E-4744-B64F-B6ACD0591A67}" type="datetimeFigureOut">
              <a:rPr lang="fr-FR" smtClean="0"/>
              <a:pPr/>
              <a:t>23/03/2011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F20CF9-EA02-4861-AE5C-5B035D7EABAA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gif"/><Relationship Id="rId7" Type="http://schemas.openxmlformats.org/officeDocument/2006/relationships/image" Target="../media/image34.pn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gif"/><Relationship Id="rId4" Type="http://schemas.openxmlformats.org/officeDocument/2006/relationships/image" Target="../media/image31.gif"/><Relationship Id="rId9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image" Target="../media/image13.jpeg"/><Relationship Id="rId10" Type="http://schemas.openxmlformats.org/officeDocument/2006/relationships/image" Target="../media/image16.jpeg"/><Relationship Id="rId4" Type="http://schemas.openxmlformats.org/officeDocument/2006/relationships/oleObject" Target="../embeddings/Document_Microsoft_Office_Word_97_-_20031.doc"/><Relationship Id="rId9" Type="http://schemas.openxmlformats.org/officeDocument/2006/relationships/hyperlink" Target="../../../../Administrateur/Administrateur/Bureau/Expos&#233;_6juillet_SETE/Teste_SEAREV_IMGP1128.AVI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upload.wikimedia.org/wikipedia/commons/e/e6/Vague.jpg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0" y="791683"/>
            <a:ext cx="9144000" cy="6095999"/>
          </a:xfrm>
          <a:prstGeom prst="rect">
            <a:avLst/>
          </a:prstGeom>
          <a:noFill/>
        </p:spPr>
      </p:pic>
      <p:sp>
        <p:nvSpPr>
          <p:cNvPr id="6" name="ZoneTexte 5"/>
          <p:cNvSpPr txBox="1"/>
          <p:nvPr/>
        </p:nvSpPr>
        <p:spPr>
          <a:xfrm>
            <a:off x="1403648" y="2708920"/>
            <a:ext cx="6408712" cy="646331"/>
          </a:xfrm>
          <a:prstGeom prst="rect">
            <a:avLst/>
          </a:prstGeom>
          <a:solidFill>
            <a:srgbClr val="FFFFFF">
              <a:alpha val="50196"/>
            </a:srgbClr>
          </a:solidFill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fr-FR" dirty="0" smtClean="0"/>
              <a:t>Judicaël Aubry, doctorant 3</a:t>
            </a:r>
            <a:r>
              <a:rPr lang="fr-FR" baseline="30000" dirty="0" smtClean="0"/>
              <a:t>ème</a:t>
            </a:r>
            <a:r>
              <a:rPr lang="fr-FR" dirty="0" smtClean="0"/>
              <a:t> année au laboratoire SATIE</a:t>
            </a:r>
          </a:p>
          <a:p>
            <a:pPr algn="ctr">
              <a:defRPr/>
            </a:pPr>
            <a:r>
              <a:rPr lang="fr-FR" dirty="0" err="1" smtClean="0"/>
              <a:t>Encadrants</a:t>
            </a:r>
            <a:r>
              <a:rPr lang="fr-FR" dirty="0" smtClean="0"/>
              <a:t> : B. </a:t>
            </a:r>
            <a:r>
              <a:rPr lang="fr-FR" dirty="0" err="1" smtClean="0"/>
              <a:t>Multon</a:t>
            </a:r>
            <a:r>
              <a:rPr lang="fr-FR" dirty="0" smtClean="0"/>
              <a:t>, H. Ben Ahmed</a:t>
            </a:r>
            <a:endParaRPr lang="fr-FR" dirty="0"/>
          </a:p>
        </p:txBody>
      </p:sp>
      <p:sp>
        <p:nvSpPr>
          <p:cNvPr id="4" name="ZoneTexte 3"/>
          <p:cNvSpPr txBox="1"/>
          <p:nvPr/>
        </p:nvSpPr>
        <p:spPr>
          <a:xfrm>
            <a:off x="1299245" y="1412776"/>
            <a:ext cx="6545510" cy="144655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fr-FR" sz="44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La récupération et le lissage</a:t>
            </a:r>
            <a:endParaRPr lang="fr-FR" sz="44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  <a:p>
            <a:pPr algn="ctr">
              <a:defRPr/>
            </a:pPr>
            <a:r>
              <a:rPr lang="fr-FR" sz="4400" dirty="0">
                <a:solidFill>
                  <a:schemeClr val="accent1">
                    <a:lumMod val="75000"/>
                  </a:schemeClr>
                </a:solidFill>
                <a:latin typeface="+mn-lt"/>
              </a:rPr>
              <a:t>de l’énergie </a:t>
            </a:r>
            <a:r>
              <a:rPr lang="fr-FR" sz="44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des vagues</a:t>
            </a:r>
            <a:endParaRPr lang="fr-FR" sz="44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5" name="ZoneTexte 4"/>
          <p:cNvSpPr txBox="1"/>
          <p:nvPr/>
        </p:nvSpPr>
        <p:spPr>
          <a:xfrm>
            <a:off x="0" y="4869160"/>
            <a:ext cx="9144000" cy="1200329"/>
          </a:xfrm>
          <a:prstGeom prst="rect">
            <a:avLst/>
          </a:prstGeom>
          <a:solidFill>
            <a:srgbClr val="FFFFFF">
              <a:alpha val="74902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« Réfléchissez 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au mouvement des vagues, au flux et au reflux, au va-et-vient 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des marées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ctr"/>
            <a:r>
              <a:rPr lang="fr-FR" dirty="0">
                <a:latin typeface="Times New Roman" pitchFamily="18" charset="0"/>
                <a:cs typeface="Times New Roman" pitchFamily="18" charset="0"/>
              </a:rPr>
              <a:t>Qu'est-ce que l'océan? Une énorme force perdue.</a:t>
            </a:r>
          </a:p>
          <a:p>
            <a:pPr algn="ctr"/>
            <a:r>
              <a:rPr lang="fr-FR" dirty="0">
                <a:latin typeface="Times New Roman" pitchFamily="18" charset="0"/>
                <a:cs typeface="Times New Roman" pitchFamily="18" charset="0"/>
              </a:rPr>
              <a:t>Comme la terre est bête! Ne pas employer l'océan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! »</a:t>
            </a:r>
          </a:p>
          <a:p>
            <a:pPr algn="ctr"/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			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fr-FR" dirty="0" smtClean="0">
                <a:latin typeface="Times New Roman" pitchFamily="18" charset="0"/>
                <a:cs typeface="Times New Roman" pitchFamily="18" charset="0"/>
              </a:rPr>
              <a:t>	Victor Hugo, « Quatre-vingt treize », 1874</a:t>
            </a:r>
            <a:endParaRPr lang="fr-FR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000" y="1196752"/>
            <a:ext cx="7920000" cy="5115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0" y="620688"/>
            <a:ext cx="3066865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Et dans le monde</a:t>
            </a:r>
            <a:endParaRPr lang="fr-FR" sz="3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000" y="1268760"/>
            <a:ext cx="7920000" cy="50355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0" y="620688"/>
            <a:ext cx="3066865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Et dans le monde</a:t>
            </a:r>
            <a:endParaRPr lang="fr-FR" sz="3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983903" y="3136613"/>
            <a:ext cx="7176195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dirty="0" smtClean="0">
                <a:latin typeface="+mn-lt"/>
              </a:rPr>
              <a:t>Et comment on la récupère cette énergie?</a:t>
            </a:r>
            <a:endParaRPr lang="fr-FR" sz="3200" dirty="0">
              <a:latin typeface="+mn-lt"/>
            </a:endParaRPr>
          </a:p>
        </p:txBody>
      </p:sp>
      <p:pic>
        <p:nvPicPr>
          <p:cNvPr id="5122" name="Picture 2" descr="C:\Users\Judicael\Desktop\enfant ques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62375"/>
            <a:ext cx="1476375" cy="3095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9512" y="836712"/>
            <a:ext cx="3606308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De plusieurs façons :</a:t>
            </a:r>
            <a:endParaRPr lang="fr-FR" sz="3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24578" name="Picture 2" descr="G:\Documents\Productions Perso\CIES\owc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72816"/>
            <a:ext cx="2857501" cy="1428750"/>
          </a:xfrm>
          <a:prstGeom prst="rect">
            <a:avLst/>
          </a:prstGeom>
          <a:noFill/>
        </p:spPr>
      </p:pic>
      <p:pic>
        <p:nvPicPr>
          <p:cNvPr id="24579" name="Picture 3" descr="G:\Documents\Productions Perso\CIES\overtopping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501008"/>
            <a:ext cx="2857500" cy="1428750"/>
          </a:xfrm>
          <a:prstGeom prst="rect">
            <a:avLst/>
          </a:prstGeom>
          <a:noFill/>
        </p:spPr>
      </p:pic>
      <p:pic>
        <p:nvPicPr>
          <p:cNvPr id="24580" name="Picture 4" descr="G:\Documents\Productions Perso\CIES\attenuator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5229200"/>
            <a:ext cx="2857500" cy="1428750"/>
          </a:xfrm>
          <a:prstGeom prst="rect">
            <a:avLst/>
          </a:prstGeom>
          <a:noFill/>
        </p:spPr>
      </p:pic>
      <p:sp>
        <p:nvSpPr>
          <p:cNvPr id="6" name="ZoneTexte 5"/>
          <p:cNvSpPr txBox="1"/>
          <p:nvPr/>
        </p:nvSpPr>
        <p:spPr>
          <a:xfrm>
            <a:off x="3851920" y="2204864"/>
            <a:ext cx="37784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/>
              <a:t>Les colonnes d’eau oscillante</a:t>
            </a:r>
            <a:endParaRPr lang="fr-FR" sz="2400" dirty="0"/>
          </a:p>
        </p:txBody>
      </p:sp>
      <p:sp>
        <p:nvSpPr>
          <p:cNvPr id="7" name="ZoneTexte 6"/>
          <p:cNvSpPr txBox="1"/>
          <p:nvPr/>
        </p:nvSpPr>
        <p:spPr>
          <a:xfrm>
            <a:off x="3851920" y="3969060"/>
            <a:ext cx="35875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/>
              <a:t>Les rampes de déferlement</a:t>
            </a:r>
            <a:endParaRPr lang="fr-FR" sz="2400" dirty="0"/>
          </a:p>
        </p:txBody>
      </p:sp>
      <p:sp>
        <p:nvSpPr>
          <p:cNvPr id="8" name="ZoneTexte 7"/>
          <p:cNvSpPr txBox="1"/>
          <p:nvPr/>
        </p:nvSpPr>
        <p:spPr>
          <a:xfrm>
            <a:off x="3851920" y="5733256"/>
            <a:ext cx="39824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 smtClean="0"/>
              <a:t>Les systèmes à corps oscillants</a:t>
            </a:r>
            <a:endParaRPr lang="fr-F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G:\Documents\Productions Perso\CIES\owc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2000" y="1484784"/>
            <a:ext cx="5400000" cy="2700000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179512" y="836712"/>
            <a:ext cx="514217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Les colonnes d’eau oscillantes</a:t>
            </a:r>
            <a:endParaRPr lang="fr-FR" sz="3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Image 3" descr="g324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942084">
            <a:off x="1027471" y="2567671"/>
            <a:ext cx="3718883" cy="3972905"/>
          </a:xfrm>
          <a:prstGeom prst="rect">
            <a:avLst/>
          </a:prstGeom>
        </p:spPr>
      </p:pic>
      <p:pic>
        <p:nvPicPr>
          <p:cNvPr id="5" name="Image 4" descr="g321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580404">
            <a:off x="4375292" y="2489063"/>
            <a:ext cx="3718883" cy="39729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9512" y="836712"/>
            <a:ext cx="4656724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Les rampes à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deferlement</a:t>
            </a:r>
            <a:endParaRPr lang="fr-FR" sz="3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3" name="Picture 3" descr="G:\Documents\Productions Perso\CIES\overtopping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484784"/>
            <a:ext cx="5400000" cy="2700000"/>
          </a:xfrm>
          <a:prstGeom prst="rect">
            <a:avLst/>
          </a:prstGeom>
          <a:noFill/>
        </p:spPr>
      </p:pic>
      <p:pic>
        <p:nvPicPr>
          <p:cNvPr id="4" name="Image 3" descr="g325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309261">
            <a:off x="2699792" y="2885095"/>
            <a:ext cx="3718883" cy="39729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79512" y="836712"/>
            <a:ext cx="525599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Les systèmes à corps oscillants</a:t>
            </a:r>
            <a:endParaRPr lang="fr-FR" sz="3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grpSp>
        <p:nvGrpSpPr>
          <p:cNvPr id="7" name="Groupe 6"/>
          <p:cNvGrpSpPr/>
          <p:nvPr/>
        </p:nvGrpSpPr>
        <p:grpSpPr>
          <a:xfrm>
            <a:off x="1667086" y="1556792"/>
            <a:ext cx="5809828" cy="2940918"/>
            <a:chOff x="1619672" y="1556792"/>
            <a:chExt cx="5809828" cy="2940918"/>
          </a:xfrm>
        </p:grpSpPr>
        <p:pic>
          <p:nvPicPr>
            <p:cNvPr id="3" name="Image 2" descr="attenuator.gif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19672" y="1556792"/>
              <a:ext cx="2857500" cy="1428750"/>
            </a:xfrm>
            <a:prstGeom prst="rect">
              <a:avLst/>
            </a:prstGeom>
          </p:spPr>
        </p:pic>
        <p:pic>
          <p:nvPicPr>
            <p:cNvPr id="4" name="Image 3" descr="point_absorber.gif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572000" y="1556792"/>
              <a:ext cx="2857500" cy="1428750"/>
            </a:xfrm>
            <a:prstGeom prst="rect">
              <a:avLst/>
            </a:prstGeom>
          </p:spPr>
        </p:pic>
        <p:pic>
          <p:nvPicPr>
            <p:cNvPr id="5" name="Image 4" descr="owsc.gif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619672" y="3068960"/>
              <a:ext cx="2857500" cy="1428750"/>
            </a:xfrm>
            <a:prstGeom prst="rect">
              <a:avLst/>
            </a:prstGeom>
          </p:spPr>
        </p:pic>
        <p:pic>
          <p:nvPicPr>
            <p:cNvPr id="6" name="Image 5" descr="spd.gif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572000" y="3068960"/>
              <a:ext cx="2857500" cy="1428750"/>
            </a:xfrm>
            <a:prstGeom prst="rect">
              <a:avLst/>
            </a:prstGeom>
          </p:spPr>
        </p:pic>
      </p:grpSp>
      <p:pic>
        <p:nvPicPr>
          <p:cNvPr id="8" name="Image 7" descr="g3265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590440">
            <a:off x="448924" y="2976826"/>
            <a:ext cx="3718883" cy="3972905"/>
          </a:xfrm>
          <a:prstGeom prst="rect">
            <a:avLst/>
          </a:prstGeom>
        </p:spPr>
      </p:pic>
      <p:pic>
        <p:nvPicPr>
          <p:cNvPr id="9" name="Image 8" descr="g3277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074497" y="2836060"/>
            <a:ext cx="3718883" cy="3972905"/>
          </a:xfrm>
          <a:prstGeom prst="rect">
            <a:avLst/>
          </a:prstGeom>
        </p:spPr>
      </p:pic>
      <p:pic>
        <p:nvPicPr>
          <p:cNvPr id="10" name="Image 9" descr="g3297.pn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 rot="457516">
            <a:off x="5177971" y="-158254"/>
            <a:ext cx="3718883" cy="3972905"/>
          </a:xfrm>
          <a:prstGeom prst="rect">
            <a:avLst/>
          </a:prstGeom>
        </p:spPr>
      </p:pic>
      <p:pic>
        <p:nvPicPr>
          <p:cNvPr id="11" name="Image 10" descr="g3229.png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21189271">
            <a:off x="763067" y="-107947"/>
            <a:ext cx="3718883" cy="39729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2738485" y="3136613"/>
            <a:ext cx="3667030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dirty="0"/>
              <a:t>C</a:t>
            </a:r>
            <a:r>
              <a:rPr lang="fr-FR" sz="3200" dirty="0" smtClean="0">
                <a:latin typeface="+mn-lt"/>
              </a:rPr>
              <a:t>’est lequel le votre?</a:t>
            </a:r>
            <a:endParaRPr lang="fr-FR" sz="3200" dirty="0">
              <a:latin typeface="+mn-lt"/>
            </a:endParaRPr>
          </a:p>
        </p:txBody>
      </p:sp>
      <p:pic>
        <p:nvPicPr>
          <p:cNvPr id="3" name="Picture 2" descr="C:\Users\Judicael\Desktop\enfant ques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62375"/>
            <a:ext cx="1476375" cy="3095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179512" y="836712"/>
            <a:ext cx="275485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C’est le SEAREV</a:t>
            </a:r>
            <a:endParaRPr lang="fr-FR" sz="3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4" name="Espace réservé du contenu 3" descr="SEAREV_Inkscape_detaille.png"/>
          <p:cNvPicPr>
            <a:picLocks noChangeAspect="1"/>
          </p:cNvPicPr>
          <p:nvPr/>
        </p:nvPicPr>
        <p:blipFill>
          <a:blip r:embed="rId2" cstate="print"/>
          <a:srcRect t="286"/>
          <a:stretch>
            <a:fillRect/>
          </a:stretch>
        </p:blipFill>
        <p:spPr>
          <a:xfrm>
            <a:off x="0" y="1628745"/>
            <a:ext cx="9144000" cy="45365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/>
          <a:srcRect t="10600" r="16608" b="6241"/>
          <a:stretch>
            <a:fillRect/>
          </a:stretch>
        </p:blipFill>
        <p:spPr bwMode="auto">
          <a:xfrm>
            <a:off x="3959424" y="3949822"/>
            <a:ext cx="5184576" cy="29081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/>
          <a:srcRect t="6321" r="16453" b="10000"/>
          <a:stretch>
            <a:fillRect/>
          </a:stretch>
        </p:blipFill>
        <p:spPr bwMode="auto">
          <a:xfrm>
            <a:off x="0" y="1628800"/>
            <a:ext cx="5184576" cy="2920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179512" y="836712"/>
            <a:ext cx="2594749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Vues d’artistes</a:t>
            </a:r>
            <a:endParaRPr lang="fr-FR" sz="3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 txBox="1">
            <a:spLocks/>
          </p:cNvSpPr>
          <p:nvPr/>
        </p:nvSpPr>
        <p:spPr>
          <a:xfrm>
            <a:off x="467544" y="692696"/>
            <a:ext cx="8229600" cy="1143000"/>
          </a:xfrm>
          <a:prstGeom prst="rect">
            <a:avLst/>
          </a:prstGeom>
        </p:spPr>
        <p:txBody>
          <a:bodyPr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Laboratoire SATIE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3" name="Espace réservé du contenu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3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Etude des systèmes combinant information et énergie</a:t>
            </a: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fr-FR" sz="30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Sciences de l’ingénieur et des systèmes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3000" b="1" i="0" u="none" strike="noStrike" kern="1200" cap="none" spc="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Domaines de recherche : </a:t>
            </a:r>
          </a:p>
          <a:p>
            <a:pPr marL="971550" marR="0" lvl="1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Génie électrique, </a:t>
            </a:r>
          </a:p>
          <a:p>
            <a:pPr marL="971550" marR="0" lvl="1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Domaines de l’EEA (Electrotechnique, Electronique, Automatique),  </a:t>
            </a:r>
          </a:p>
          <a:p>
            <a:pPr marL="971550" marR="0" lvl="1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Physique appliquée, </a:t>
            </a:r>
          </a:p>
          <a:p>
            <a:pPr marL="971550" marR="0" lvl="1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Physique des systèmes. </a:t>
            </a:r>
            <a:endParaRPr kumimoji="0" lang="fr-FR" sz="3000" b="1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3100" b="1" i="0" u="none" strike="noStrike" kern="1200" cap="none" spc="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Effectifs (juillet 2009) </a:t>
            </a:r>
            <a:r>
              <a:rPr kumimoji="0" lang="fr-FR" sz="3100" b="0" i="0" u="none" strike="noStrike" kern="1200" cap="none" spc="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 51 chercheurs permanents </a:t>
            </a:r>
            <a:r>
              <a:rPr kumimoji="0" lang="fr-FR" sz="15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(19 PU, 28 MCF, 2 CR, 1 PAST, 1 PRAG)</a:t>
            </a:r>
            <a:r>
              <a:rPr kumimoji="0" lang="fr-FR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  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 15 ITAs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 4 Post-Docs,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 65 doctorants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fr-FR" sz="3100" b="1" i="0" u="none" strike="noStrike" kern="1200" cap="none" spc="0" normalizeH="0" baseline="0" noProof="0" smtClean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Multi sites :</a:t>
            </a:r>
            <a:endParaRPr kumimoji="0" lang="fr-FR" sz="2600" b="1" i="0" u="none" strike="noStrike" kern="1200" cap="none" spc="0" normalizeH="0" baseline="0" noProof="0" smtClean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 Cachan (1000m2)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 Rennes (Ker Lann)  (400m2)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 CNAM Paris (170m2)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fr-FR" sz="2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Arial" pitchFamily="34" charset="0"/>
              </a:rPr>
              <a:t> Université de Cergy Pontoise (390m2)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2"/>
              </a:buClr>
              <a:buSzPct val="130000"/>
              <a:buFont typeface="Wingdings" pitchFamily="2" charset="2"/>
              <a:buNone/>
              <a:tabLst/>
              <a:defRPr/>
            </a:pPr>
            <a:endParaRPr kumimoji="0" lang="fr-FR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Image 3" descr="cerg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29454" y="4361176"/>
            <a:ext cx="1642834" cy="1029122"/>
          </a:xfrm>
          <a:prstGeom prst="rect">
            <a:avLst/>
          </a:prstGeom>
        </p:spPr>
      </p:pic>
      <p:pic>
        <p:nvPicPr>
          <p:cNvPr id="5" name="Image 4" descr="ENS_Cachan_800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929454" y="5458485"/>
            <a:ext cx="1714512" cy="917264"/>
          </a:xfrm>
          <a:prstGeom prst="rect">
            <a:avLst/>
          </a:prstGeom>
        </p:spPr>
      </p:pic>
      <p:pic>
        <p:nvPicPr>
          <p:cNvPr id="6" name="Image 5" descr="CNAM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715008" y="4572008"/>
            <a:ext cx="1000132" cy="17047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EAREV_sans_logo_sans_latching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810582"/>
            <a:ext cx="9144000" cy="65340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Judicael\Desktop\enfant ques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1476375" cy="3095625"/>
          </a:xfrm>
          <a:prstGeom prst="rect">
            <a:avLst/>
          </a:prstGeom>
          <a:noFill/>
        </p:spPr>
      </p:pic>
      <p:pic>
        <p:nvPicPr>
          <p:cNvPr id="2" name="Image 1" descr="P_moy_vs_beta_plev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339752" y="1817440"/>
            <a:ext cx="5838953" cy="5040560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1115616" y="980728"/>
            <a:ext cx="5931239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dirty="0" smtClean="0"/>
              <a:t>Et ça produit combien un SEAREV</a:t>
            </a:r>
            <a:r>
              <a:rPr lang="fr-FR" sz="3200" dirty="0" smtClean="0">
                <a:latin typeface="+mn-lt"/>
              </a:rPr>
              <a:t>?</a:t>
            </a:r>
            <a:endParaRPr lang="fr-FR" sz="32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Judicael\Desktop\enfant quest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12776"/>
            <a:ext cx="1476375" cy="3095625"/>
          </a:xfrm>
          <a:prstGeom prst="rect">
            <a:avLst/>
          </a:prstGeom>
          <a:noFill/>
        </p:spPr>
      </p:pic>
      <p:pic>
        <p:nvPicPr>
          <p:cNvPr id="2" name="Espace réservé du contenu 3" descr="comparaison_3_machines.png"/>
          <p:cNvPicPr>
            <a:picLocks noChangeAspect="1"/>
          </p:cNvPicPr>
          <p:nvPr/>
        </p:nvPicPr>
        <p:blipFill>
          <a:blip r:embed="rId4" cstate="print"/>
          <a:srcRect b="40808"/>
          <a:stretch>
            <a:fillRect/>
          </a:stretch>
        </p:blipFill>
        <p:spPr>
          <a:xfrm>
            <a:off x="226094" y="2341446"/>
            <a:ext cx="8917906" cy="4516554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1115616" y="980728"/>
            <a:ext cx="3739935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dirty="0" smtClean="0"/>
              <a:t>Et ça coûte combien</a:t>
            </a:r>
            <a:r>
              <a:rPr lang="fr-FR" sz="3200" dirty="0" smtClean="0">
                <a:latin typeface="+mn-lt"/>
              </a:rPr>
              <a:t>?</a:t>
            </a:r>
            <a:endParaRPr lang="fr-FR" sz="32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 descr="Pw_1999.png"/>
          <p:cNvPicPr>
            <a:picLocks noChangeAspect="1"/>
          </p:cNvPicPr>
          <p:nvPr/>
        </p:nvPicPr>
        <p:blipFill>
          <a:blip r:embed="rId2" cstate="print"/>
          <a:srcRect r="7104"/>
          <a:stretch>
            <a:fillRect/>
          </a:stretch>
        </p:blipFill>
        <p:spPr>
          <a:xfrm>
            <a:off x="1146692" y="2636912"/>
            <a:ext cx="7997308" cy="4221088"/>
          </a:xfrm>
          <a:prstGeom prst="rect">
            <a:avLst/>
          </a:prstGeom>
        </p:spPr>
      </p:pic>
      <p:pic>
        <p:nvPicPr>
          <p:cNvPr id="2" name="Picture 2" descr="C:\Users\Judicael\Desktop\enfant question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12776"/>
            <a:ext cx="1476375" cy="3095625"/>
          </a:xfrm>
          <a:prstGeom prst="rect">
            <a:avLst/>
          </a:prstGeom>
          <a:noFill/>
        </p:spPr>
      </p:pic>
      <p:sp>
        <p:nvSpPr>
          <p:cNvPr id="4" name="ZoneTexte 3"/>
          <p:cNvSpPr txBox="1"/>
          <p:nvPr/>
        </p:nvSpPr>
        <p:spPr>
          <a:xfrm>
            <a:off x="1115616" y="980728"/>
            <a:ext cx="4672882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dirty="0" smtClean="0"/>
              <a:t>Et s’il n’y a plus de vagues</a:t>
            </a:r>
            <a:r>
              <a:rPr lang="fr-FR" sz="3200" dirty="0" smtClean="0">
                <a:latin typeface="+mn-lt"/>
              </a:rPr>
              <a:t>?</a:t>
            </a:r>
            <a:endParaRPr lang="fr-FR" sz="3200" dirty="0">
              <a:latin typeface="+mn-lt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267233" y="1484784"/>
            <a:ext cx="387676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Stockage à long terme</a:t>
            </a:r>
            <a:endParaRPr lang="fr-FR" sz="3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10" name="ZoneTexte 9"/>
          <p:cNvSpPr txBox="1"/>
          <p:nvPr/>
        </p:nvSpPr>
        <p:spPr>
          <a:xfrm>
            <a:off x="5971913" y="2564904"/>
            <a:ext cx="31720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/>
              <a:t>Année 1999 : site de l’île d’Yeu</a:t>
            </a: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060848"/>
            <a:ext cx="6660232" cy="34728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ZoneTexte 2"/>
          <p:cNvSpPr txBox="1"/>
          <p:nvPr/>
        </p:nvSpPr>
        <p:spPr>
          <a:xfrm>
            <a:off x="755576" y="1412776"/>
            <a:ext cx="790998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dirty="0" smtClean="0">
                <a:solidFill>
                  <a:srgbClr val="FF0000"/>
                </a:solidFill>
                <a:latin typeface="+mn-lt"/>
              </a:rPr>
              <a:t>Auparavant, lissage de la puissance obligatoire</a:t>
            </a:r>
            <a:endParaRPr lang="fr-FR" sz="3200" dirty="0">
              <a:solidFill>
                <a:srgbClr val="FF0000"/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Judicael\Desktop\enfant ques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1476375" cy="3095625"/>
          </a:xfrm>
          <a:prstGeom prst="rect">
            <a:avLst/>
          </a:prstGeom>
          <a:noFill/>
        </p:spPr>
      </p:pic>
      <p:sp>
        <p:nvSpPr>
          <p:cNvPr id="3" name="ZoneTexte 2"/>
          <p:cNvSpPr txBox="1"/>
          <p:nvPr/>
        </p:nvSpPr>
        <p:spPr>
          <a:xfrm>
            <a:off x="1115616" y="980728"/>
            <a:ext cx="2331857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dirty="0" smtClean="0"/>
              <a:t>Et pourquoi</a:t>
            </a:r>
            <a:r>
              <a:rPr lang="fr-FR" sz="3200" dirty="0" smtClean="0">
                <a:latin typeface="+mn-lt"/>
              </a:rPr>
              <a:t>?</a:t>
            </a:r>
            <a:endParaRPr lang="fr-FR" sz="3200" dirty="0">
              <a:latin typeface="+mn-lt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563888" y="980728"/>
            <a:ext cx="3198120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</a:rPr>
              <a:t>Le Flicker, </a:t>
            </a:r>
            <a:r>
              <a:rPr lang="fr-FR" sz="3200" dirty="0" err="1" smtClean="0">
                <a:solidFill>
                  <a:schemeClr val="accent1">
                    <a:lumMod val="75000"/>
                  </a:schemeClr>
                </a:solidFill>
              </a:rPr>
              <a:t>késako</a:t>
            </a: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</a:rPr>
              <a:t>?</a:t>
            </a:r>
            <a:endParaRPr lang="fr-FR" sz="3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55776" y="3399998"/>
            <a:ext cx="5508060" cy="3458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2" descr="G:\Documents\Matlab\flicker_sim\réseau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1844824"/>
            <a:ext cx="3479428" cy="1805288"/>
          </a:xfrm>
          <a:prstGeom prst="rect">
            <a:avLst/>
          </a:prstGeom>
          <a:noFill/>
        </p:spPr>
      </p:pic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5" cstate="print"/>
          <a:srcRect l="49845" t="43360" r="17553" b="32280"/>
          <a:stretch>
            <a:fillRect/>
          </a:stretch>
        </p:blipFill>
        <p:spPr bwMode="auto">
          <a:xfrm>
            <a:off x="6156176" y="2060848"/>
            <a:ext cx="2592288" cy="1089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tension_edm_4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758867"/>
            <a:ext cx="6320651" cy="3099133"/>
          </a:xfrm>
          <a:prstGeom prst="rect">
            <a:avLst/>
          </a:prstGeom>
        </p:spPr>
      </p:pic>
      <p:pic>
        <p:nvPicPr>
          <p:cNvPr id="3" name="Image 2" descr="puissance_edm_4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92696"/>
            <a:ext cx="6173790" cy="3027124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6372200" y="1772816"/>
            <a:ext cx="2044534" cy="203132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err="1" smtClean="0"/>
              <a:t>Edm</a:t>
            </a:r>
            <a:r>
              <a:rPr lang="fr-FR" dirty="0" smtClean="0"/>
              <a:t> 10s 6m</a:t>
            </a:r>
          </a:p>
          <a:p>
            <a:r>
              <a:rPr lang="fr-FR" dirty="0" smtClean="0"/>
              <a:t>&lt;P&gt; = 550kW</a:t>
            </a:r>
          </a:p>
          <a:p>
            <a:endParaRPr lang="fr-FR" dirty="0" smtClean="0"/>
          </a:p>
          <a:p>
            <a:endParaRPr lang="fr-FR" dirty="0"/>
          </a:p>
          <a:p>
            <a:r>
              <a:rPr lang="fr-FR" dirty="0" smtClean="0"/>
              <a:t>Site d’essai SEMREV</a:t>
            </a:r>
          </a:p>
          <a:p>
            <a:r>
              <a:rPr lang="fr-FR" dirty="0" smtClean="0"/>
              <a:t>R=3.54</a:t>
            </a:r>
            <a:r>
              <a:rPr lang="el-GR" dirty="0" smtClean="0"/>
              <a:t>Ω</a:t>
            </a:r>
            <a:endParaRPr lang="fr-FR" dirty="0" smtClean="0"/>
          </a:p>
          <a:p>
            <a:r>
              <a:rPr lang="fr-FR" dirty="0" smtClean="0"/>
              <a:t>X=4.74</a:t>
            </a:r>
            <a:r>
              <a:rPr lang="el-GR" dirty="0" smtClean="0"/>
              <a:t>Ω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6660232" y="4653136"/>
            <a:ext cx="20162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dirty="0" smtClean="0"/>
              <a:t>Sévérité</a:t>
            </a:r>
          </a:p>
          <a:p>
            <a:pPr algn="ctr"/>
            <a:r>
              <a:rPr lang="fr-FR" sz="3600" dirty="0" err="1" smtClean="0"/>
              <a:t>Plt</a:t>
            </a:r>
            <a:r>
              <a:rPr lang="fr-FR" sz="3600" dirty="0" smtClean="0"/>
              <a:t> = 0.38</a:t>
            </a:r>
            <a:endParaRPr lang="fr-F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95536" y="980728"/>
            <a:ext cx="3231975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</a:rPr>
              <a:t>Il y a des solutions</a:t>
            </a:r>
            <a:endParaRPr lang="fr-FR" sz="3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pic>
        <p:nvPicPr>
          <p:cNvPr id="29698" name="Picture 2" descr="G:\Documents\Productions Perso\CIES\SEAREV_Inkscape_stock.png"/>
          <p:cNvPicPr>
            <a:picLocks noChangeAspect="1" noChangeArrowheads="1"/>
          </p:cNvPicPr>
          <p:nvPr/>
        </p:nvPicPr>
        <p:blipFill>
          <a:blip r:embed="rId2" cstate="print"/>
          <a:srcRect l="52452" t="30739"/>
          <a:stretch>
            <a:fillRect/>
          </a:stretch>
        </p:blipFill>
        <p:spPr bwMode="auto">
          <a:xfrm>
            <a:off x="755576" y="1772816"/>
            <a:ext cx="3394048" cy="2664296"/>
          </a:xfrm>
          <a:prstGeom prst="rect">
            <a:avLst/>
          </a:prstGeom>
          <a:noFill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t="14176" b="9641"/>
          <a:stretch>
            <a:fillRect/>
          </a:stretch>
        </p:blipFill>
        <p:spPr bwMode="auto">
          <a:xfrm>
            <a:off x="251520" y="4653136"/>
            <a:ext cx="4473001" cy="191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ZoneTexte 5"/>
          <p:cNvSpPr txBox="1"/>
          <p:nvPr/>
        </p:nvSpPr>
        <p:spPr>
          <a:xfrm>
            <a:off x="4932040" y="2276872"/>
            <a:ext cx="38519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3200" dirty="0" smtClean="0"/>
              <a:t>L’utilisation d’un moyen de stockage à court terme</a:t>
            </a:r>
            <a:endParaRPr lang="fr-FR" sz="3200" dirty="0">
              <a:latin typeface="+mn-lt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004048" y="4725144"/>
            <a:ext cx="413995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fr-FR" sz="3200" dirty="0" smtClean="0"/>
              <a:t>La mise à profit de l’effet de foisonnement dans une ferme</a:t>
            </a:r>
            <a:endParaRPr lang="fr-FR" sz="3200" dirty="0"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/>
          <p:cNvSpPr txBox="1"/>
          <p:nvPr/>
        </p:nvSpPr>
        <p:spPr>
          <a:xfrm>
            <a:off x="528746" y="3136613"/>
            <a:ext cx="8086509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dirty="0" smtClean="0"/>
              <a:t>Bon et ça fait quoi au jour le jour un doctorant</a:t>
            </a:r>
            <a:r>
              <a:rPr lang="fr-FR" sz="3200" dirty="0" smtClean="0">
                <a:latin typeface="+mn-lt"/>
              </a:rPr>
              <a:t>?</a:t>
            </a:r>
            <a:endParaRPr lang="fr-FR" sz="3200" dirty="0">
              <a:latin typeface="+mn-lt"/>
            </a:endParaRPr>
          </a:p>
        </p:txBody>
      </p:sp>
      <p:pic>
        <p:nvPicPr>
          <p:cNvPr id="4" name="Picture 2" descr="C:\Users\Judicael\Desktop\enfant ques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62375"/>
            <a:ext cx="1476375" cy="3095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95536" y="980728"/>
            <a:ext cx="274145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</a:rPr>
              <a:t>Plein de choses</a:t>
            </a:r>
            <a:endParaRPr lang="fr-FR" sz="3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Titr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fr-FR" dirty="0" smtClean="0"/>
              <a:t>Lire</a:t>
            </a:r>
          </a:p>
          <a:p>
            <a:pPr lvl="1"/>
            <a:r>
              <a:rPr lang="fr-FR" dirty="0" smtClean="0"/>
              <a:t>Etre au courant de l’état de l’art</a:t>
            </a:r>
          </a:p>
          <a:p>
            <a:pPr lvl="1"/>
            <a:r>
              <a:rPr lang="fr-FR" dirty="0" smtClean="0"/>
              <a:t>Se tenir informer des derniers travaux</a:t>
            </a:r>
          </a:p>
          <a:p>
            <a:pPr lvl="1"/>
            <a:r>
              <a:rPr lang="fr-FR" dirty="0" smtClean="0"/>
              <a:t>Se construire une culture scientifique</a:t>
            </a:r>
          </a:p>
          <a:p>
            <a:r>
              <a:rPr lang="fr-FR" dirty="0" smtClean="0"/>
              <a:t>Chercher</a:t>
            </a:r>
          </a:p>
          <a:p>
            <a:pPr lvl="1"/>
            <a:r>
              <a:rPr lang="fr-FR" dirty="0" smtClean="0"/>
              <a:t>Appliquer ce que l’on a appris</a:t>
            </a:r>
          </a:p>
          <a:p>
            <a:pPr lvl="1"/>
            <a:r>
              <a:rPr lang="fr-FR" dirty="0" smtClean="0"/>
              <a:t>Avoir des idées, les mettre en œuvre</a:t>
            </a:r>
          </a:p>
          <a:p>
            <a:pPr lvl="1"/>
            <a:r>
              <a:rPr lang="fr-FR" dirty="0" smtClean="0"/>
              <a:t>Se construire un esprit critique</a:t>
            </a:r>
          </a:p>
          <a:p>
            <a:r>
              <a:rPr lang="fr-FR" dirty="0" smtClean="0"/>
              <a:t>Communiquer</a:t>
            </a:r>
          </a:p>
          <a:p>
            <a:pPr lvl="1"/>
            <a:r>
              <a:rPr lang="fr-FR" dirty="0" smtClean="0"/>
              <a:t>Publier ses travaux dans des conférences, revues …</a:t>
            </a:r>
          </a:p>
          <a:p>
            <a:pPr lvl="1"/>
            <a:r>
              <a:rPr lang="fr-FR" dirty="0" smtClean="0"/>
              <a:t>Faire des présentations !$#&amp;^ »’*(ù »*</a:t>
            </a:r>
          </a:p>
          <a:p>
            <a:pPr lvl="1"/>
            <a:r>
              <a:rPr lang="fr-FR" dirty="0" smtClean="0"/>
              <a:t>Sans oublier la pause café</a:t>
            </a:r>
          </a:p>
          <a:p>
            <a:pPr lvl="1"/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2" descr="LogoSati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8400" y="2986088"/>
            <a:ext cx="808038" cy="541337"/>
          </a:xfrm>
          <a:prstGeom prst="rect">
            <a:avLst/>
          </a:prstGeom>
          <a:noFill/>
        </p:spPr>
      </p:pic>
      <p:sp>
        <p:nvSpPr>
          <p:cNvPr id="3" name="Oval 3"/>
          <p:cNvSpPr>
            <a:spLocks noChangeArrowheads="1"/>
          </p:cNvSpPr>
          <p:nvPr/>
        </p:nvSpPr>
        <p:spPr bwMode="auto">
          <a:xfrm>
            <a:off x="1619250" y="2913063"/>
            <a:ext cx="4310063" cy="2665412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4" name="Oval 4"/>
          <p:cNvSpPr>
            <a:spLocks noChangeArrowheads="1"/>
          </p:cNvSpPr>
          <p:nvPr/>
        </p:nvSpPr>
        <p:spPr bwMode="auto">
          <a:xfrm>
            <a:off x="1046163" y="901700"/>
            <a:ext cx="4635500" cy="2660650"/>
          </a:xfrm>
          <a:prstGeom prst="ellipse">
            <a:avLst/>
          </a:prstGeom>
          <a:noFill/>
          <a:ln w="25400">
            <a:solidFill>
              <a:srgbClr val="008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5" name="Oval 5"/>
          <p:cNvSpPr>
            <a:spLocks noChangeArrowheads="1"/>
          </p:cNvSpPr>
          <p:nvPr/>
        </p:nvSpPr>
        <p:spPr bwMode="auto">
          <a:xfrm>
            <a:off x="392113" y="1978025"/>
            <a:ext cx="4324350" cy="2713038"/>
          </a:xfrm>
          <a:prstGeom prst="ellipse">
            <a:avLst/>
          </a:prstGeom>
          <a:noFill/>
          <a:ln w="25400">
            <a:solidFill>
              <a:srgbClr val="0066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6" name="Oval 6"/>
          <p:cNvSpPr>
            <a:spLocks noChangeArrowheads="1"/>
          </p:cNvSpPr>
          <p:nvPr/>
        </p:nvSpPr>
        <p:spPr bwMode="auto">
          <a:xfrm>
            <a:off x="3657600" y="836613"/>
            <a:ext cx="4311650" cy="4381500"/>
          </a:xfrm>
          <a:prstGeom prst="ellipse">
            <a:avLst/>
          </a:prstGeom>
          <a:noFill/>
          <a:ln w="25400">
            <a:solidFill>
              <a:srgbClr val="FFCC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fr-FR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493838" y="2338388"/>
            <a:ext cx="1600200" cy="277812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 lIns="82945" tIns="41473" rIns="82945" bIns="41473">
            <a:spAutoFit/>
          </a:bodyPr>
          <a:lstStyle/>
          <a:p>
            <a:pPr defTabSz="828675" hangingPunct="0">
              <a:lnSpc>
                <a:spcPct val="98000"/>
              </a:lnSpc>
              <a:spcBef>
                <a:spcPct val="50000"/>
              </a:spcBef>
              <a:buClr>
                <a:srgbClr val="000000"/>
              </a:buClr>
              <a:buSzPct val="45000"/>
              <a:buFont typeface="Wingdings" pitchFamily="2" charset="2"/>
              <a:buNone/>
            </a:pPr>
            <a:r>
              <a:rPr lang="fr-FR" sz="1300" b="1" i="1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itstream Vera Sans" pitchFamily="34" charset="0"/>
              </a:rPr>
              <a:t>Energie électrique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3462338" y="1489075"/>
            <a:ext cx="1690687" cy="277813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 lIns="82945" tIns="41473" rIns="82945" bIns="41473">
            <a:spAutoFit/>
          </a:bodyPr>
          <a:lstStyle/>
          <a:p>
            <a:pPr defTabSz="828675" hangingPunct="0">
              <a:lnSpc>
                <a:spcPct val="98000"/>
              </a:lnSpc>
              <a:spcBef>
                <a:spcPct val="50000"/>
              </a:spcBef>
              <a:buClr>
                <a:srgbClr val="000000"/>
              </a:buClr>
              <a:buSzPct val="45000"/>
              <a:buFont typeface="Wingdings" pitchFamily="2" charset="2"/>
              <a:buNone/>
            </a:pPr>
            <a:r>
              <a:rPr lang="fr-FR" sz="1300" b="1" i="1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itstream Vera Sans" pitchFamily="34" charset="0"/>
              </a:rPr>
              <a:t>Electromagnétisme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4643438" y="4137025"/>
            <a:ext cx="882650" cy="277813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 lIns="82945" tIns="41473" rIns="82945" bIns="41473">
            <a:spAutoFit/>
          </a:bodyPr>
          <a:lstStyle/>
          <a:p>
            <a:pPr defTabSz="828675" hangingPunct="0">
              <a:lnSpc>
                <a:spcPct val="98000"/>
              </a:lnSpc>
              <a:spcBef>
                <a:spcPct val="50000"/>
              </a:spcBef>
              <a:buClr>
                <a:srgbClr val="000000"/>
              </a:buClr>
              <a:buSzPct val="45000"/>
              <a:buFont typeface="Wingdings" pitchFamily="2" charset="2"/>
              <a:buNone/>
            </a:pPr>
            <a:r>
              <a:rPr lang="fr-FR" sz="1300" b="1" i="1">
                <a:solidFill>
                  <a:srgbClr val="0066FF"/>
                </a:solidFill>
                <a:latin typeface="Bitstream Vera Sans" pitchFamily="34" charset="0"/>
              </a:rPr>
              <a:t>Capteurs</a:t>
            </a:r>
          </a:p>
        </p:txBody>
      </p:sp>
      <p:sp>
        <p:nvSpPr>
          <p:cNvPr id="10" name="Text Box 11"/>
          <p:cNvSpPr txBox="1">
            <a:spLocks noChangeArrowheads="1"/>
          </p:cNvSpPr>
          <p:nvPr/>
        </p:nvSpPr>
        <p:spPr bwMode="auto">
          <a:xfrm>
            <a:off x="5421313" y="2992438"/>
            <a:ext cx="1776412" cy="277812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 lIns="82945" tIns="41473" rIns="82945" bIns="41473">
            <a:spAutoFit/>
          </a:bodyPr>
          <a:lstStyle/>
          <a:p>
            <a:pPr defTabSz="828675" hangingPunct="0">
              <a:lnSpc>
                <a:spcPct val="98000"/>
              </a:lnSpc>
              <a:spcBef>
                <a:spcPct val="50000"/>
              </a:spcBef>
              <a:buClr>
                <a:srgbClr val="000000"/>
              </a:buClr>
              <a:buSzPct val="45000"/>
              <a:buFont typeface="Wingdings" pitchFamily="2" charset="2"/>
              <a:buNone/>
            </a:pPr>
            <a:r>
              <a:rPr lang="fr-FR" sz="1300" b="1" i="1">
                <a:solidFill>
                  <a:srgbClr val="0066FF"/>
                </a:solidFill>
                <a:latin typeface="Bitstream Vera Sans" pitchFamily="34" charset="0"/>
              </a:rPr>
              <a:t>Traitement de signal</a:t>
            </a: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2051050" y="3705225"/>
            <a:ext cx="938213" cy="277813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 lIns="82945" tIns="41473" rIns="82945" bIns="41473">
            <a:spAutoFit/>
          </a:bodyPr>
          <a:lstStyle/>
          <a:p>
            <a:pPr defTabSz="828675" hangingPunct="0">
              <a:lnSpc>
                <a:spcPct val="98000"/>
              </a:lnSpc>
              <a:spcBef>
                <a:spcPct val="50000"/>
              </a:spcBef>
              <a:buClr>
                <a:srgbClr val="000000"/>
              </a:buClr>
              <a:buSzPct val="45000"/>
              <a:buFont typeface="Wingdings" pitchFamily="2" charset="2"/>
              <a:buNone/>
            </a:pPr>
            <a:r>
              <a:rPr lang="fr-FR" sz="1300" b="1" i="1">
                <a:solidFill>
                  <a:srgbClr val="0066FF"/>
                </a:solidFill>
                <a:latin typeface="Bitstream Vera Sans" pitchFamily="34" charset="0"/>
              </a:rPr>
              <a:t>Matériaux</a:t>
            </a: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2700338" y="4210050"/>
            <a:ext cx="1022350" cy="277813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 lIns="82945" tIns="41473" rIns="82945" bIns="41473">
            <a:spAutoFit/>
          </a:bodyPr>
          <a:lstStyle/>
          <a:p>
            <a:pPr defTabSz="828675" hangingPunct="0">
              <a:lnSpc>
                <a:spcPct val="98000"/>
              </a:lnSpc>
              <a:spcBef>
                <a:spcPct val="50000"/>
              </a:spcBef>
              <a:buClr>
                <a:srgbClr val="000000"/>
              </a:buClr>
              <a:buSzPct val="45000"/>
              <a:buFont typeface="Wingdings" pitchFamily="2" charset="2"/>
              <a:buNone/>
            </a:pPr>
            <a:r>
              <a:rPr lang="fr-FR" sz="1300" b="1" i="1">
                <a:solidFill>
                  <a:srgbClr val="0066FF"/>
                </a:solidFill>
                <a:latin typeface="Bitstream Vera Sans" pitchFamily="34" charset="0"/>
              </a:rPr>
              <a:t>Intégration</a:t>
            </a:r>
          </a:p>
        </p:txBody>
      </p:sp>
      <p:sp>
        <p:nvSpPr>
          <p:cNvPr id="13" name="Text Box 14"/>
          <p:cNvSpPr txBox="1">
            <a:spLocks noChangeArrowheads="1"/>
          </p:cNvSpPr>
          <p:nvPr/>
        </p:nvSpPr>
        <p:spPr bwMode="auto">
          <a:xfrm>
            <a:off x="4179888" y="2011363"/>
            <a:ext cx="1857375" cy="277812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 lIns="82945" tIns="41473" rIns="82945" bIns="41473">
            <a:spAutoFit/>
          </a:bodyPr>
          <a:lstStyle/>
          <a:p>
            <a:pPr defTabSz="828675" hangingPunct="0">
              <a:lnSpc>
                <a:spcPct val="98000"/>
              </a:lnSpc>
              <a:spcBef>
                <a:spcPct val="50000"/>
              </a:spcBef>
              <a:buClr>
                <a:srgbClr val="000000"/>
              </a:buClr>
              <a:buSzPct val="45000"/>
              <a:buFont typeface="Wingdings" pitchFamily="2" charset="2"/>
              <a:buNone/>
            </a:pPr>
            <a:r>
              <a:rPr lang="fr-FR" sz="1300" b="1" i="1">
                <a:solidFill>
                  <a:srgbClr val="0066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Bitstream Vera Sans" pitchFamily="34" charset="0"/>
              </a:rPr>
              <a:t>Contrôle / commande</a:t>
            </a:r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4500563" y="4570413"/>
            <a:ext cx="1362075" cy="277812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 lIns="82945" tIns="41473" rIns="82945" bIns="41473">
            <a:spAutoFit/>
          </a:bodyPr>
          <a:lstStyle/>
          <a:p>
            <a:pPr defTabSz="828675" hangingPunct="0">
              <a:lnSpc>
                <a:spcPct val="98000"/>
              </a:lnSpc>
              <a:spcBef>
                <a:spcPct val="50000"/>
              </a:spcBef>
              <a:buClr>
                <a:srgbClr val="000000"/>
              </a:buClr>
              <a:buSzPct val="45000"/>
              <a:buFont typeface="Wingdings" pitchFamily="2" charset="2"/>
              <a:buNone/>
            </a:pPr>
            <a:r>
              <a:rPr lang="fr-FR" sz="1300" b="1" i="1">
                <a:solidFill>
                  <a:srgbClr val="0066FF"/>
                </a:solidFill>
                <a:latin typeface="Bitstream Vera Sans" pitchFamily="34" charset="0"/>
              </a:rPr>
              <a:t>Electrostatique</a:t>
            </a:r>
          </a:p>
        </p:txBody>
      </p:sp>
      <p:sp>
        <p:nvSpPr>
          <p:cNvPr id="15" name="Text Box 20"/>
          <p:cNvSpPr txBox="1">
            <a:spLocks noChangeArrowheads="1"/>
          </p:cNvSpPr>
          <p:nvPr/>
        </p:nvSpPr>
        <p:spPr bwMode="auto">
          <a:xfrm>
            <a:off x="6443663" y="2265363"/>
            <a:ext cx="1304925" cy="3810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  <a:effectLst/>
        </p:spPr>
        <p:txBody>
          <a:bodyPr lIns="82945" tIns="41473" rIns="82945" bIns="41473">
            <a:spAutoFit/>
          </a:bodyPr>
          <a:lstStyle/>
          <a:p>
            <a:pPr algn="ctr" defTabSz="828675" hangingPunct="0">
              <a:lnSpc>
                <a:spcPct val="98000"/>
              </a:lnSpc>
              <a:spcBef>
                <a:spcPct val="50000"/>
              </a:spcBef>
              <a:buClr>
                <a:srgbClr val="000000"/>
              </a:buClr>
              <a:buSzPct val="45000"/>
              <a:buFont typeface="Wingdings" pitchFamily="2" charset="2"/>
              <a:buNone/>
            </a:pPr>
            <a:r>
              <a:rPr lang="fr-FR" b="1">
                <a:solidFill>
                  <a:srgbClr val="FFCC00"/>
                </a:solidFill>
                <a:cs typeface="Arial" pitchFamily="34" charset="0"/>
              </a:rPr>
              <a:t>TIM</a:t>
            </a:r>
          </a:p>
        </p:txBody>
      </p:sp>
      <p:sp>
        <p:nvSpPr>
          <p:cNvPr id="16" name="Text Box 22"/>
          <p:cNvSpPr txBox="1">
            <a:spLocks noChangeArrowheads="1"/>
          </p:cNvSpPr>
          <p:nvPr/>
        </p:nvSpPr>
        <p:spPr bwMode="auto">
          <a:xfrm>
            <a:off x="3276600" y="3778250"/>
            <a:ext cx="1630363" cy="277813"/>
          </a:xfrm>
          <a:prstGeom prst="rect">
            <a:avLst/>
          </a:prstGeom>
          <a:solidFill>
            <a:schemeClr val="bg1"/>
          </a:solidFill>
          <a:ln w="25400">
            <a:noFill/>
            <a:miter lim="800000"/>
            <a:headEnd/>
            <a:tailEnd/>
          </a:ln>
          <a:effectLst/>
        </p:spPr>
        <p:txBody>
          <a:bodyPr wrap="none" lIns="82945" tIns="41473" rIns="82945" bIns="41473">
            <a:spAutoFit/>
          </a:bodyPr>
          <a:lstStyle/>
          <a:p>
            <a:pPr defTabSz="828675" hangingPunct="0">
              <a:lnSpc>
                <a:spcPct val="98000"/>
              </a:lnSpc>
              <a:spcBef>
                <a:spcPct val="50000"/>
              </a:spcBef>
              <a:buClr>
                <a:srgbClr val="000000"/>
              </a:buClr>
              <a:buSzPct val="45000"/>
              <a:buFont typeface="Wingdings" pitchFamily="2" charset="2"/>
              <a:buNone/>
            </a:pPr>
            <a:r>
              <a:rPr lang="fr-FR" sz="1300" b="1" i="1">
                <a:solidFill>
                  <a:srgbClr val="0066FF"/>
                </a:solidFill>
                <a:latin typeface="Bitstream Vera Sans" pitchFamily="34" charset="0"/>
              </a:rPr>
              <a:t>Microtechnologies</a:t>
            </a:r>
          </a:p>
        </p:txBody>
      </p:sp>
      <p:sp>
        <p:nvSpPr>
          <p:cNvPr id="17" name="Text Box 24"/>
          <p:cNvSpPr txBox="1">
            <a:spLocks noChangeArrowheads="1"/>
          </p:cNvSpPr>
          <p:nvPr/>
        </p:nvSpPr>
        <p:spPr bwMode="auto">
          <a:xfrm>
            <a:off x="684213" y="3273425"/>
            <a:ext cx="8064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b="1">
                <a:solidFill>
                  <a:schemeClr val="accent2"/>
                </a:solidFill>
              </a:rPr>
              <a:t>IPEM</a:t>
            </a:r>
          </a:p>
        </p:txBody>
      </p:sp>
      <p:sp>
        <p:nvSpPr>
          <p:cNvPr id="18" name="Text Box 26"/>
          <p:cNvSpPr txBox="1">
            <a:spLocks noChangeArrowheads="1"/>
          </p:cNvSpPr>
          <p:nvPr/>
        </p:nvSpPr>
        <p:spPr bwMode="auto">
          <a:xfrm>
            <a:off x="2535238" y="1470025"/>
            <a:ext cx="8493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b="1">
                <a:solidFill>
                  <a:srgbClr val="33CC33"/>
                </a:solidFill>
              </a:rPr>
              <a:t>SETE</a:t>
            </a:r>
          </a:p>
        </p:txBody>
      </p:sp>
      <p:sp>
        <p:nvSpPr>
          <p:cNvPr id="19" name="Text Box 28"/>
          <p:cNvSpPr txBox="1">
            <a:spLocks noChangeArrowheads="1"/>
          </p:cNvSpPr>
          <p:nvPr/>
        </p:nvSpPr>
        <p:spPr bwMode="auto">
          <a:xfrm>
            <a:off x="3255963" y="5070475"/>
            <a:ext cx="10858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b="1">
                <a:solidFill>
                  <a:srgbClr val="FF5050"/>
                </a:solidFill>
              </a:rPr>
              <a:t>BIOMIS</a:t>
            </a:r>
          </a:p>
        </p:txBody>
      </p:sp>
      <p:sp>
        <p:nvSpPr>
          <p:cNvPr id="20" name="Text Box 33"/>
          <p:cNvSpPr txBox="1">
            <a:spLocks noChangeArrowheads="1"/>
          </p:cNvSpPr>
          <p:nvPr/>
        </p:nvSpPr>
        <p:spPr bwMode="auto">
          <a:xfrm>
            <a:off x="179388" y="5589588"/>
            <a:ext cx="59404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1400" b="1">
                <a:solidFill>
                  <a:srgbClr val="3333CC"/>
                </a:solidFill>
              </a:rPr>
              <a:t>IPEM</a:t>
            </a:r>
            <a:r>
              <a:rPr lang="fr-FR" sz="1400" b="1"/>
              <a:t> = Int</a:t>
            </a:r>
            <a:r>
              <a:rPr lang="fr-FR" sz="1400" b="1">
                <a:latin typeface="Times New Roman"/>
              </a:rPr>
              <a:t>é</a:t>
            </a:r>
            <a:r>
              <a:rPr lang="fr-FR" sz="1400" b="1"/>
              <a:t>gration Pour l</a:t>
            </a:r>
            <a:r>
              <a:rPr lang="fr-FR" sz="1400" b="1">
                <a:latin typeface="Times New Roman"/>
              </a:rPr>
              <a:t>’</a:t>
            </a:r>
            <a:r>
              <a:rPr lang="fr-FR" sz="1400" b="1"/>
              <a:t>Electronique de Puissance et les Mat</a:t>
            </a:r>
            <a:r>
              <a:rPr lang="fr-FR" sz="1400" b="1">
                <a:latin typeface="Times New Roman"/>
              </a:rPr>
              <a:t>é</a:t>
            </a:r>
            <a:r>
              <a:rPr lang="fr-FR" sz="1400" b="1"/>
              <a:t>riaux</a:t>
            </a:r>
          </a:p>
        </p:txBody>
      </p:sp>
      <p:sp>
        <p:nvSpPr>
          <p:cNvPr id="21" name="Text Box 34"/>
          <p:cNvSpPr txBox="1">
            <a:spLocks noChangeArrowheads="1"/>
          </p:cNvSpPr>
          <p:nvPr/>
        </p:nvSpPr>
        <p:spPr bwMode="auto">
          <a:xfrm>
            <a:off x="184150" y="6003925"/>
            <a:ext cx="5894388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1400" b="1">
                <a:solidFill>
                  <a:srgbClr val="33CC33"/>
                </a:solidFill>
              </a:rPr>
              <a:t>SETE</a:t>
            </a:r>
            <a:r>
              <a:rPr lang="fr-FR" sz="1400" b="1"/>
              <a:t> = Syst</a:t>
            </a:r>
            <a:r>
              <a:rPr lang="fr-FR" sz="1400" b="1">
                <a:latin typeface="Times New Roman"/>
              </a:rPr>
              <a:t>è</a:t>
            </a:r>
            <a:r>
              <a:rPr lang="fr-FR" sz="1400" b="1"/>
              <a:t>mes d</a:t>
            </a:r>
            <a:r>
              <a:rPr lang="fr-FR" sz="1400" b="1">
                <a:latin typeface="Times New Roman"/>
              </a:rPr>
              <a:t>’</a:t>
            </a:r>
            <a:r>
              <a:rPr lang="fr-FR" sz="1400" b="1"/>
              <a:t>Energie pour les Transports et l</a:t>
            </a:r>
            <a:r>
              <a:rPr lang="fr-FR" sz="1400" b="1">
                <a:latin typeface="Times New Roman"/>
              </a:rPr>
              <a:t>’</a:t>
            </a:r>
            <a:r>
              <a:rPr lang="fr-FR" sz="1400" b="1"/>
              <a:t>Environnement</a:t>
            </a:r>
          </a:p>
        </p:txBody>
      </p:sp>
      <p:sp>
        <p:nvSpPr>
          <p:cNvPr id="22" name="Text Box 35"/>
          <p:cNvSpPr txBox="1">
            <a:spLocks noChangeArrowheads="1"/>
          </p:cNvSpPr>
          <p:nvPr/>
        </p:nvSpPr>
        <p:spPr bwMode="auto">
          <a:xfrm>
            <a:off x="179388" y="6381750"/>
            <a:ext cx="4233862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1400" b="1">
                <a:solidFill>
                  <a:srgbClr val="FFCC00"/>
                </a:solidFill>
              </a:rPr>
              <a:t>TIM</a:t>
            </a:r>
            <a:r>
              <a:rPr lang="fr-FR" sz="1400" b="1"/>
              <a:t> = Traitement de l</a:t>
            </a:r>
            <a:r>
              <a:rPr lang="fr-FR" sz="1400" b="1">
                <a:latin typeface="Times New Roman"/>
              </a:rPr>
              <a:t>’</a:t>
            </a:r>
            <a:r>
              <a:rPr lang="fr-FR" sz="1400" b="1"/>
              <a:t>Information, Multicapteurs</a:t>
            </a:r>
          </a:p>
        </p:txBody>
      </p:sp>
      <p:sp>
        <p:nvSpPr>
          <p:cNvPr id="23" name="Text Box 36"/>
          <p:cNvSpPr txBox="1">
            <a:spLocks noChangeArrowheads="1"/>
          </p:cNvSpPr>
          <p:nvPr/>
        </p:nvSpPr>
        <p:spPr bwMode="auto">
          <a:xfrm>
            <a:off x="5148263" y="6381750"/>
            <a:ext cx="26257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fr-FR" sz="1400" b="1">
                <a:solidFill>
                  <a:srgbClr val="FF5050"/>
                </a:solidFill>
              </a:rPr>
              <a:t>BIOMIS</a:t>
            </a:r>
            <a:r>
              <a:rPr lang="fr-FR" sz="1400" b="1"/>
              <a:t> = Biomicrosyst</a:t>
            </a:r>
            <a:r>
              <a:rPr lang="fr-FR" sz="1400" b="1">
                <a:latin typeface="Times New Roman"/>
              </a:rPr>
              <a:t>è</a:t>
            </a:r>
            <a:r>
              <a:rPr lang="fr-FR" sz="1400" b="1"/>
              <a:t>mes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/>
      <p:bldP spid="16" grpId="0" animBg="1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160338" y="5300663"/>
            <a:ext cx="7950318" cy="1323439"/>
          </a:xfrm>
          <a:prstGeom prst="rect">
            <a:avLst/>
          </a:prstGeom>
          <a:solidFill>
            <a:schemeClr val="accent1"/>
          </a:solidFill>
          <a:ln w="57150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fr-FR" sz="1600" b="1" dirty="0">
                <a:solidFill>
                  <a:schemeClr val="bg1"/>
                </a:solidFill>
                <a:cs typeface="Arial" pitchFamily="34" charset="0"/>
              </a:rPr>
              <a:t>Originalité des travaux effectués :</a:t>
            </a:r>
          </a:p>
          <a:p>
            <a:pPr eaLnBrk="0" hangingPunct="0"/>
            <a:r>
              <a:rPr lang="fr-FR" sz="1600" dirty="0">
                <a:solidFill>
                  <a:schemeClr val="bg1"/>
                </a:solidFill>
              </a:rPr>
              <a:t>● </a:t>
            </a:r>
            <a:r>
              <a:rPr lang="fr-FR" sz="1600" dirty="0">
                <a:solidFill>
                  <a:schemeClr val="bg1"/>
                </a:solidFill>
                <a:cs typeface="Arial" pitchFamily="34" charset="0"/>
              </a:rPr>
              <a:t>Conception d’actionneurs non-conventionnels </a:t>
            </a:r>
            <a:r>
              <a:rPr lang="fr-FR" sz="1400" dirty="0">
                <a:solidFill>
                  <a:schemeClr val="bg1"/>
                </a:solidFill>
                <a:cs typeface="Arial" pitchFamily="34" charset="0"/>
              </a:rPr>
              <a:t>(double exc., commutation de flux, </a:t>
            </a:r>
            <a:r>
              <a:rPr lang="fr-FR" sz="1400" dirty="0" err="1">
                <a:solidFill>
                  <a:schemeClr val="bg1"/>
                </a:solidFill>
                <a:cs typeface="Arial" pitchFamily="34" charset="0"/>
              </a:rPr>
              <a:t>polyentrefer</a:t>
            </a:r>
            <a:r>
              <a:rPr lang="fr-FR" sz="1400" dirty="0">
                <a:solidFill>
                  <a:schemeClr val="bg1"/>
                </a:solidFill>
                <a:cs typeface="Arial" pitchFamily="34" charset="0"/>
              </a:rPr>
              <a:t>, …)</a:t>
            </a:r>
          </a:p>
          <a:p>
            <a:pPr eaLnBrk="0" hangingPunct="0"/>
            <a:r>
              <a:rPr lang="fr-FR" sz="1600" dirty="0">
                <a:solidFill>
                  <a:schemeClr val="bg1"/>
                </a:solidFill>
              </a:rPr>
              <a:t>●</a:t>
            </a:r>
            <a:r>
              <a:rPr lang="fr-FR" sz="1600" dirty="0">
                <a:solidFill>
                  <a:schemeClr val="bg1"/>
                </a:solidFill>
                <a:cs typeface="Arial" pitchFamily="34" charset="0"/>
              </a:rPr>
              <a:t> Approches couplées : lois de commande </a:t>
            </a:r>
            <a:r>
              <a:rPr lang="fr-FR" sz="1600" b="1" dirty="0">
                <a:solidFill>
                  <a:schemeClr val="bg1"/>
                </a:solidFill>
                <a:cs typeface="Arial" pitchFamily="34" charset="0"/>
              </a:rPr>
              <a:t>et</a:t>
            </a:r>
            <a:r>
              <a:rPr lang="fr-FR" sz="1600" dirty="0">
                <a:solidFill>
                  <a:schemeClr val="bg1"/>
                </a:solidFill>
                <a:cs typeface="Arial" pitchFamily="34" charset="0"/>
              </a:rPr>
              <a:t> architectures matérielles reconfigurables</a:t>
            </a:r>
          </a:p>
          <a:p>
            <a:pPr eaLnBrk="0" hangingPunct="0"/>
            <a:r>
              <a:rPr lang="fr-FR" sz="1600" dirty="0">
                <a:solidFill>
                  <a:schemeClr val="bg1"/>
                </a:solidFill>
              </a:rPr>
              <a:t>●</a:t>
            </a:r>
            <a:r>
              <a:rPr lang="fr-FR" sz="1600" dirty="0">
                <a:solidFill>
                  <a:schemeClr val="bg1"/>
                </a:solidFill>
                <a:cs typeface="Arial" pitchFamily="34" charset="0"/>
              </a:rPr>
              <a:t> Stratégies de gestion d’énergie utilisant des ressources renouvelables intermittentes</a:t>
            </a:r>
          </a:p>
          <a:p>
            <a:pPr eaLnBrk="0" hangingPunct="0"/>
            <a:r>
              <a:rPr lang="fr-FR" sz="1600" dirty="0">
                <a:solidFill>
                  <a:schemeClr val="bg1"/>
                </a:solidFill>
              </a:rPr>
              <a:t>●</a:t>
            </a:r>
            <a:r>
              <a:rPr lang="fr-FR" sz="1600" dirty="0">
                <a:solidFill>
                  <a:schemeClr val="bg1"/>
                </a:solidFill>
                <a:cs typeface="Arial" pitchFamily="34" charset="0"/>
              </a:rPr>
              <a:t> Méthodologies génériques d’optimisation système et de conception</a:t>
            </a:r>
          </a:p>
        </p:txBody>
      </p: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1835150" y="2852738"/>
            <a:ext cx="2974975" cy="2051050"/>
            <a:chOff x="2313" y="2688"/>
            <a:chExt cx="1703" cy="1104"/>
          </a:xfrm>
        </p:grpSpPr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2313" y="2784"/>
              <a:ext cx="1488" cy="1008"/>
              <a:chOff x="3552" y="2448"/>
              <a:chExt cx="2112" cy="1586"/>
            </a:xfrm>
          </p:grpSpPr>
          <p:graphicFrame>
            <p:nvGraphicFramePr>
              <p:cNvPr id="6" name="Object 8"/>
              <p:cNvGraphicFramePr>
                <a:graphicFrameLocks noChangeAspect="1"/>
              </p:cNvGraphicFramePr>
              <p:nvPr/>
            </p:nvGraphicFramePr>
            <p:xfrm>
              <a:off x="3552" y="2448"/>
              <a:ext cx="2112" cy="1586"/>
            </p:xfrm>
            <a:graphic>
              <a:graphicData uri="http://schemas.openxmlformats.org/presentationml/2006/ole">
                <p:oleObj spid="_x0000_s1026" r:id="rId3" imgW="3677412" imgH="2763012" progId="Word.Picture.8">
                  <p:embed/>
                </p:oleObj>
              </a:graphicData>
            </a:graphic>
          </p:graphicFrame>
          <p:sp>
            <p:nvSpPr>
              <p:cNvPr id="7" name="Oval 9"/>
              <p:cNvSpPr>
                <a:spLocks noChangeArrowheads="1"/>
              </p:cNvSpPr>
              <p:nvPr/>
            </p:nvSpPr>
            <p:spPr bwMode="auto">
              <a:xfrm>
                <a:off x="4176" y="3360"/>
                <a:ext cx="1248" cy="336"/>
              </a:xfrm>
              <a:prstGeom prst="ellipse">
                <a:avLst/>
              </a:prstGeom>
              <a:noFill/>
              <a:ln w="28575">
                <a:solidFill>
                  <a:srgbClr val="0066FF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fr-FR"/>
              </a:p>
            </p:txBody>
          </p:sp>
        </p:grpSp>
        <p:graphicFrame>
          <p:nvGraphicFramePr>
            <p:cNvPr id="5" name="Object 10"/>
            <p:cNvGraphicFramePr>
              <a:graphicFrameLocks noChangeAspect="1"/>
            </p:cNvGraphicFramePr>
            <p:nvPr/>
          </p:nvGraphicFramePr>
          <p:xfrm>
            <a:off x="3321" y="2688"/>
            <a:ext cx="695" cy="720"/>
          </p:xfrm>
          <a:graphic>
            <a:graphicData uri="http://schemas.openxmlformats.org/presentationml/2006/ole">
              <p:oleObj spid="_x0000_s1027" name="Document" r:id="rId4" imgW="1706880" imgH="1769364" progId="Word.Document.8">
                <p:embed/>
              </p:oleObj>
            </a:graphicData>
          </a:graphic>
        </p:graphicFrame>
      </p:grpSp>
      <p:pic>
        <p:nvPicPr>
          <p:cNvPr id="8" name="Picture 11"/>
          <p:cNvPicPr>
            <a:picLocks noChangeAspect="1" noChangeArrowheads="1"/>
          </p:cNvPicPr>
          <p:nvPr/>
        </p:nvPicPr>
        <p:blipFill>
          <a:blip r:embed="rId5" cstate="print">
            <a:lum bright="30000"/>
          </a:blip>
          <a:srcRect/>
          <a:stretch>
            <a:fillRect/>
          </a:stretch>
        </p:blipFill>
        <p:spPr bwMode="auto">
          <a:xfrm>
            <a:off x="6948488" y="3860800"/>
            <a:ext cx="1547812" cy="1308100"/>
          </a:xfrm>
          <a:prstGeom prst="rect">
            <a:avLst/>
          </a:prstGeom>
          <a:noFill/>
        </p:spPr>
      </p:pic>
      <p:graphicFrame>
        <p:nvGraphicFramePr>
          <p:cNvPr id="9" name="Object 8"/>
          <p:cNvGraphicFramePr>
            <a:graphicFrameLocks noChangeAspect="1"/>
          </p:cNvGraphicFramePr>
          <p:nvPr/>
        </p:nvGraphicFramePr>
        <p:xfrm>
          <a:off x="395288" y="3500438"/>
          <a:ext cx="1214437" cy="1079500"/>
        </p:xfrm>
        <a:graphic>
          <a:graphicData uri="http://schemas.openxmlformats.org/presentationml/2006/ole">
            <p:oleObj spid="_x0000_s1028" r:id="rId6" imgW="4828571" imgH="4296375" progId="PBrush">
              <p:embed/>
            </p:oleObj>
          </a:graphicData>
        </a:graphic>
      </p:graphicFrame>
      <p:grpSp>
        <p:nvGrpSpPr>
          <p:cNvPr id="10" name="Group 13"/>
          <p:cNvGrpSpPr>
            <a:grpSpLocks/>
          </p:cNvGrpSpPr>
          <p:nvPr/>
        </p:nvGrpSpPr>
        <p:grpSpPr bwMode="auto">
          <a:xfrm>
            <a:off x="5003800" y="3500438"/>
            <a:ext cx="1728788" cy="1411287"/>
            <a:chOff x="3107" y="2659"/>
            <a:chExt cx="1088" cy="753"/>
          </a:xfrm>
        </p:grpSpPr>
        <p:pic>
          <p:nvPicPr>
            <p:cNvPr id="11" name="Picture 14"/>
            <p:cNvPicPr>
              <a:picLocks noChangeAspect="1" noChangeArrowheads="1"/>
            </p:cNvPicPr>
            <p:nvPr/>
          </p:nvPicPr>
          <p:blipFill>
            <a:blip r:embed="rId7" cstate="print">
              <a:lum bright="48000"/>
            </a:blip>
            <a:srcRect/>
            <a:stretch>
              <a:fillRect/>
            </a:stretch>
          </p:blipFill>
          <p:spPr bwMode="auto">
            <a:xfrm>
              <a:off x="3334" y="2659"/>
              <a:ext cx="658" cy="708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  <a:effectLst/>
          </p:spPr>
        </p:pic>
        <p:sp>
          <p:nvSpPr>
            <p:cNvPr id="12" name="Line 15"/>
            <p:cNvSpPr>
              <a:spLocks noChangeShapeType="1"/>
            </p:cNvSpPr>
            <p:nvPr/>
          </p:nvSpPr>
          <p:spPr bwMode="auto">
            <a:xfrm>
              <a:off x="3107" y="3140"/>
              <a:ext cx="272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arrow" w="med" len="med"/>
            </a:ln>
            <a:effectLst/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3" name="Line 16"/>
            <p:cNvSpPr>
              <a:spLocks noChangeShapeType="1"/>
            </p:cNvSpPr>
            <p:nvPr/>
          </p:nvSpPr>
          <p:spPr bwMode="auto">
            <a:xfrm>
              <a:off x="3107" y="2959"/>
              <a:ext cx="272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arrow" w="med" len="med"/>
            </a:ln>
            <a:effectLst/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4" name="Line 17"/>
            <p:cNvSpPr>
              <a:spLocks noChangeShapeType="1"/>
            </p:cNvSpPr>
            <p:nvPr/>
          </p:nvSpPr>
          <p:spPr bwMode="auto">
            <a:xfrm>
              <a:off x="3923" y="3140"/>
              <a:ext cx="272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arrow" w="med" len="med"/>
            </a:ln>
            <a:effectLst/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5" name="AutoShape 18"/>
            <p:cNvSpPr>
              <a:spLocks noChangeArrowheads="1"/>
            </p:cNvSpPr>
            <p:nvPr/>
          </p:nvSpPr>
          <p:spPr bwMode="auto">
            <a:xfrm>
              <a:off x="3435" y="2868"/>
              <a:ext cx="408" cy="408"/>
            </a:xfrm>
            <a:custGeom>
              <a:avLst/>
              <a:gdLst>
                <a:gd name="G0" fmla="+- 0 0 0"/>
                <a:gd name="G1" fmla="+- -11796480 0 0"/>
                <a:gd name="G2" fmla="+- 0 0 -11796480"/>
                <a:gd name="G3" fmla="+- 10800 0 0"/>
                <a:gd name="G4" fmla="+- 0 0 0"/>
                <a:gd name="T0" fmla="*/ 360 256 1"/>
                <a:gd name="T1" fmla="*/ 0 256 1"/>
                <a:gd name="G5" fmla="+- G2 T0 T1"/>
                <a:gd name="G6" fmla="?: G2 G2 G5"/>
                <a:gd name="G7" fmla="+- 0 0 G6"/>
                <a:gd name="G8" fmla="+- 5400 0 0"/>
                <a:gd name="G9" fmla="+- 0 0 -11796480"/>
                <a:gd name="G10" fmla="+- 5400 0 2700"/>
                <a:gd name="G11" fmla="cos G10 0"/>
                <a:gd name="G12" fmla="sin G10 0"/>
                <a:gd name="G13" fmla="cos 13500 0"/>
                <a:gd name="G14" fmla="sin 13500 0"/>
                <a:gd name="G15" fmla="+- G11 10800 0"/>
                <a:gd name="G16" fmla="+- G12 10800 0"/>
                <a:gd name="G17" fmla="+- G13 10800 0"/>
                <a:gd name="G18" fmla="+- G14 10800 0"/>
                <a:gd name="G19" fmla="*/ 5400 1 2"/>
                <a:gd name="G20" fmla="+- G19 5400 0"/>
                <a:gd name="G21" fmla="cos G20 0"/>
                <a:gd name="G22" fmla="sin G20 0"/>
                <a:gd name="G23" fmla="+- G21 10800 0"/>
                <a:gd name="G24" fmla="+- G12 G23 G22"/>
                <a:gd name="G25" fmla="+- G22 G23 G11"/>
                <a:gd name="G26" fmla="cos 10800 0"/>
                <a:gd name="G27" fmla="sin 10800 0"/>
                <a:gd name="G28" fmla="cos 5400 0"/>
                <a:gd name="G29" fmla="sin 5400 0"/>
                <a:gd name="G30" fmla="+- G26 10800 0"/>
                <a:gd name="G31" fmla="+- G27 10800 0"/>
                <a:gd name="G32" fmla="+- G28 10800 0"/>
                <a:gd name="G33" fmla="+- G29 10800 0"/>
                <a:gd name="G34" fmla="+- G19 5400 0"/>
                <a:gd name="G35" fmla="cos G34 -11796480"/>
                <a:gd name="G36" fmla="sin G34 -11796480"/>
                <a:gd name="G37" fmla="+/ -11796480 0 2"/>
                <a:gd name="T2" fmla="*/ 180 256 1"/>
                <a:gd name="T3" fmla="*/ 0 256 1"/>
                <a:gd name="G38" fmla="+- G37 T2 T3"/>
                <a:gd name="G39" fmla="?: G2 G37 G38"/>
                <a:gd name="G40" fmla="cos 10800 G39"/>
                <a:gd name="G41" fmla="sin 10800 G39"/>
                <a:gd name="G42" fmla="cos 5400 G39"/>
                <a:gd name="G43" fmla="sin 5400 G39"/>
                <a:gd name="G44" fmla="+- G40 10800 0"/>
                <a:gd name="G45" fmla="+- G41 10800 0"/>
                <a:gd name="G46" fmla="+- G42 10800 0"/>
                <a:gd name="G47" fmla="+- G43 10800 0"/>
                <a:gd name="G48" fmla="+- G35 10800 0"/>
                <a:gd name="G49" fmla="+- G36 10800 0"/>
                <a:gd name="T4" fmla="*/ 10799 w 21600"/>
                <a:gd name="T5" fmla="*/ 0 h 21600"/>
                <a:gd name="T6" fmla="*/ 2700 w 21600"/>
                <a:gd name="T7" fmla="*/ 10800 h 21600"/>
                <a:gd name="T8" fmla="*/ 10799 w 21600"/>
                <a:gd name="T9" fmla="*/ 5400 h 21600"/>
                <a:gd name="T10" fmla="*/ 24300 w 21600"/>
                <a:gd name="T11" fmla="*/ 10800 h 21600"/>
                <a:gd name="T12" fmla="*/ 18900 w 21600"/>
                <a:gd name="T13" fmla="*/ 16200 h 21600"/>
                <a:gd name="T14" fmla="*/ 13500 w 21600"/>
                <a:gd name="T15" fmla="*/ 10800 h 21600"/>
                <a:gd name="T16" fmla="*/ 3163 w 21600"/>
                <a:gd name="T17" fmla="*/ 3163 h 21600"/>
                <a:gd name="T18" fmla="*/ 18437 w 21600"/>
                <a:gd name="T19" fmla="*/ 18437 h 21600"/>
              </a:gdLst>
              <a:ahLst/>
              <a:cxnLst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T16" t="T17" r="T18" b="T19"/>
              <a:pathLst>
                <a:path w="21600" h="21600">
                  <a:moveTo>
                    <a:pt x="16200" y="10800"/>
                  </a:moveTo>
                  <a:cubicBezTo>
                    <a:pt x="16200" y="7817"/>
                    <a:pt x="13782" y="5400"/>
                    <a:pt x="10800" y="5400"/>
                  </a:cubicBezTo>
                  <a:cubicBezTo>
                    <a:pt x="7817" y="5400"/>
                    <a:pt x="5400" y="7817"/>
                    <a:pt x="5400" y="10800"/>
                  </a:cubicBezTo>
                  <a:lnTo>
                    <a:pt x="0" y="10800"/>
                  </a:lnTo>
                  <a:cubicBezTo>
                    <a:pt x="0" y="4835"/>
                    <a:pt x="4835" y="0"/>
                    <a:pt x="10800" y="0"/>
                  </a:cubicBezTo>
                  <a:cubicBezTo>
                    <a:pt x="16764" y="0"/>
                    <a:pt x="21599" y="4835"/>
                    <a:pt x="21600" y="10799"/>
                  </a:cubicBezTo>
                  <a:lnTo>
                    <a:pt x="21600" y="10800"/>
                  </a:lnTo>
                  <a:lnTo>
                    <a:pt x="24300" y="10800"/>
                  </a:lnTo>
                  <a:lnTo>
                    <a:pt x="18900" y="16200"/>
                  </a:lnTo>
                  <a:lnTo>
                    <a:pt x="13500" y="10800"/>
                  </a:lnTo>
                  <a:lnTo>
                    <a:pt x="16200" y="10800"/>
                  </a:lnTo>
                  <a:close/>
                </a:path>
              </a:pathLst>
            </a:custGeom>
            <a:noFill/>
            <a:ln w="9525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fr-FR"/>
            </a:p>
          </p:txBody>
        </p:sp>
        <p:sp>
          <p:nvSpPr>
            <p:cNvPr id="16" name="Line 19"/>
            <p:cNvSpPr>
              <a:spLocks noChangeShapeType="1"/>
            </p:cNvSpPr>
            <p:nvPr/>
          </p:nvSpPr>
          <p:spPr bwMode="auto">
            <a:xfrm>
              <a:off x="4059" y="3140"/>
              <a:ext cx="0" cy="2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7" name="Line 20"/>
            <p:cNvSpPr>
              <a:spLocks noChangeShapeType="1"/>
            </p:cNvSpPr>
            <p:nvPr/>
          </p:nvSpPr>
          <p:spPr bwMode="auto">
            <a:xfrm flipH="1">
              <a:off x="3243" y="3412"/>
              <a:ext cx="81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/>
            <a:lstStyle/>
            <a:p>
              <a:endParaRPr lang="fr-FR"/>
            </a:p>
          </p:txBody>
        </p:sp>
        <p:sp>
          <p:nvSpPr>
            <p:cNvPr id="18" name="Line 21"/>
            <p:cNvSpPr>
              <a:spLocks noChangeShapeType="1"/>
            </p:cNvSpPr>
            <p:nvPr/>
          </p:nvSpPr>
          <p:spPr bwMode="auto">
            <a:xfrm>
              <a:off x="3243" y="3140"/>
              <a:ext cx="0" cy="2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arrow" w="med" len="med"/>
              <a:tailEnd/>
            </a:ln>
            <a:effectLst/>
          </p:spPr>
          <p:txBody>
            <a:bodyPr wrap="none"/>
            <a:lstStyle/>
            <a:p>
              <a:endParaRPr lang="fr-FR"/>
            </a:p>
          </p:txBody>
        </p:sp>
      </p:grpSp>
      <p:sp>
        <p:nvSpPr>
          <p:cNvPr id="19" name="Text Box 3"/>
          <p:cNvSpPr txBox="1">
            <a:spLocks noChangeArrowheads="1"/>
          </p:cNvSpPr>
          <p:nvPr/>
        </p:nvSpPr>
        <p:spPr bwMode="auto">
          <a:xfrm>
            <a:off x="1" y="954088"/>
            <a:ext cx="9144000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fr-FR" sz="2400" dirty="0" smtClean="0">
                <a:solidFill>
                  <a:schemeClr val="accent3">
                    <a:lumMod val="50000"/>
                  </a:schemeClr>
                </a:solidFill>
              </a:rPr>
              <a:t>SETE </a:t>
            </a:r>
            <a:r>
              <a:rPr lang="fr-FR" sz="2400" dirty="0">
                <a:solidFill>
                  <a:schemeClr val="accent3">
                    <a:lumMod val="50000"/>
                  </a:schemeClr>
                </a:solidFill>
              </a:rPr>
              <a:t>(Systèmes d’Énergie pour les Transports et l’Environnement</a:t>
            </a:r>
            <a:r>
              <a:rPr lang="fr-FR" sz="2400" dirty="0" smtClean="0">
                <a:solidFill>
                  <a:schemeClr val="accent3">
                    <a:lumMod val="50000"/>
                  </a:schemeClr>
                </a:solidFill>
              </a:rPr>
              <a:t>)</a:t>
            </a:r>
            <a:endParaRPr lang="fr-FR" sz="2400" dirty="0"/>
          </a:p>
          <a:p>
            <a:pPr lvl="1">
              <a:buFont typeface="Wingdings" pitchFamily="2" charset="2"/>
              <a:buChar char="§"/>
            </a:pPr>
            <a:r>
              <a:rPr lang="fr-FR" dirty="0" smtClean="0"/>
              <a:t>Transports</a:t>
            </a:r>
            <a:r>
              <a:rPr lang="fr-FR" dirty="0"/>
              <a:t>, systèmes de traction hybride, </a:t>
            </a:r>
          </a:p>
          <a:p>
            <a:pPr lvl="1">
              <a:buFont typeface="Wingdings" pitchFamily="2" charset="2"/>
              <a:buChar char="§"/>
            </a:pPr>
            <a:r>
              <a:rPr lang="fr-FR" dirty="0" smtClean="0"/>
              <a:t>Qualité </a:t>
            </a:r>
            <a:r>
              <a:rPr lang="fr-FR" dirty="0"/>
              <a:t>de conversion, compensation active de vibrations,</a:t>
            </a:r>
          </a:p>
          <a:p>
            <a:pPr lvl="1">
              <a:buFont typeface="Wingdings" pitchFamily="2" charset="2"/>
              <a:buChar char="§"/>
            </a:pPr>
            <a:r>
              <a:rPr lang="fr-FR" dirty="0" smtClean="0"/>
              <a:t>Systèmes </a:t>
            </a:r>
            <a:r>
              <a:rPr lang="fr-FR" dirty="0"/>
              <a:t>de production et de gestion d’énergie à ressources renouvelables,</a:t>
            </a:r>
          </a:p>
          <a:p>
            <a:pPr lvl="1">
              <a:buFont typeface="Wingdings" pitchFamily="2" charset="2"/>
              <a:buChar char="§"/>
            </a:pPr>
            <a:r>
              <a:rPr lang="fr-FR" dirty="0" smtClean="0"/>
              <a:t>Méthodologies </a:t>
            </a:r>
            <a:r>
              <a:rPr lang="fr-FR" dirty="0"/>
              <a:t>génériques de conception et d’éco-conception.</a:t>
            </a:r>
          </a:p>
          <a:p>
            <a:pPr lvl="1">
              <a:buFont typeface="Wingdings" pitchFamily="2" charset="2"/>
              <a:buChar char="§"/>
            </a:pPr>
            <a:r>
              <a:rPr lang="fr-FR" dirty="0" smtClean="0"/>
              <a:t>Contrôle </a:t>
            </a:r>
            <a:r>
              <a:rPr lang="fr-FR" dirty="0"/>
              <a:t>de systèmes électriques complexes et architecture matérielle dédiée</a:t>
            </a:r>
          </a:p>
          <a:p>
            <a:pPr lvl="1">
              <a:buFontTx/>
              <a:buBlip>
                <a:blip r:embed="rId8"/>
              </a:buBlip>
            </a:pPr>
            <a:endParaRPr lang="fr-FR" dirty="0">
              <a:solidFill>
                <a:schemeClr val="accent2"/>
              </a:solidFill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428596" y="1628800"/>
            <a:ext cx="7858180" cy="851765"/>
          </a:xfrm>
          <a:prstGeom prst="roundRect">
            <a:avLst/>
          </a:prstGeom>
          <a:solidFill>
            <a:schemeClr val="accent3">
              <a:lumMod val="60000"/>
              <a:lumOff val="40000"/>
              <a:alpha val="2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21" name="Picture 5" descr="maquette_34">
            <a:hlinkClick r:id="rId9" action="ppaction://hlinkfile"/>
          </p:cNvPr>
          <p:cNvPicPr>
            <a:picLocks noChangeAspect="1" noChangeArrowheads="1"/>
          </p:cNvPicPr>
          <p:nvPr/>
        </p:nvPicPr>
        <p:blipFill>
          <a:blip r:embed="rId10" cstate="print">
            <a:lum bright="12000"/>
          </a:blip>
          <a:srcRect l="15404" t="8212" r="22978" b="9666"/>
          <a:stretch>
            <a:fillRect/>
          </a:stretch>
        </p:blipFill>
        <p:spPr bwMode="auto">
          <a:xfrm>
            <a:off x="6143636" y="2786058"/>
            <a:ext cx="1654175" cy="12906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1550789" y="3136613"/>
            <a:ext cx="6042423" cy="584775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dirty="0" smtClean="0">
                <a:latin typeface="+mn-lt"/>
              </a:rPr>
              <a:t>Monsieur, ça vient d’où les vagues?</a:t>
            </a:r>
            <a:endParaRPr lang="fr-FR" sz="3200" dirty="0">
              <a:latin typeface="+mn-lt"/>
            </a:endParaRPr>
          </a:p>
        </p:txBody>
      </p:sp>
      <p:pic>
        <p:nvPicPr>
          <p:cNvPr id="3" name="Picture 2" descr="C:\Users\Judicael\Desktop\enfant questi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762375"/>
            <a:ext cx="1476375" cy="30956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g3358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99592" y="2060848"/>
            <a:ext cx="7304072" cy="3598096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23528" y="1052736"/>
            <a:ext cx="5308056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L’origine de la houle : le Soleil !</a:t>
            </a:r>
            <a:endParaRPr lang="fr-FR" sz="3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357188" y="928688"/>
            <a:ext cx="6033831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Ordre de grandeur des puissances?</a:t>
            </a:r>
            <a:endParaRPr lang="fr-FR" sz="3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  <p:graphicFrame>
        <p:nvGraphicFramePr>
          <p:cNvPr id="3" name="Tableau 2"/>
          <p:cNvGraphicFramePr>
            <a:graphicFrameLocks noGrp="1"/>
          </p:cNvGraphicFramePr>
          <p:nvPr/>
        </p:nvGraphicFramePr>
        <p:xfrm>
          <a:off x="323528" y="3501008"/>
          <a:ext cx="8358245" cy="2386740"/>
        </p:xfrm>
        <a:graphic>
          <a:graphicData uri="http://schemas.openxmlformats.org/drawingml/2006/table">
            <a:tbl>
              <a:tblPr firstRow="1" bandRow="1">
                <a:tableStyleId>{74C1A8A3-306A-4EB7-A6B1-4F7E0EB9C5D6}</a:tableStyleId>
              </a:tblPr>
              <a:tblGrid>
                <a:gridCol w="1714512"/>
                <a:gridCol w="1285884"/>
                <a:gridCol w="1029473"/>
                <a:gridCol w="2164188"/>
                <a:gridCol w="2164188"/>
              </a:tblGrid>
              <a:tr h="269763">
                <a:tc>
                  <a:txBody>
                    <a:bodyPr/>
                    <a:lstStyle/>
                    <a:p>
                      <a:r>
                        <a:rPr lang="fr-FR" sz="2400" dirty="0" smtClean="0"/>
                        <a:t>Etat</a:t>
                      </a:r>
                      <a:r>
                        <a:rPr lang="fr-FR" sz="2400" baseline="0" dirty="0" smtClean="0"/>
                        <a:t> de mer</a:t>
                      </a:r>
                      <a:endParaRPr lang="fr-FR" sz="2400" dirty="0"/>
                    </a:p>
                  </a:txBody>
                  <a:tcPr marL="123780" marR="123780" marT="61890" marB="618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i="1" dirty="0" smtClean="0"/>
                        <a:t>H</a:t>
                      </a:r>
                      <a:r>
                        <a:rPr lang="fr-FR" sz="2400" i="1" baseline="-25000" dirty="0" smtClean="0"/>
                        <a:t>1/3</a:t>
                      </a:r>
                      <a:r>
                        <a:rPr lang="fr-FR" sz="2400" dirty="0" smtClean="0"/>
                        <a:t> (m)</a:t>
                      </a:r>
                      <a:endParaRPr lang="fr-FR" sz="2400" baseline="-25000" dirty="0"/>
                    </a:p>
                  </a:txBody>
                  <a:tcPr marL="123780" marR="123780" marT="61890" marB="6189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400" i="1" dirty="0" err="1" smtClean="0"/>
                        <a:t>T</a:t>
                      </a:r>
                      <a:r>
                        <a:rPr lang="fr-FR" sz="2400" i="1" baseline="-25000" dirty="0" err="1" smtClean="0"/>
                        <a:t>p</a:t>
                      </a:r>
                      <a:r>
                        <a:rPr lang="fr-FR" sz="2400" dirty="0" smtClean="0"/>
                        <a:t> (s)</a:t>
                      </a:r>
                      <a:endParaRPr lang="fr-FR" sz="2400" baseline="-25000" dirty="0"/>
                    </a:p>
                  </a:txBody>
                  <a:tcPr marL="123780" marR="123780" marT="61890" marB="618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i="1" dirty="0" err="1" smtClean="0"/>
                        <a:t>P</a:t>
                      </a:r>
                      <a:r>
                        <a:rPr lang="fr-FR" sz="2400" i="1" baseline="-25000" dirty="0" err="1" smtClean="0"/>
                        <a:t>w</a:t>
                      </a:r>
                      <a:r>
                        <a:rPr lang="fr-FR" sz="2400" baseline="-25000" dirty="0" smtClean="0"/>
                        <a:t> </a:t>
                      </a:r>
                      <a:r>
                        <a:rPr lang="fr-FR" sz="2400" dirty="0" smtClean="0"/>
                        <a:t> (</a:t>
                      </a:r>
                      <a:r>
                        <a:rPr lang="fr-FR" sz="2400" dirty="0" err="1" smtClean="0"/>
                        <a:t>kW.m</a:t>
                      </a:r>
                      <a:r>
                        <a:rPr lang="fr-FR" sz="2400" baseline="30000" dirty="0" smtClean="0"/>
                        <a:t>-1</a:t>
                      </a:r>
                      <a:r>
                        <a:rPr lang="fr-FR" sz="2400" baseline="0" dirty="0" smtClean="0"/>
                        <a:t>)</a:t>
                      </a:r>
                    </a:p>
                  </a:txBody>
                  <a:tcPr marL="123780" marR="123780" marT="61890" marB="6189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400" i="1" dirty="0" err="1" smtClean="0"/>
                        <a:t>P</a:t>
                      </a:r>
                      <a:r>
                        <a:rPr lang="fr-FR" sz="2400" i="1" baseline="-25000" dirty="0" err="1" smtClean="0"/>
                        <a:t>w</a:t>
                      </a:r>
                      <a:r>
                        <a:rPr lang="fr-FR" sz="2400" i="1" baseline="0" dirty="0" smtClean="0"/>
                        <a:t>*30m*20%</a:t>
                      </a:r>
                      <a:endParaRPr lang="fr-FR" sz="2400" baseline="0" dirty="0" smtClean="0"/>
                    </a:p>
                  </a:txBody>
                  <a:tcPr marL="123780" marR="123780" marT="61890" marB="61890"/>
                </a:tc>
              </a:tr>
              <a:tr h="236171">
                <a:tc>
                  <a:txBody>
                    <a:bodyPr/>
                    <a:lstStyle/>
                    <a:p>
                      <a:pPr algn="r"/>
                      <a:r>
                        <a:rPr lang="fr-FR" sz="1800" dirty="0" smtClean="0"/>
                        <a:t>Peu agitée</a:t>
                      </a:r>
                      <a:endParaRPr lang="fr-FR" sz="1800" dirty="0"/>
                    </a:p>
                  </a:txBody>
                  <a:tcPr marL="123780" marR="123780" marT="61890" marB="61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i="0" dirty="0" smtClean="0"/>
                        <a:t>0.6 m</a:t>
                      </a:r>
                      <a:endParaRPr lang="fr-FR" sz="2000" i="0" dirty="0"/>
                    </a:p>
                  </a:txBody>
                  <a:tcPr marL="123780" marR="123780" marT="61890" marB="61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i="0" dirty="0" smtClean="0"/>
                        <a:t>5 s</a:t>
                      </a:r>
                      <a:endParaRPr lang="fr-FR" sz="2000" i="0" dirty="0"/>
                    </a:p>
                  </a:txBody>
                  <a:tcPr marL="123780" marR="123780" marT="61890" marB="61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i="0" dirty="0" smtClean="0"/>
                        <a:t>0.9 </a:t>
                      </a:r>
                      <a:r>
                        <a:rPr lang="fr-FR" sz="2000" i="0" dirty="0" err="1" smtClean="0"/>
                        <a:t>kW.m</a:t>
                      </a:r>
                      <a:r>
                        <a:rPr lang="fr-FR" sz="2000" i="0" baseline="30000" dirty="0" smtClean="0"/>
                        <a:t>-1</a:t>
                      </a:r>
                      <a:endParaRPr lang="fr-FR" sz="2000" i="0" baseline="30000" dirty="0"/>
                    </a:p>
                  </a:txBody>
                  <a:tcPr marL="123780" marR="123780" marT="61890" marB="61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i="0" baseline="0" dirty="0" smtClean="0"/>
                        <a:t>5kW</a:t>
                      </a:r>
                      <a:endParaRPr lang="fr-FR" sz="2000" i="0" baseline="0" dirty="0"/>
                    </a:p>
                  </a:txBody>
                  <a:tcPr marL="123780" marR="123780" marT="61890" marB="61890" anchor="ctr"/>
                </a:tc>
              </a:tr>
              <a:tr h="236171">
                <a:tc>
                  <a:txBody>
                    <a:bodyPr/>
                    <a:lstStyle/>
                    <a:p>
                      <a:pPr algn="r"/>
                      <a:r>
                        <a:rPr lang="fr-FR" sz="2000" dirty="0" smtClean="0"/>
                        <a:t>Typique</a:t>
                      </a:r>
                      <a:endParaRPr lang="fr-FR" sz="2000" dirty="0"/>
                    </a:p>
                  </a:txBody>
                  <a:tcPr marL="123780" marR="123780" marT="61890" marB="61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i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3 m</a:t>
                      </a:r>
                      <a:endParaRPr lang="fr-FR" sz="2000" b="1" i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marL="123780" marR="123780" marT="61890" marB="61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i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9 s</a:t>
                      </a:r>
                      <a:endParaRPr lang="fr-FR" sz="2000" b="1" i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marL="123780" marR="123780" marT="61890" marB="6189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1" i="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40 </a:t>
                      </a:r>
                      <a:r>
                        <a:rPr lang="fr-FR" sz="2000" b="1" i="0" baseline="0" dirty="0" err="1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k</a:t>
                      </a:r>
                      <a:r>
                        <a:rPr lang="fr-FR" sz="2000" b="1" i="0" dirty="0" err="1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W.m</a:t>
                      </a:r>
                      <a:r>
                        <a:rPr lang="fr-FR" sz="2000" b="1" i="0" baseline="300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-1</a:t>
                      </a:r>
                    </a:p>
                  </a:txBody>
                  <a:tcPr marL="123780" marR="123780" marT="61890" marB="61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i="0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240 kW</a:t>
                      </a:r>
                      <a:endParaRPr lang="fr-FR" sz="2000" b="1" i="0" baseline="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 marL="123780" marR="123780" marT="61890" marB="61890" anchor="ctr"/>
                </a:tc>
              </a:tr>
              <a:tr h="236171">
                <a:tc>
                  <a:txBody>
                    <a:bodyPr/>
                    <a:lstStyle/>
                    <a:p>
                      <a:pPr algn="r"/>
                      <a:r>
                        <a:rPr lang="fr-FR" sz="2400" dirty="0" smtClean="0"/>
                        <a:t>Forte</a:t>
                      </a:r>
                      <a:endParaRPr lang="fr-FR" sz="2400" dirty="0"/>
                    </a:p>
                  </a:txBody>
                  <a:tcPr marL="123780" marR="123780" marT="61890" marB="61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i="0" dirty="0" smtClean="0"/>
                        <a:t>9 m</a:t>
                      </a:r>
                      <a:endParaRPr lang="fr-FR" sz="2000" i="0" dirty="0"/>
                    </a:p>
                  </a:txBody>
                  <a:tcPr marL="123780" marR="123780" marT="61890" marB="61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i="0" dirty="0" smtClean="0"/>
                        <a:t>11 s</a:t>
                      </a:r>
                      <a:endParaRPr lang="fr-FR" sz="2000" i="0" dirty="0"/>
                    </a:p>
                  </a:txBody>
                  <a:tcPr marL="123780" marR="123780" marT="61890" marB="61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i="0" dirty="0" smtClean="0"/>
                        <a:t>430 </a:t>
                      </a:r>
                      <a:r>
                        <a:rPr lang="fr-FR" sz="2000" i="0" dirty="0" err="1" smtClean="0"/>
                        <a:t>kW.m</a:t>
                      </a:r>
                      <a:r>
                        <a:rPr lang="fr-FR" sz="2000" i="0" baseline="30000" dirty="0" smtClean="0"/>
                        <a:t>-1</a:t>
                      </a:r>
                      <a:endParaRPr lang="fr-FR" sz="2000" i="0" baseline="30000" dirty="0"/>
                    </a:p>
                  </a:txBody>
                  <a:tcPr marL="123780" marR="123780" marT="61890" marB="61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i="0" baseline="0" dirty="0" smtClean="0"/>
                        <a:t>2700kW</a:t>
                      </a:r>
                      <a:endParaRPr lang="fr-FR" sz="2000" i="0" baseline="0" dirty="0"/>
                    </a:p>
                  </a:txBody>
                  <a:tcPr marL="123780" marR="123780" marT="61890" marB="61890" anchor="ctr"/>
                </a:tc>
              </a:tr>
              <a:tr h="236171">
                <a:tc>
                  <a:txBody>
                    <a:bodyPr/>
                    <a:lstStyle/>
                    <a:p>
                      <a:pPr algn="r"/>
                      <a:r>
                        <a:rPr lang="fr-FR" sz="2800" dirty="0" smtClean="0"/>
                        <a:t>Grosse</a:t>
                      </a:r>
                      <a:endParaRPr lang="fr-FR" sz="2800" dirty="0"/>
                    </a:p>
                  </a:txBody>
                  <a:tcPr marL="123780" marR="123780" marT="61890" marB="61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i="0" dirty="0" smtClean="0">
                          <a:solidFill>
                            <a:srgbClr val="FF0000"/>
                          </a:solidFill>
                        </a:rPr>
                        <a:t>18 m</a:t>
                      </a:r>
                      <a:endParaRPr lang="fr-FR" sz="2000" b="1" i="0" dirty="0">
                        <a:solidFill>
                          <a:srgbClr val="FF0000"/>
                        </a:solidFill>
                      </a:endParaRPr>
                    </a:p>
                  </a:txBody>
                  <a:tcPr marL="123780" marR="123780" marT="61890" marB="61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i="0" dirty="0" smtClean="0">
                          <a:solidFill>
                            <a:srgbClr val="FF0000"/>
                          </a:solidFill>
                        </a:rPr>
                        <a:t>15 s</a:t>
                      </a:r>
                      <a:endParaRPr lang="fr-FR" sz="2000" b="1" i="0" dirty="0">
                        <a:solidFill>
                          <a:srgbClr val="FF0000"/>
                        </a:solidFill>
                      </a:endParaRPr>
                    </a:p>
                  </a:txBody>
                  <a:tcPr marL="123780" marR="123780" marT="61890" marB="61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i="0" dirty="0" smtClean="0">
                          <a:solidFill>
                            <a:srgbClr val="FF0000"/>
                          </a:solidFill>
                        </a:rPr>
                        <a:t>2400 </a:t>
                      </a:r>
                      <a:r>
                        <a:rPr lang="fr-FR" sz="2000" b="1" i="0" dirty="0" err="1" smtClean="0">
                          <a:solidFill>
                            <a:srgbClr val="FF0000"/>
                          </a:solidFill>
                        </a:rPr>
                        <a:t>kW.m</a:t>
                      </a:r>
                      <a:r>
                        <a:rPr lang="fr-FR" sz="2000" b="1" i="0" baseline="30000" dirty="0" smtClean="0">
                          <a:solidFill>
                            <a:srgbClr val="FF0000"/>
                          </a:solidFill>
                        </a:rPr>
                        <a:t>-1</a:t>
                      </a:r>
                      <a:endParaRPr lang="fr-FR" sz="2000" b="1" i="0" baseline="30000" dirty="0">
                        <a:solidFill>
                          <a:srgbClr val="FF0000"/>
                        </a:solidFill>
                      </a:endParaRPr>
                    </a:p>
                  </a:txBody>
                  <a:tcPr marL="123780" marR="123780" marT="61890" marB="6189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000" b="1" i="0" baseline="0" dirty="0" smtClean="0">
                          <a:solidFill>
                            <a:srgbClr val="FF0000"/>
                          </a:solidFill>
                        </a:rPr>
                        <a:t>15000kW</a:t>
                      </a:r>
                      <a:endParaRPr lang="fr-FR" sz="2000" b="1" i="0" baseline="0" dirty="0">
                        <a:solidFill>
                          <a:srgbClr val="FF0000"/>
                        </a:solidFill>
                      </a:endParaRPr>
                    </a:p>
                  </a:txBody>
                  <a:tcPr marL="123780" marR="123780" marT="61890" marB="61890" anchor="ctr"/>
                </a:tc>
              </a:tr>
            </a:tbl>
          </a:graphicData>
        </a:graphic>
      </p:graphicFrame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35696" y="1988840"/>
            <a:ext cx="5472608" cy="10845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Proba_houle_puissance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2060848"/>
            <a:ext cx="8410317" cy="3511307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357188" y="928688"/>
            <a:ext cx="3101362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  <a:latin typeface="+mn-lt"/>
              </a:rPr>
              <a:t>Site de l’île d’Yeu</a:t>
            </a:r>
            <a:endParaRPr lang="fr-FR" sz="3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12776"/>
            <a:ext cx="7920000" cy="5022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ZoneTexte 3"/>
          <p:cNvSpPr txBox="1"/>
          <p:nvPr/>
        </p:nvSpPr>
        <p:spPr>
          <a:xfrm>
            <a:off x="0" y="620688"/>
            <a:ext cx="1883657" cy="5847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fr-FR" sz="3200" dirty="0" smtClean="0">
                <a:solidFill>
                  <a:schemeClr val="accent1">
                    <a:lumMod val="75000"/>
                  </a:schemeClr>
                </a:solidFill>
              </a:rPr>
              <a:t>En Europe</a:t>
            </a:r>
            <a:endParaRPr lang="fr-FR" sz="3200" dirty="0">
              <a:solidFill>
                <a:schemeClr val="accent1">
                  <a:lumMod val="75000"/>
                </a:schemeClr>
              </a:solidFill>
              <a:latin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195</TotalTime>
  <Words>578</Words>
  <Application>Microsoft Office PowerPoint</Application>
  <PresentationFormat>Affichage à l'écran (4:3)</PresentationFormat>
  <Paragraphs>133</Paragraphs>
  <Slides>30</Slides>
  <Notes>2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30</vt:i4>
      </vt:variant>
    </vt:vector>
  </HeadingPairs>
  <TitlesOfParts>
    <vt:vector size="33" baseType="lpstr">
      <vt:lpstr>Thème Office</vt:lpstr>
      <vt:lpstr>Microsoft Word Picture</vt:lpstr>
      <vt:lpstr>Document</vt:lpstr>
      <vt:lpstr>Diapositive 1</vt:lpstr>
      <vt:lpstr>Diapositive 2</vt:lpstr>
      <vt:lpstr>Diapositive 3</vt:lpstr>
      <vt:lpstr>Diapositive 4</vt:lpstr>
      <vt:lpstr>Diapositive 5</vt:lpstr>
      <vt:lpstr>Diapositive 6</vt:lpstr>
      <vt:lpstr>Diapositive 7</vt:lpstr>
      <vt:lpstr>Diapositive 8</vt:lpstr>
      <vt:lpstr>Diapositive 9</vt:lpstr>
      <vt:lpstr>Diapositive 10</vt:lpstr>
      <vt:lpstr>Diapositive 11</vt:lpstr>
      <vt:lpstr>Diapositive 12</vt:lpstr>
      <vt:lpstr>Diapositive 13</vt:lpstr>
      <vt:lpstr>Diapositive 14</vt:lpstr>
      <vt:lpstr>Diapositive 15</vt:lpstr>
      <vt:lpstr>Diapositive 16</vt:lpstr>
      <vt:lpstr>Diapositive 17</vt:lpstr>
      <vt:lpstr>Diapositive 18</vt:lpstr>
      <vt:lpstr>Diapositive 19</vt:lpstr>
      <vt:lpstr>Diapositive 20</vt:lpstr>
      <vt:lpstr>Diapositive 21</vt:lpstr>
      <vt:lpstr>Diapositive 22</vt:lpstr>
      <vt:lpstr>Diapositive 23</vt:lpstr>
      <vt:lpstr>Diapositive 24</vt:lpstr>
      <vt:lpstr>Diapositive 25</vt:lpstr>
      <vt:lpstr>Diapositive 26</vt:lpstr>
      <vt:lpstr>Diapositive 27</vt:lpstr>
      <vt:lpstr>Diapositive 28</vt:lpstr>
      <vt:lpstr>Diapositive 29</vt:lpstr>
      <vt:lpstr>Diapositive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Judicael</dc:creator>
  <cp:lastModifiedBy>Judicael</cp:lastModifiedBy>
  <cp:revision>22</cp:revision>
  <dcterms:created xsi:type="dcterms:W3CDTF">2011-03-22T21:00:54Z</dcterms:created>
  <dcterms:modified xsi:type="dcterms:W3CDTF">2011-03-23T08:24:14Z</dcterms:modified>
</cp:coreProperties>
</file>