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5" r:id="rId3"/>
    <p:sldId id="286" r:id="rId4"/>
    <p:sldId id="287" r:id="rId5"/>
    <p:sldId id="265" r:id="rId6"/>
    <p:sldId id="258" r:id="rId7"/>
    <p:sldId id="259" r:id="rId8"/>
    <p:sldId id="260" r:id="rId9"/>
    <p:sldId id="263" r:id="rId10"/>
    <p:sldId id="261" r:id="rId11"/>
    <p:sldId id="262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6" r:id="rId20"/>
    <p:sldId id="288" r:id="rId21"/>
    <p:sldId id="272" r:id="rId22"/>
    <p:sldId id="274" r:id="rId23"/>
    <p:sldId id="275" r:id="rId24"/>
    <p:sldId id="278" r:id="rId25"/>
    <p:sldId id="279" r:id="rId26"/>
    <p:sldId id="283" r:id="rId27"/>
    <p:sldId id="280" r:id="rId28"/>
    <p:sldId id="277" r:id="rId29"/>
    <p:sldId id="281" r:id="rId30"/>
    <p:sldId id="284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44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B8EB1-F684-42CA-B277-18D12EA90B52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A4B32-6EF7-4CF3-A3B7-0504C17DFB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5D0CAB-E225-4782-85AF-CB1031F895D2}" type="slidenum">
              <a:rPr lang="fr-FR" smtClean="0"/>
              <a:pPr/>
              <a:t>1</a:t>
            </a:fld>
            <a:endParaRPr lang="fr-FR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BBDE38-A966-42F9-AC56-6640FBC451D8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/>
          <p:cNvSpPr txBox="1">
            <a:spLocks/>
          </p:cNvSpPr>
          <p:nvPr userDrawn="1"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Cliquez pour modifier le style du titre</a:t>
            </a:r>
          </a:p>
        </p:txBody>
      </p:sp>
      <p:pic>
        <p:nvPicPr>
          <p:cNvPr id="8" name="Picture 7" descr="bannier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2003" y="0"/>
            <a:ext cx="6601997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annier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6601998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ENSBR_Fina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8384" y="42863"/>
            <a:ext cx="961572" cy="72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region-bretagne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6929848" y="0"/>
            <a:ext cx="774826" cy="774826"/>
          </a:xfrm>
          <a:prstGeom prst="rect">
            <a:avLst/>
          </a:prstGeom>
        </p:spPr>
      </p:pic>
      <p:pic>
        <p:nvPicPr>
          <p:cNvPr id="12" name="Image 11" descr="cnrs_02.gi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5858278" y="0"/>
            <a:ext cx="774826" cy="774826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18ECD-2D1E-4744-B64F-B6ACD0591A67}" type="datetimeFigureOut">
              <a:rPr lang="fr-FR" smtClean="0"/>
              <a:pPr/>
              <a:t>23/03/2011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20CF9-EA02-4861-AE5C-5B035D7EA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jpeg"/><Relationship Id="rId10" Type="http://schemas.openxmlformats.org/officeDocument/2006/relationships/image" Target="../media/image16.jpeg"/><Relationship Id="rId4" Type="http://schemas.openxmlformats.org/officeDocument/2006/relationships/oleObject" Target="../embeddings/Document_Microsoft_Office_Word_97_-_20031.doc"/><Relationship Id="rId9" Type="http://schemas.openxmlformats.org/officeDocument/2006/relationships/hyperlink" Target="../../../../Administrateur/Administrateur/Bureau/Expos&#233;_6juillet_SETE/Teste_SEAREV_IMGP1128.AV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e/e6/Vague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791683"/>
            <a:ext cx="9144000" cy="609599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03648" y="2708920"/>
            <a:ext cx="6408712" cy="6463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 smtClean="0"/>
              <a:t>Judicaël Aubry, doctorant 3</a:t>
            </a:r>
            <a:r>
              <a:rPr lang="fr-FR" baseline="30000" dirty="0" smtClean="0"/>
              <a:t>ème</a:t>
            </a:r>
            <a:r>
              <a:rPr lang="fr-FR" dirty="0" smtClean="0"/>
              <a:t> année au laboratoire SATIE</a:t>
            </a:r>
          </a:p>
          <a:p>
            <a:pPr algn="ctr">
              <a:defRPr/>
            </a:pPr>
            <a:r>
              <a:rPr lang="fr-FR" dirty="0" err="1" smtClean="0"/>
              <a:t>Encadrants</a:t>
            </a:r>
            <a:r>
              <a:rPr lang="fr-FR" dirty="0" smtClean="0"/>
              <a:t> : B. </a:t>
            </a:r>
            <a:r>
              <a:rPr lang="fr-FR" dirty="0" err="1" smtClean="0"/>
              <a:t>Multon</a:t>
            </a:r>
            <a:r>
              <a:rPr lang="fr-FR" dirty="0" smtClean="0"/>
              <a:t>, H. Ben Ahmed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99245" y="1412776"/>
            <a:ext cx="654551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La récupération et le lissage</a:t>
            </a:r>
            <a:endParaRPr lang="fr-FR" sz="4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fr-FR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 l’énergie </a:t>
            </a:r>
            <a:r>
              <a:rPr lang="fr-FR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des vagues</a:t>
            </a:r>
            <a:endParaRPr lang="fr-FR" sz="4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4869160"/>
            <a:ext cx="9144000" cy="120032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« Réfléchissez 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au mouvement des vagues, au flux et au reflux, au va-et-vient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des marées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fr-FR" dirty="0">
                <a:latin typeface="Times New Roman" pitchFamily="18" charset="0"/>
                <a:cs typeface="Times New Roman" pitchFamily="18" charset="0"/>
              </a:rPr>
              <a:t>Qu'est-ce que l'océan? Une énorme force perdue.</a:t>
            </a:r>
          </a:p>
          <a:p>
            <a:pPr algn="ctr"/>
            <a:r>
              <a:rPr lang="fr-FR" dirty="0">
                <a:latin typeface="Times New Roman" pitchFamily="18" charset="0"/>
                <a:cs typeface="Times New Roman" pitchFamily="18" charset="0"/>
              </a:rPr>
              <a:t>Comme la terre est bête! Ne pas employer l'océan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! »</a:t>
            </a:r>
          </a:p>
          <a:p>
            <a:pPr algn="ctr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	Victor Hugo, « Quatre-vingt treize », 1874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00" y="1196752"/>
            <a:ext cx="7920000" cy="511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0" y="620688"/>
            <a:ext cx="306686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Et dans le monde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00" y="1268760"/>
            <a:ext cx="7920000" cy="503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0" y="620688"/>
            <a:ext cx="306686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Et dans le monde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83903" y="3136613"/>
            <a:ext cx="7176195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latin typeface="+mn-lt"/>
              </a:rPr>
              <a:t>Et comment on la récupère cette énergie?</a:t>
            </a:r>
            <a:endParaRPr lang="fr-FR" sz="3200" dirty="0">
              <a:latin typeface="+mn-lt"/>
            </a:endParaRPr>
          </a:p>
        </p:txBody>
      </p:sp>
      <p:pic>
        <p:nvPicPr>
          <p:cNvPr id="5122" name="Picture 2" descr="C:\Users\Judicael\Desktop\enfant 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2375"/>
            <a:ext cx="1476375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836712"/>
            <a:ext cx="360630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 plusieurs façons :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4578" name="Picture 2" descr="G:\Documents\Productions Perso\CIES\ow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2857501" cy="1428750"/>
          </a:xfrm>
          <a:prstGeom prst="rect">
            <a:avLst/>
          </a:prstGeom>
          <a:noFill/>
        </p:spPr>
      </p:pic>
      <p:pic>
        <p:nvPicPr>
          <p:cNvPr id="24579" name="Picture 3" descr="G:\Documents\Productions Perso\CIES\overtopp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2857500" cy="1428750"/>
          </a:xfrm>
          <a:prstGeom prst="rect">
            <a:avLst/>
          </a:prstGeom>
          <a:noFill/>
        </p:spPr>
      </p:pic>
      <p:pic>
        <p:nvPicPr>
          <p:cNvPr id="24580" name="Picture 4" descr="G:\Documents\Productions Perso\CIES\attenuato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229200"/>
            <a:ext cx="2857500" cy="142875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851920" y="2204864"/>
            <a:ext cx="377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Les colonnes d’eau oscillante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3851920" y="3969060"/>
            <a:ext cx="358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Les rampes de déferlement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3851920" y="5733256"/>
            <a:ext cx="398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Les systèmes à corps oscillants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Documents\Productions Perso\CIES\ow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000" y="1484784"/>
            <a:ext cx="5400000" cy="2700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836712"/>
            <a:ext cx="51421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Les colonnes d’eau oscillantes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Image 3" descr="g324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42084">
            <a:off x="1027471" y="2567671"/>
            <a:ext cx="3718883" cy="3972905"/>
          </a:xfrm>
          <a:prstGeom prst="rect">
            <a:avLst/>
          </a:prstGeom>
        </p:spPr>
      </p:pic>
      <p:pic>
        <p:nvPicPr>
          <p:cNvPr id="5" name="Image 4" descr="g32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80404">
            <a:off x="4375292" y="2489063"/>
            <a:ext cx="3718883" cy="397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836712"/>
            <a:ext cx="46567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Les rampes à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deferlement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3" descr="G:\Documents\Productions Perso\CIES\overtoppi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84784"/>
            <a:ext cx="5400000" cy="2700000"/>
          </a:xfrm>
          <a:prstGeom prst="rect">
            <a:avLst/>
          </a:prstGeom>
          <a:noFill/>
        </p:spPr>
      </p:pic>
      <p:pic>
        <p:nvPicPr>
          <p:cNvPr id="4" name="Image 3" descr="g325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09261">
            <a:off x="2699792" y="2885095"/>
            <a:ext cx="3718883" cy="397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836712"/>
            <a:ext cx="52559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Les systèmes à corps oscillants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667086" y="1556792"/>
            <a:ext cx="5809828" cy="2940918"/>
            <a:chOff x="1619672" y="1556792"/>
            <a:chExt cx="5809828" cy="2940918"/>
          </a:xfrm>
        </p:grpSpPr>
        <p:pic>
          <p:nvPicPr>
            <p:cNvPr id="3" name="Image 2" descr="attenuator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9672" y="1556792"/>
              <a:ext cx="2857500" cy="1428750"/>
            </a:xfrm>
            <a:prstGeom prst="rect">
              <a:avLst/>
            </a:prstGeom>
          </p:spPr>
        </p:pic>
        <p:pic>
          <p:nvPicPr>
            <p:cNvPr id="4" name="Image 3" descr="point_absorber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1556792"/>
              <a:ext cx="2857500" cy="1428750"/>
            </a:xfrm>
            <a:prstGeom prst="rect">
              <a:avLst/>
            </a:prstGeom>
          </p:spPr>
        </p:pic>
        <p:pic>
          <p:nvPicPr>
            <p:cNvPr id="5" name="Image 4" descr="owsc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672" y="3068960"/>
              <a:ext cx="2857500" cy="1428750"/>
            </a:xfrm>
            <a:prstGeom prst="rect">
              <a:avLst/>
            </a:prstGeom>
          </p:spPr>
        </p:pic>
        <p:pic>
          <p:nvPicPr>
            <p:cNvPr id="6" name="Image 5" descr="spd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3068960"/>
              <a:ext cx="2857500" cy="1428750"/>
            </a:xfrm>
            <a:prstGeom prst="rect">
              <a:avLst/>
            </a:prstGeom>
          </p:spPr>
        </p:pic>
      </p:grpSp>
      <p:pic>
        <p:nvPicPr>
          <p:cNvPr id="8" name="Image 7" descr="g326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90440">
            <a:off x="448924" y="2976826"/>
            <a:ext cx="3718883" cy="3972905"/>
          </a:xfrm>
          <a:prstGeom prst="rect">
            <a:avLst/>
          </a:prstGeom>
        </p:spPr>
      </p:pic>
      <p:pic>
        <p:nvPicPr>
          <p:cNvPr id="9" name="Image 8" descr="g327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4497" y="2836060"/>
            <a:ext cx="3718883" cy="3972905"/>
          </a:xfrm>
          <a:prstGeom prst="rect">
            <a:avLst/>
          </a:prstGeom>
        </p:spPr>
      </p:pic>
      <p:pic>
        <p:nvPicPr>
          <p:cNvPr id="10" name="Image 9" descr="g329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57516">
            <a:off x="5177971" y="-158254"/>
            <a:ext cx="3718883" cy="3972905"/>
          </a:xfrm>
          <a:prstGeom prst="rect">
            <a:avLst/>
          </a:prstGeom>
        </p:spPr>
      </p:pic>
      <p:pic>
        <p:nvPicPr>
          <p:cNvPr id="11" name="Image 10" descr="g322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89271">
            <a:off x="763067" y="-107947"/>
            <a:ext cx="3718883" cy="397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38485" y="3136613"/>
            <a:ext cx="366703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/>
              <a:t>C</a:t>
            </a:r>
            <a:r>
              <a:rPr lang="fr-FR" sz="3200" dirty="0" smtClean="0">
                <a:latin typeface="+mn-lt"/>
              </a:rPr>
              <a:t>’est lequel le votre?</a:t>
            </a:r>
            <a:endParaRPr lang="fr-FR" sz="3200" dirty="0">
              <a:latin typeface="+mn-lt"/>
            </a:endParaRPr>
          </a:p>
        </p:txBody>
      </p:sp>
      <p:pic>
        <p:nvPicPr>
          <p:cNvPr id="3" name="Picture 2" descr="C:\Users\Judicael\Desktop\enfant 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2375"/>
            <a:ext cx="1476375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836712"/>
            <a:ext cx="27548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C’est le SEAREV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Espace réservé du contenu 3" descr="SEAREV_Inkscape_detaille.png"/>
          <p:cNvPicPr>
            <a:picLocks noChangeAspect="1"/>
          </p:cNvPicPr>
          <p:nvPr/>
        </p:nvPicPr>
        <p:blipFill>
          <a:blip r:embed="rId2" cstate="print"/>
          <a:srcRect t="286"/>
          <a:stretch>
            <a:fillRect/>
          </a:stretch>
        </p:blipFill>
        <p:spPr>
          <a:xfrm>
            <a:off x="0" y="1628745"/>
            <a:ext cx="9144000" cy="4536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t="10600" r="16608" b="6241"/>
          <a:stretch>
            <a:fillRect/>
          </a:stretch>
        </p:blipFill>
        <p:spPr bwMode="auto">
          <a:xfrm>
            <a:off x="3959424" y="3949822"/>
            <a:ext cx="5184576" cy="290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t="6321" r="16453" b="10000"/>
          <a:stretch>
            <a:fillRect/>
          </a:stretch>
        </p:blipFill>
        <p:spPr bwMode="auto">
          <a:xfrm>
            <a:off x="0" y="1628800"/>
            <a:ext cx="5184576" cy="292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79512" y="836712"/>
            <a:ext cx="259474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Vues d’artistes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67544" y="692696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Laboratoire SATIE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Etude des systèmes combinant information et énergie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Sciences de l’ingénieur et des systèmes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30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Domaines de recherche :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Génie électrique,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Domaines de l’EEA (Electrotechnique, Electronique, Automatique), 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Physique appliquée,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Physique des systèmes. </a:t>
            </a:r>
            <a:endParaRPr kumimoji="0" lang="fr-FR" sz="3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31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Effectifs (juillet 2009) </a:t>
            </a:r>
            <a:r>
              <a:rPr kumimoji="0" lang="fr-FR" sz="31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51 chercheurs permanents </a:t>
            </a:r>
            <a:r>
              <a:rPr kumimoji="0" lang="fr-FR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(19 PU, 28 MCF, 2 CR, 1 PAST, 1 PRAG)</a:t>
            </a: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15 ITAs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4 Post-Docs,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65 doctorants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31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Multi sites :</a:t>
            </a:r>
            <a:endParaRPr kumimoji="0" lang="fr-FR" sz="2600" b="1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Cachan (1000m2)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Rennes (Ker Lann)  (400m2)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CNAM Paris (170m2)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Université de Cergy Pontoise (390m2)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Image 3" descr="cerg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9454" y="4361176"/>
            <a:ext cx="1642834" cy="1029122"/>
          </a:xfrm>
          <a:prstGeom prst="rect">
            <a:avLst/>
          </a:prstGeom>
        </p:spPr>
      </p:pic>
      <p:pic>
        <p:nvPicPr>
          <p:cNvPr id="5" name="Image 4" descr="ENS_Cachan_8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5458485"/>
            <a:ext cx="1714512" cy="917264"/>
          </a:xfrm>
          <a:prstGeom prst="rect">
            <a:avLst/>
          </a:prstGeom>
        </p:spPr>
      </p:pic>
      <p:pic>
        <p:nvPicPr>
          <p:cNvPr id="6" name="Image 5" descr="CN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4572008"/>
            <a:ext cx="1000132" cy="1704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EAREV_sans_logo_sans_latc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0582"/>
            <a:ext cx="9144000" cy="6534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dicael\Desktop\enfant 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1476375" cy="3095625"/>
          </a:xfrm>
          <a:prstGeom prst="rect">
            <a:avLst/>
          </a:prstGeom>
          <a:noFill/>
        </p:spPr>
      </p:pic>
      <p:pic>
        <p:nvPicPr>
          <p:cNvPr id="2" name="Image 1" descr="P_moy_vs_beta_pl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817440"/>
            <a:ext cx="5838953" cy="50405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980728"/>
            <a:ext cx="593123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/>
              <a:t>Et ça produit combien un SEAREV</a:t>
            </a:r>
            <a:r>
              <a:rPr lang="fr-FR" sz="3200" dirty="0" smtClean="0">
                <a:latin typeface="+mn-lt"/>
              </a:rPr>
              <a:t>?</a:t>
            </a:r>
            <a:endParaRPr lang="fr-F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udicael\Desktop\enfant ques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1476375" cy="3095625"/>
          </a:xfrm>
          <a:prstGeom prst="rect">
            <a:avLst/>
          </a:prstGeom>
          <a:noFill/>
        </p:spPr>
      </p:pic>
      <p:pic>
        <p:nvPicPr>
          <p:cNvPr id="2" name="Espace réservé du contenu 3" descr="comparaison_3_machines.png"/>
          <p:cNvPicPr>
            <a:picLocks noChangeAspect="1"/>
          </p:cNvPicPr>
          <p:nvPr/>
        </p:nvPicPr>
        <p:blipFill>
          <a:blip r:embed="rId4" cstate="print"/>
          <a:srcRect b="40808"/>
          <a:stretch>
            <a:fillRect/>
          </a:stretch>
        </p:blipFill>
        <p:spPr>
          <a:xfrm>
            <a:off x="226094" y="2341446"/>
            <a:ext cx="8917906" cy="451655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15616" y="980728"/>
            <a:ext cx="3739935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/>
              <a:t>Et ça coûte combien</a:t>
            </a:r>
            <a:r>
              <a:rPr lang="fr-FR" sz="3200" dirty="0" smtClean="0">
                <a:latin typeface="+mn-lt"/>
              </a:rPr>
              <a:t>?</a:t>
            </a:r>
            <a:endParaRPr lang="fr-F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w_1999.png"/>
          <p:cNvPicPr>
            <a:picLocks noChangeAspect="1"/>
          </p:cNvPicPr>
          <p:nvPr/>
        </p:nvPicPr>
        <p:blipFill>
          <a:blip r:embed="rId2" cstate="print"/>
          <a:srcRect r="7104"/>
          <a:stretch>
            <a:fillRect/>
          </a:stretch>
        </p:blipFill>
        <p:spPr>
          <a:xfrm>
            <a:off x="1146692" y="2636912"/>
            <a:ext cx="7997308" cy="4221088"/>
          </a:xfrm>
          <a:prstGeom prst="rect">
            <a:avLst/>
          </a:prstGeom>
        </p:spPr>
      </p:pic>
      <p:pic>
        <p:nvPicPr>
          <p:cNvPr id="2" name="Picture 2" descr="C:\Users\Judicael\Desktop\enfant ques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1476375" cy="309562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115616" y="980728"/>
            <a:ext cx="467288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/>
              <a:t>Et s’il n’y a plus de vagues</a:t>
            </a:r>
            <a:r>
              <a:rPr lang="fr-FR" sz="3200" dirty="0" smtClean="0">
                <a:latin typeface="+mn-lt"/>
              </a:rPr>
              <a:t>?</a:t>
            </a:r>
            <a:endParaRPr lang="fr-FR" sz="32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67233" y="1484784"/>
            <a:ext cx="387676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Stockage à long terme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971913" y="2564904"/>
            <a:ext cx="317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Année 1999 : site de l’île d’Yeu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848"/>
            <a:ext cx="6660232" cy="347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55576" y="1412776"/>
            <a:ext cx="790998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rgbClr val="FF0000"/>
                </a:solidFill>
                <a:latin typeface="+mn-lt"/>
              </a:rPr>
              <a:t>Auparavant, lissage de la puissance obligatoire</a:t>
            </a:r>
            <a:endParaRPr lang="fr-FR" sz="32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udicael\Desktop\enfant 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1476375" cy="30956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15616" y="980728"/>
            <a:ext cx="2331857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/>
              <a:t>Et pourquoi</a:t>
            </a:r>
            <a:r>
              <a:rPr lang="fr-FR" sz="3200" dirty="0" smtClean="0">
                <a:latin typeface="+mn-lt"/>
              </a:rPr>
              <a:t>?</a:t>
            </a:r>
            <a:endParaRPr lang="fr-FR" sz="3200" dirty="0"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63888" y="980728"/>
            <a:ext cx="319812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Le Flicker,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</a:rPr>
              <a:t>késako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399998"/>
            <a:ext cx="5508060" cy="34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G:\Documents\Matlab\flicker_sim\résea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844824"/>
            <a:ext cx="3479428" cy="1805288"/>
          </a:xfrm>
          <a:prstGeom prst="rect">
            <a:avLst/>
          </a:prstGeom>
          <a:noFill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 l="49845" t="43360" r="17553" b="32280"/>
          <a:stretch>
            <a:fillRect/>
          </a:stretch>
        </p:blipFill>
        <p:spPr bwMode="auto">
          <a:xfrm>
            <a:off x="6156176" y="2060848"/>
            <a:ext cx="2592288" cy="10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sion_edm_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8867"/>
            <a:ext cx="6320651" cy="3099133"/>
          </a:xfrm>
          <a:prstGeom prst="rect">
            <a:avLst/>
          </a:prstGeom>
        </p:spPr>
      </p:pic>
      <p:pic>
        <p:nvPicPr>
          <p:cNvPr id="3" name="Image 2" descr="puissance_edm_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6173790" cy="30271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372200" y="1772816"/>
            <a:ext cx="20445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Edm</a:t>
            </a:r>
            <a:r>
              <a:rPr lang="fr-FR" dirty="0" smtClean="0"/>
              <a:t> 10s 6m</a:t>
            </a:r>
          </a:p>
          <a:p>
            <a:r>
              <a:rPr lang="fr-FR" dirty="0" smtClean="0"/>
              <a:t>&lt;P&gt; = 550kW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Site d’essai SEMREV</a:t>
            </a:r>
          </a:p>
          <a:p>
            <a:r>
              <a:rPr lang="fr-FR" dirty="0" smtClean="0"/>
              <a:t>R=3.54</a:t>
            </a:r>
            <a:r>
              <a:rPr lang="el-GR" dirty="0" smtClean="0"/>
              <a:t>Ω</a:t>
            </a:r>
            <a:endParaRPr lang="fr-FR" dirty="0" smtClean="0"/>
          </a:p>
          <a:p>
            <a:r>
              <a:rPr lang="fr-FR" dirty="0" smtClean="0"/>
              <a:t>X=4.74</a:t>
            </a:r>
            <a:r>
              <a:rPr lang="el-GR" dirty="0" smtClean="0"/>
              <a:t>Ω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660232" y="4653136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Sévérité</a:t>
            </a:r>
          </a:p>
          <a:p>
            <a:pPr algn="ctr"/>
            <a:r>
              <a:rPr lang="fr-FR" sz="3600" dirty="0" err="1" smtClean="0"/>
              <a:t>Plt</a:t>
            </a:r>
            <a:r>
              <a:rPr lang="fr-FR" sz="3600" dirty="0" smtClean="0"/>
              <a:t> = 0.38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980728"/>
            <a:ext cx="323197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Il y a des solutions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9698" name="Picture 2" descr="G:\Documents\Productions Perso\CIES\SEAREV_Inkscape_stock.png"/>
          <p:cNvPicPr>
            <a:picLocks noChangeAspect="1" noChangeArrowheads="1"/>
          </p:cNvPicPr>
          <p:nvPr/>
        </p:nvPicPr>
        <p:blipFill>
          <a:blip r:embed="rId2" cstate="print"/>
          <a:srcRect l="52452" t="30739"/>
          <a:stretch>
            <a:fillRect/>
          </a:stretch>
        </p:blipFill>
        <p:spPr bwMode="auto">
          <a:xfrm>
            <a:off x="755576" y="1772816"/>
            <a:ext cx="3394048" cy="266429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176" b="9641"/>
          <a:stretch>
            <a:fillRect/>
          </a:stretch>
        </p:blipFill>
        <p:spPr bwMode="auto">
          <a:xfrm>
            <a:off x="251520" y="4653136"/>
            <a:ext cx="4473001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932040" y="2276872"/>
            <a:ext cx="38519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dirty="0" smtClean="0"/>
              <a:t>L’utilisation d’un moyen de stockage à court terme</a:t>
            </a:r>
            <a:endParaRPr lang="fr-FR" sz="3200" dirty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04048" y="4725144"/>
            <a:ext cx="41399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dirty="0" smtClean="0"/>
              <a:t>La mise à profit de l’effet de foisonnement dans une ferme</a:t>
            </a:r>
            <a:endParaRPr lang="fr-F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28746" y="3136613"/>
            <a:ext cx="808650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/>
              <a:t>Bon et ça fait quoi au jour le jour un doctorant</a:t>
            </a:r>
            <a:r>
              <a:rPr lang="fr-FR" sz="3200" dirty="0" smtClean="0">
                <a:latin typeface="+mn-lt"/>
              </a:rPr>
              <a:t>?</a:t>
            </a:r>
            <a:endParaRPr lang="fr-FR" sz="3200" dirty="0">
              <a:latin typeface="+mn-lt"/>
            </a:endParaRPr>
          </a:p>
        </p:txBody>
      </p:sp>
      <p:pic>
        <p:nvPicPr>
          <p:cNvPr id="4" name="Picture 2" descr="C:\Users\Judicael\Desktop\enfant 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2375"/>
            <a:ext cx="1476375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980728"/>
            <a:ext cx="274145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Plein de choses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Lire</a:t>
            </a:r>
          </a:p>
          <a:p>
            <a:pPr lvl="1"/>
            <a:r>
              <a:rPr lang="fr-FR" dirty="0" smtClean="0"/>
              <a:t>Etre au courant de l’état de l’art</a:t>
            </a:r>
          </a:p>
          <a:p>
            <a:pPr lvl="1"/>
            <a:r>
              <a:rPr lang="fr-FR" dirty="0" smtClean="0"/>
              <a:t>Se tenir informer des derniers travaux</a:t>
            </a:r>
          </a:p>
          <a:p>
            <a:pPr lvl="1"/>
            <a:r>
              <a:rPr lang="fr-FR" dirty="0" smtClean="0"/>
              <a:t>Se construire une culture scientifique</a:t>
            </a:r>
          </a:p>
          <a:p>
            <a:r>
              <a:rPr lang="fr-FR" dirty="0" smtClean="0"/>
              <a:t>Chercher</a:t>
            </a:r>
          </a:p>
          <a:p>
            <a:pPr lvl="1"/>
            <a:r>
              <a:rPr lang="fr-FR" dirty="0" smtClean="0"/>
              <a:t>Appliquer ce que l’on a appris</a:t>
            </a:r>
          </a:p>
          <a:p>
            <a:pPr lvl="1"/>
            <a:r>
              <a:rPr lang="fr-FR" dirty="0" smtClean="0"/>
              <a:t>Avoir des idées, les mettre en œuvre</a:t>
            </a:r>
          </a:p>
          <a:p>
            <a:pPr lvl="1"/>
            <a:r>
              <a:rPr lang="fr-FR" dirty="0" smtClean="0"/>
              <a:t>Se construire un esprit critique</a:t>
            </a:r>
          </a:p>
          <a:p>
            <a:r>
              <a:rPr lang="fr-FR" dirty="0" smtClean="0"/>
              <a:t>Communiquer</a:t>
            </a:r>
          </a:p>
          <a:p>
            <a:pPr lvl="1"/>
            <a:r>
              <a:rPr lang="fr-FR" dirty="0" smtClean="0"/>
              <a:t>Publier ses travaux dans des conférences, revues …</a:t>
            </a:r>
          </a:p>
          <a:p>
            <a:pPr lvl="1"/>
            <a:r>
              <a:rPr lang="fr-FR" dirty="0" smtClean="0"/>
              <a:t>Faire des présentations !$#&amp;^ »’*(ù »*</a:t>
            </a:r>
          </a:p>
          <a:p>
            <a:pPr lvl="1"/>
            <a:r>
              <a:rPr lang="fr-FR" dirty="0" smtClean="0"/>
              <a:t>Sans oublier la pause café</a:t>
            </a:r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LogoSat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2986088"/>
            <a:ext cx="808038" cy="541337"/>
          </a:xfrm>
          <a:prstGeom prst="rect">
            <a:avLst/>
          </a:prstGeom>
          <a:noFill/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1619250" y="2913063"/>
            <a:ext cx="4310063" cy="26654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1046163" y="901700"/>
            <a:ext cx="4635500" cy="266065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92113" y="1978025"/>
            <a:ext cx="4324350" cy="2713038"/>
          </a:xfrm>
          <a:prstGeom prst="ellips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3657600" y="836613"/>
            <a:ext cx="4311650" cy="43815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493838" y="2338388"/>
            <a:ext cx="1600200" cy="27781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Vera Sans" pitchFamily="34" charset="0"/>
              </a:rPr>
              <a:t>Energie électrique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62338" y="1489075"/>
            <a:ext cx="1690687" cy="27781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Vera Sans" pitchFamily="34" charset="0"/>
              </a:rPr>
              <a:t>Electromagnétisme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43438" y="4137025"/>
            <a:ext cx="882650" cy="27781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latin typeface="Bitstream Vera Sans" pitchFamily="34" charset="0"/>
              </a:rPr>
              <a:t>Capteurs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421313" y="2992438"/>
            <a:ext cx="1776412" cy="27781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latin typeface="Bitstream Vera Sans" pitchFamily="34" charset="0"/>
              </a:rPr>
              <a:t>Traitement de signal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051050" y="3705225"/>
            <a:ext cx="938213" cy="27781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latin typeface="Bitstream Vera Sans" pitchFamily="34" charset="0"/>
              </a:rPr>
              <a:t>Matériaux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700338" y="4210050"/>
            <a:ext cx="1022350" cy="27781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latin typeface="Bitstream Vera Sans" pitchFamily="34" charset="0"/>
              </a:rPr>
              <a:t>Intégration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179888" y="2011363"/>
            <a:ext cx="1857375" cy="27781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Vera Sans" pitchFamily="34" charset="0"/>
              </a:rPr>
              <a:t>Contrôle / commande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500563" y="4570413"/>
            <a:ext cx="1362075" cy="27781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latin typeface="Bitstream Vera Sans" pitchFamily="34" charset="0"/>
              </a:rPr>
              <a:t>Electrostatique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443663" y="2265363"/>
            <a:ext cx="1304925" cy="381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b="1">
                <a:solidFill>
                  <a:srgbClr val="FFCC00"/>
                </a:solidFill>
                <a:cs typeface="Arial" pitchFamily="34" charset="0"/>
              </a:rPr>
              <a:t>TIM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76600" y="3778250"/>
            <a:ext cx="1630363" cy="27781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8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fr-FR" sz="1300" b="1" i="1">
                <a:solidFill>
                  <a:srgbClr val="0066FF"/>
                </a:solidFill>
                <a:latin typeface="Bitstream Vera Sans" pitchFamily="34" charset="0"/>
              </a:rPr>
              <a:t>Microtechnologies</a:t>
            </a: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684213" y="3273425"/>
            <a:ext cx="80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2"/>
                </a:solidFill>
              </a:rPr>
              <a:t>IPEM</a:t>
            </a: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2535238" y="1470025"/>
            <a:ext cx="849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33CC33"/>
                </a:solidFill>
              </a:rPr>
              <a:t>SETE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3255963" y="5070475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5050"/>
                </a:solidFill>
              </a:rPr>
              <a:t>BIOMIS</a:t>
            </a: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179388" y="5589588"/>
            <a:ext cx="5940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3333CC"/>
                </a:solidFill>
              </a:rPr>
              <a:t>IPEM</a:t>
            </a:r>
            <a:r>
              <a:rPr lang="fr-FR" sz="1400" b="1"/>
              <a:t> = Int</a:t>
            </a:r>
            <a:r>
              <a:rPr lang="fr-FR" sz="1400" b="1">
                <a:latin typeface="Times New Roman"/>
              </a:rPr>
              <a:t>é</a:t>
            </a:r>
            <a:r>
              <a:rPr lang="fr-FR" sz="1400" b="1"/>
              <a:t>gration Pour l</a:t>
            </a:r>
            <a:r>
              <a:rPr lang="fr-FR" sz="1400" b="1">
                <a:latin typeface="Times New Roman"/>
              </a:rPr>
              <a:t>’</a:t>
            </a:r>
            <a:r>
              <a:rPr lang="fr-FR" sz="1400" b="1"/>
              <a:t>Electronique de Puissance et les Mat</a:t>
            </a:r>
            <a:r>
              <a:rPr lang="fr-FR" sz="1400" b="1">
                <a:latin typeface="Times New Roman"/>
              </a:rPr>
              <a:t>é</a:t>
            </a:r>
            <a:r>
              <a:rPr lang="fr-FR" sz="1400" b="1"/>
              <a:t>riaux</a:t>
            </a: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184150" y="6003925"/>
            <a:ext cx="5894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33CC33"/>
                </a:solidFill>
              </a:rPr>
              <a:t>SETE</a:t>
            </a:r>
            <a:r>
              <a:rPr lang="fr-FR" sz="1400" b="1"/>
              <a:t> = Syst</a:t>
            </a:r>
            <a:r>
              <a:rPr lang="fr-FR" sz="1400" b="1">
                <a:latin typeface="Times New Roman"/>
              </a:rPr>
              <a:t>è</a:t>
            </a:r>
            <a:r>
              <a:rPr lang="fr-FR" sz="1400" b="1"/>
              <a:t>mes d</a:t>
            </a:r>
            <a:r>
              <a:rPr lang="fr-FR" sz="1400" b="1">
                <a:latin typeface="Times New Roman"/>
              </a:rPr>
              <a:t>’</a:t>
            </a:r>
            <a:r>
              <a:rPr lang="fr-FR" sz="1400" b="1"/>
              <a:t>Energie pour les Transports et l</a:t>
            </a:r>
            <a:r>
              <a:rPr lang="fr-FR" sz="1400" b="1">
                <a:latin typeface="Times New Roman"/>
              </a:rPr>
              <a:t>’</a:t>
            </a:r>
            <a:r>
              <a:rPr lang="fr-FR" sz="1400" b="1"/>
              <a:t>Environnement</a:t>
            </a: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179388" y="6381750"/>
            <a:ext cx="4233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FFCC00"/>
                </a:solidFill>
              </a:rPr>
              <a:t>TIM</a:t>
            </a:r>
            <a:r>
              <a:rPr lang="fr-FR" sz="1400" b="1"/>
              <a:t> = Traitement de l</a:t>
            </a:r>
            <a:r>
              <a:rPr lang="fr-FR" sz="1400" b="1">
                <a:latin typeface="Times New Roman"/>
              </a:rPr>
              <a:t>’</a:t>
            </a:r>
            <a:r>
              <a:rPr lang="fr-FR" sz="1400" b="1"/>
              <a:t>Information, Multicapteurs</a:t>
            </a: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5148263" y="6381750"/>
            <a:ext cx="2625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FF5050"/>
                </a:solidFill>
              </a:rPr>
              <a:t>BIOMIS</a:t>
            </a:r>
            <a:r>
              <a:rPr lang="fr-FR" sz="1400" b="1"/>
              <a:t> = Biomicrosyst</a:t>
            </a:r>
            <a:r>
              <a:rPr lang="fr-FR" sz="1400" b="1">
                <a:latin typeface="Times New Roman"/>
              </a:rPr>
              <a:t>è</a:t>
            </a:r>
            <a:r>
              <a:rPr lang="fr-FR" sz="1400" b="1"/>
              <a:t>mes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60338" y="5300663"/>
            <a:ext cx="7950318" cy="1323439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600" b="1" dirty="0">
                <a:solidFill>
                  <a:schemeClr val="bg1"/>
                </a:solidFill>
                <a:cs typeface="Arial" pitchFamily="34" charset="0"/>
              </a:rPr>
              <a:t>Originalité des travaux effectués :</a:t>
            </a:r>
          </a:p>
          <a:p>
            <a:pPr eaLnBrk="0" hangingPunct="0"/>
            <a:r>
              <a:rPr lang="fr-FR" sz="1600" dirty="0">
                <a:solidFill>
                  <a:schemeClr val="bg1"/>
                </a:solidFill>
              </a:rPr>
              <a:t>● </a:t>
            </a:r>
            <a:r>
              <a:rPr lang="fr-FR" sz="1600" dirty="0">
                <a:solidFill>
                  <a:schemeClr val="bg1"/>
                </a:solidFill>
                <a:cs typeface="Arial" pitchFamily="34" charset="0"/>
              </a:rPr>
              <a:t>Conception d’actionneurs non-conventionnels </a:t>
            </a:r>
            <a:r>
              <a:rPr lang="fr-FR" sz="1400" dirty="0">
                <a:solidFill>
                  <a:schemeClr val="bg1"/>
                </a:solidFill>
                <a:cs typeface="Arial" pitchFamily="34" charset="0"/>
              </a:rPr>
              <a:t>(double exc., commutation de flux, </a:t>
            </a:r>
            <a:r>
              <a:rPr lang="fr-FR" sz="1400" dirty="0" err="1">
                <a:solidFill>
                  <a:schemeClr val="bg1"/>
                </a:solidFill>
                <a:cs typeface="Arial" pitchFamily="34" charset="0"/>
              </a:rPr>
              <a:t>polyentrefer</a:t>
            </a:r>
            <a:r>
              <a:rPr lang="fr-FR" sz="1400" dirty="0">
                <a:solidFill>
                  <a:schemeClr val="bg1"/>
                </a:solidFill>
                <a:cs typeface="Arial" pitchFamily="34" charset="0"/>
              </a:rPr>
              <a:t>, …)</a:t>
            </a:r>
          </a:p>
          <a:p>
            <a:pPr eaLnBrk="0" hangingPunct="0"/>
            <a:r>
              <a:rPr lang="fr-FR" sz="1600" dirty="0">
                <a:solidFill>
                  <a:schemeClr val="bg1"/>
                </a:solidFill>
              </a:rPr>
              <a:t>●</a:t>
            </a:r>
            <a:r>
              <a:rPr lang="fr-FR" sz="1600" dirty="0">
                <a:solidFill>
                  <a:schemeClr val="bg1"/>
                </a:solidFill>
                <a:cs typeface="Arial" pitchFamily="34" charset="0"/>
              </a:rPr>
              <a:t> Approches couplées : lois de commande </a:t>
            </a:r>
            <a:r>
              <a:rPr lang="fr-FR" sz="1600" b="1" dirty="0">
                <a:solidFill>
                  <a:schemeClr val="bg1"/>
                </a:solidFill>
                <a:cs typeface="Arial" pitchFamily="34" charset="0"/>
              </a:rPr>
              <a:t>et</a:t>
            </a:r>
            <a:r>
              <a:rPr lang="fr-FR" sz="1600" dirty="0">
                <a:solidFill>
                  <a:schemeClr val="bg1"/>
                </a:solidFill>
                <a:cs typeface="Arial" pitchFamily="34" charset="0"/>
              </a:rPr>
              <a:t> architectures matérielles reconfigurables</a:t>
            </a:r>
          </a:p>
          <a:p>
            <a:pPr eaLnBrk="0" hangingPunct="0"/>
            <a:r>
              <a:rPr lang="fr-FR" sz="1600" dirty="0">
                <a:solidFill>
                  <a:schemeClr val="bg1"/>
                </a:solidFill>
              </a:rPr>
              <a:t>●</a:t>
            </a:r>
            <a:r>
              <a:rPr lang="fr-FR" sz="1600" dirty="0">
                <a:solidFill>
                  <a:schemeClr val="bg1"/>
                </a:solidFill>
                <a:cs typeface="Arial" pitchFamily="34" charset="0"/>
              </a:rPr>
              <a:t> Stratégies de gestion d’énergie utilisant des ressources renouvelables intermittentes</a:t>
            </a:r>
          </a:p>
          <a:p>
            <a:pPr eaLnBrk="0" hangingPunct="0"/>
            <a:r>
              <a:rPr lang="fr-FR" sz="1600" dirty="0">
                <a:solidFill>
                  <a:schemeClr val="bg1"/>
                </a:solidFill>
              </a:rPr>
              <a:t>●</a:t>
            </a:r>
            <a:r>
              <a:rPr lang="fr-FR" sz="1600" dirty="0">
                <a:solidFill>
                  <a:schemeClr val="bg1"/>
                </a:solidFill>
                <a:cs typeface="Arial" pitchFamily="34" charset="0"/>
              </a:rPr>
              <a:t> Méthodologies génériques d’optimisation système et de conception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835150" y="2852738"/>
            <a:ext cx="2974975" cy="2051050"/>
            <a:chOff x="2313" y="2688"/>
            <a:chExt cx="1703" cy="1104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313" y="2784"/>
              <a:ext cx="1488" cy="1008"/>
              <a:chOff x="3552" y="2448"/>
              <a:chExt cx="2112" cy="1586"/>
            </a:xfrm>
          </p:grpSpPr>
          <p:graphicFrame>
            <p:nvGraphicFramePr>
              <p:cNvPr id="6" name="Object 8"/>
              <p:cNvGraphicFramePr>
                <a:graphicFrameLocks noChangeAspect="1"/>
              </p:cNvGraphicFramePr>
              <p:nvPr/>
            </p:nvGraphicFramePr>
            <p:xfrm>
              <a:off x="3552" y="2448"/>
              <a:ext cx="2112" cy="1586"/>
            </p:xfrm>
            <a:graphic>
              <a:graphicData uri="http://schemas.openxmlformats.org/presentationml/2006/ole">
                <p:oleObj spid="_x0000_s1026" r:id="rId3" imgW="3677412" imgH="2763012" progId="Word.Picture.8">
                  <p:embed/>
                </p:oleObj>
              </a:graphicData>
            </a:graphic>
          </p:graphicFrame>
          <p:sp>
            <p:nvSpPr>
              <p:cNvPr id="7" name="Oval 9"/>
              <p:cNvSpPr>
                <a:spLocks noChangeArrowheads="1"/>
              </p:cNvSpPr>
              <p:nvPr/>
            </p:nvSpPr>
            <p:spPr bwMode="auto">
              <a:xfrm>
                <a:off x="4176" y="3360"/>
                <a:ext cx="1248" cy="336"/>
              </a:xfrm>
              <a:prstGeom prst="ellips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aphicFrame>
          <p:nvGraphicFramePr>
            <p:cNvPr id="5" name="Object 10"/>
            <p:cNvGraphicFramePr>
              <a:graphicFrameLocks noChangeAspect="1"/>
            </p:cNvGraphicFramePr>
            <p:nvPr/>
          </p:nvGraphicFramePr>
          <p:xfrm>
            <a:off x="3321" y="2688"/>
            <a:ext cx="695" cy="720"/>
          </p:xfrm>
          <a:graphic>
            <a:graphicData uri="http://schemas.openxmlformats.org/presentationml/2006/ole">
              <p:oleObj spid="_x0000_s1027" name="Document" r:id="rId4" imgW="1706880" imgH="1769364" progId="Word.Document.8">
                <p:embed/>
              </p:oleObj>
            </a:graphicData>
          </a:graphic>
        </p:graphicFrame>
      </p:grp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6948488" y="3860800"/>
            <a:ext cx="1547812" cy="1308100"/>
          </a:xfrm>
          <a:prstGeom prst="rect">
            <a:avLst/>
          </a:prstGeom>
          <a:noFill/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95288" y="3500438"/>
          <a:ext cx="1214437" cy="1079500"/>
        </p:xfrm>
        <a:graphic>
          <a:graphicData uri="http://schemas.openxmlformats.org/presentationml/2006/ole">
            <p:oleObj spid="_x0000_s1028" r:id="rId6" imgW="4828571" imgH="4296375" progId="PBrush">
              <p:embed/>
            </p:oleObj>
          </a:graphicData>
        </a:graphic>
      </p:graphicFrame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003800" y="3500438"/>
            <a:ext cx="1728788" cy="1411287"/>
            <a:chOff x="3107" y="2659"/>
            <a:chExt cx="1088" cy="753"/>
          </a:xfrm>
        </p:grpSpPr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7" cstate="print">
              <a:lum bright="48000"/>
            </a:blip>
            <a:srcRect/>
            <a:stretch>
              <a:fillRect/>
            </a:stretch>
          </p:blipFill>
          <p:spPr bwMode="auto">
            <a:xfrm>
              <a:off x="3334" y="2659"/>
              <a:ext cx="658" cy="70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3107" y="3140"/>
              <a:ext cx="272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arrow" w="med" len="med"/>
            </a:ln>
            <a:effectLst/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107" y="2959"/>
              <a:ext cx="272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arrow" w="med" len="med"/>
            </a:ln>
            <a:effectLst/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3" y="3140"/>
              <a:ext cx="272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arrow" w="med" len="med"/>
            </a:ln>
            <a:effectLst/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>
              <a:off x="3435" y="2868"/>
              <a:ext cx="408" cy="408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799 w 21600"/>
                <a:gd name="T5" fmla="*/ 0 h 21600"/>
                <a:gd name="T6" fmla="*/ 2700 w 21600"/>
                <a:gd name="T7" fmla="*/ 10800 h 21600"/>
                <a:gd name="T8" fmla="*/ 10799 w 21600"/>
                <a:gd name="T9" fmla="*/ 5400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4059" y="3140"/>
              <a:ext cx="0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3243" y="3412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243" y="3140"/>
              <a:ext cx="0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  <a:effectLst/>
          </p:spPr>
          <p:txBody>
            <a:bodyPr wrap="none"/>
            <a:lstStyle/>
            <a:p>
              <a:endParaRPr lang="fr-FR"/>
            </a:p>
          </p:txBody>
        </p: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" y="954088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accent3">
                    <a:lumMod val="50000"/>
                  </a:schemeClr>
                </a:solidFill>
              </a:rPr>
              <a:t>SETE </a:t>
            </a:r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(Systèmes d’Énergie pour les Transports et l’Environnement</a:t>
            </a:r>
            <a:r>
              <a:rPr lang="fr-FR" sz="24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fr-FR" sz="2400" dirty="0"/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Transports</a:t>
            </a:r>
            <a:r>
              <a:rPr lang="fr-FR" dirty="0"/>
              <a:t>, systèmes de traction hybride, 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Qualité </a:t>
            </a:r>
            <a:r>
              <a:rPr lang="fr-FR" dirty="0"/>
              <a:t>de conversion, compensation active de vibrations,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Systèmes </a:t>
            </a:r>
            <a:r>
              <a:rPr lang="fr-FR" dirty="0"/>
              <a:t>de production et de gestion d’énergie à ressources renouvelables,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Méthodologies </a:t>
            </a:r>
            <a:r>
              <a:rPr lang="fr-FR" dirty="0"/>
              <a:t>génériques de conception et d’éco-conception.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Contrôle </a:t>
            </a:r>
            <a:r>
              <a:rPr lang="fr-FR" dirty="0"/>
              <a:t>de systèmes électriques complexes et architecture matérielle dédiée</a:t>
            </a:r>
          </a:p>
          <a:p>
            <a:pPr lvl="1">
              <a:buFontTx/>
              <a:buBlip>
                <a:blip r:embed="rId8"/>
              </a:buBlip>
            </a:pP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28596" y="1628800"/>
            <a:ext cx="7858180" cy="851765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5" descr="maquette_34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lum bright="12000"/>
          </a:blip>
          <a:srcRect l="15404" t="8212" r="22978" b="9666"/>
          <a:stretch>
            <a:fillRect/>
          </a:stretch>
        </p:blipFill>
        <p:spPr bwMode="auto">
          <a:xfrm>
            <a:off x="6143636" y="2786058"/>
            <a:ext cx="1654175" cy="1290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0789" y="3136613"/>
            <a:ext cx="604242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latin typeface="+mn-lt"/>
              </a:rPr>
              <a:t>Monsieur, ça vient d’où les vagues?</a:t>
            </a:r>
            <a:endParaRPr lang="fr-FR" sz="3200" dirty="0">
              <a:latin typeface="+mn-lt"/>
            </a:endParaRPr>
          </a:p>
        </p:txBody>
      </p:sp>
      <p:pic>
        <p:nvPicPr>
          <p:cNvPr id="3" name="Picture 2" descr="C:\Users\Judicael\Desktop\enfant 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2375"/>
            <a:ext cx="1476375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335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060848"/>
            <a:ext cx="7304072" cy="35980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1052736"/>
            <a:ext cx="530805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L’origine de la houle : le Soleil !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88" y="928688"/>
            <a:ext cx="603383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Ordre de grandeur des puissances?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323528" y="3501008"/>
          <a:ext cx="8358245" cy="23867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714512"/>
                <a:gridCol w="1285884"/>
                <a:gridCol w="1029473"/>
                <a:gridCol w="2164188"/>
                <a:gridCol w="2164188"/>
              </a:tblGrid>
              <a:tr h="269763"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Etat</a:t>
                      </a:r>
                      <a:r>
                        <a:rPr lang="fr-FR" sz="2400" baseline="0" dirty="0" smtClean="0"/>
                        <a:t> de mer</a:t>
                      </a:r>
                      <a:endParaRPr lang="fr-FR" sz="2400" dirty="0"/>
                    </a:p>
                  </a:txBody>
                  <a:tcPr marL="123780" marR="123780" marT="61890" marB="618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i="1" dirty="0" smtClean="0"/>
                        <a:t>H</a:t>
                      </a:r>
                      <a:r>
                        <a:rPr lang="fr-FR" sz="2400" i="1" baseline="-25000" dirty="0" smtClean="0"/>
                        <a:t>1/3</a:t>
                      </a:r>
                      <a:r>
                        <a:rPr lang="fr-FR" sz="2400" dirty="0" smtClean="0"/>
                        <a:t> (m)</a:t>
                      </a:r>
                      <a:endParaRPr lang="fr-FR" sz="2400" baseline="-25000" dirty="0"/>
                    </a:p>
                  </a:txBody>
                  <a:tcPr marL="123780" marR="123780" marT="61890" marB="618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i="1" dirty="0" err="1" smtClean="0"/>
                        <a:t>T</a:t>
                      </a:r>
                      <a:r>
                        <a:rPr lang="fr-FR" sz="2400" i="1" baseline="-25000" dirty="0" err="1" smtClean="0"/>
                        <a:t>p</a:t>
                      </a:r>
                      <a:r>
                        <a:rPr lang="fr-FR" sz="2400" dirty="0" smtClean="0"/>
                        <a:t> (s)</a:t>
                      </a:r>
                      <a:endParaRPr lang="fr-FR" sz="2400" baseline="-25000" dirty="0"/>
                    </a:p>
                  </a:txBody>
                  <a:tcPr marL="123780" marR="123780" marT="61890" marB="618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i="1" dirty="0" err="1" smtClean="0"/>
                        <a:t>P</a:t>
                      </a:r>
                      <a:r>
                        <a:rPr lang="fr-FR" sz="2400" i="1" baseline="-25000" dirty="0" err="1" smtClean="0"/>
                        <a:t>w</a:t>
                      </a:r>
                      <a:r>
                        <a:rPr lang="fr-FR" sz="2400" baseline="-25000" dirty="0" smtClean="0"/>
                        <a:t> </a:t>
                      </a:r>
                      <a:r>
                        <a:rPr lang="fr-FR" sz="2400" dirty="0" smtClean="0"/>
                        <a:t> (</a:t>
                      </a:r>
                      <a:r>
                        <a:rPr lang="fr-FR" sz="2400" dirty="0" err="1" smtClean="0"/>
                        <a:t>kW.m</a:t>
                      </a:r>
                      <a:r>
                        <a:rPr lang="fr-FR" sz="2400" baseline="30000" dirty="0" smtClean="0"/>
                        <a:t>-1</a:t>
                      </a:r>
                      <a:r>
                        <a:rPr lang="fr-FR" sz="2400" baseline="0" dirty="0" smtClean="0"/>
                        <a:t>)</a:t>
                      </a:r>
                    </a:p>
                  </a:txBody>
                  <a:tcPr marL="123780" marR="123780" marT="61890" marB="618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i="1" dirty="0" err="1" smtClean="0"/>
                        <a:t>P</a:t>
                      </a:r>
                      <a:r>
                        <a:rPr lang="fr-FR" sz="2400" i="1" baseline="-25000" dirty="0" err="1" smtClean="0"/>
                        <a:t>w</a:t>
                      </a:r>
                      <a:r>
                        <a:rPr lang="fr-FR" sz="2400" i="1" baseline="0" dirty="0" smtClean="0"/>
                        <a:t>*30m*20%</a:t>
                      </a:r>
                      <a:endParaRPr lang="fr-FR" sz="2400" baseline="0" dirty="0" smtClean="0"/>
                    </a:p>
                  </a:txBody>
                  <a:tcPr marL="123780" marR="123780" marT="61890" marB="61890"/>
                </a:tc>
              </a:tr>
              <a:tr h="236171">
                <a:tc>
                  <a:txBody>
                    <a:bodyPr/>
                    <a:lstStyle/>
                    <a:p>
                      <a:pPr algn="r"/>
                      <a:r>
                        <a:rPr lang="fr-FR" sz="1800" dirty="0" smtClean="0"/>
                        <a:t>Peu agitée</a:t>
                      </a:r>
                      <a:endParaRPr lang="fr-FR" sz="180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0" dirty="0" smtClean="0"/>
                        <a:t>0.6 m</a:t>
                      </a:r>
                      <a:endParaRPr lang="fr-FR" sz="2000" i="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0" dirty="0" smtClean="0"/>
                        <a:t>5 s</a:t>
                      </a:r>
                      <a:endParaRPr lang="fr-FR" sz="2000" i="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0" dirty="0" smtClean="0"/>
                        <a:t>0.9 </a:t>
                      </a:r>
                      <a:r>
                        <a:rPr lang="fr-FR" sz="2000" i="0" dirty="0" err="1" smtClean="0"/>
                        <a:t>kW.m</a:t>
                      </a:r>
                      <a:r>
                        <a:rPr lang="fr-FR" sz="2000" i="0" baseline="30000" dirty="0" smtClean="0"/>
                        <a:t>-1</a:t>
                      </a:r>
                      <a:endParaRPr lang="fr-FR" sz="2000" i="0" baseline="3000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0" baseline="0" dirty="0" smtClean="0"/>
                        <a:t>5kW</a:t>
                      </a:r>
                      <a:endParaRPr lang="fr-FR" sz="2000" i="0" baseline="0" dirty="0"/>
                    </a:p>
                  </a:txBody>
                  <a:tcPr marL="123780" marR="123780" marT="61890" marB="61890" anchor="ctr"/>
                </a:tc>
              </a:tr>
              <a:tr h="236171">
                <a:tc>
                  <a:txBody>
                    <a:bodyPr/>
                    <a:lstStyle/>
                    <a:p>
                      <a:pPr algn="r"/>
                      <a:r>
                        <a:rPr lang="fr-FR" sz="2000" dirty="0" smtClean="0"/>
                        <a:t>Typique</a:t>
                      </a:r>
                      <a:endParaRPr lang="fr-FR" sz="200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 m</a:t>
                      </a:r>
                      <a:endParaRPr lang="fr-FR" sz="2000" b="1" i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9 s</a:t>
                      </a:r>
                      <a:endParaRPr lang="fr-FR" sz="2000" b="1" i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40 </a:t>
                      </a:r>
                      <a:r>
                        <a:rPr lang="fr-FR" sz="2000" b="1" i="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k</a:t>
                      </a:r>
                      <a:r>
                        <a:rPr lang="fr-FR" sz="2000" b="1" i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W.m</a:t>
                      </a:r>
                      <a:r>
                        <a:rPr lang="fr-FR" sz="2000" b="1" i="0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-1</a:t>
                      </a:r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240 kW</a:t>
                      </a:r>
                      <a:endParaRPr lang="fr-FR" sz="2000" b="1" i="0" baseline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23780" marR="123780" marT="61890" marB="61890" anchor="ctr"/>
                </a:tc>
              </a:tr>
              <a:tr h="236171">
                <a:tc>
                  <a:txBody>
                    <a:bodyPr/>
                    <a:lstStyle/>
                    <a:p>
                      <a:pPr algn="r"/>
                      <a:r>
                        <a:rPr lang="fr-FR" sz="2400" dirty="0" smtClean="0"/>
                        <a:t>Forte</a:t>
                      </a:r>
                      <a:endParaRPr lang="fr-FR" sz="240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0" dirty="0" smtClean="0"/>
                        <a:t>9 m</a:t>
                      </a:r>
                      <a:endParaRPr lang="fr-FR" sz="2000" i="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0" dirty="0" smtClean="0"/>
                        <a:t>11 s</a:t>
                      </a:r>
                      <a:endParaRPr lang="fr-FR" sz="2000" i="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0" dirty="0" smtClean="0"/>
                        <a:t>430 </a:t>
                      </a:r>
                      <a:r>
                        <a:rPr lang="fr-FR" sz="2000" i="0" dirty="0" err="1" smtClean="0"/>
                        <a:t>kW.m</a:t>
                      </a:r>
                      <a:r>
                        <a:rPr lang="fr-FR" sz="2000" i="0" baseline="30000" dirty="0" smtClean="0"/>
                        <a:t>-1</a:t>
                      </a:r>
                      <a:endParaRPr lang="fr-FR" sz="2000" i="0" baseline="3000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0" baseline="0" dirty="0" smtClean="0"/>
                        <a:t>2700kW</a:t>
                      </a:r>
                      <a:endParaRPr lang="fr-FR" sz="2000" i="0" baseline="0" dirty="0"/>
                    </a:p>
                  </a:txBody>
                  <a:tcPr marL="123780" marR="123780" marT="61890" marB="61890" anchor="ctr"/>
                </a:tc>
              </a:tr>
              <a:tr h="236171">
                <a:tc>
                  <a:txBody>
                    <a:bodyPr/>
                    <a:lstStyle/>
                    <a:p>
                      <a:pPr algn="r"/>
                      <a:r>
                        <a:rPr lang="fr-FR" sz="2800" dirty="0" smtClean="0"/>
                        <a:t>Grosse</a:t>
                      </a:r>
                      <a:endParaRPr lang="fr-FR" sz="2800" dirty="0"/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 smtClean="0">
                          <a:solidFill>
                            <a:srgbClr val="FF0000"/>
                          </a:solidFill>
                        </a:rPr>
                        <a:t>18 m</a:t>
                      </a:r>
                      <a:endParaRPr lang="fr-FR" sz="2000" b="1" i="0" dirty="0">
                        <a:solidFill>
                          <a:srgbClr val="FF0000"/>
                        </a:solidFill>
                      </a:endParaRPr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 smtClean="0">
                          <a:solidFill>
                            <a:srgbClr val="FF0000"/>
                          </a:solidFill>
                        </a:rPr>
                        <a:t>15 s</a:t>
                      </a:r>
                      <a:endParaRPr lang="fr-FR" sz="2000" b="1" i="0" dirty="0">
                        <a:solidFill>
                          <a:srgbClr val="FF0000"/>
                        </a:solidFill>
                      </a:endParaRPr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 smtClean="0">
                          <a:solidFill>
                            <a:srgbClr val="FF0000"/>
                          </a:solidFill>
                        </a:rPr>
                        <a:t>2400 </a:t>
                      </a:r>
                      <a:r>
                        <a:rPr lang="fr-FR" sz="2000" b="1" i="0" dirty="0" err="1" smtClean="0">
                          <a:solidFill>
                            <a:srgbClr val="FF0000"/>
                          </a:solidFill>
                        </a:rPr>
                        <a:t>kW.m</a:t>
                      </a:r>
                      <a:r>
                        <a:rPr lang="fr-FR" sz="2000" b="1" i="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2000" b="1" i="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123780" marR="123780" marT="61890" marB="61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baseline="0" dirty="0" smtClean="0">
                          <a:solidFill>
                            <a:srgbClr val="FF0000"/>
                          </a:solidFill>
                        </a:rPr>
                        <a:t>15000kW</a:t>
                      </a:r>
                      <a:endParaRPr lang="fr-FR" sz="2000" b="1" i="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123780" marR="123780" marT="61890" marB="6189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88840"/>
            <a:ext cx="5472608" cy="108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oba_houle_puissa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060848"/>
            <a:ext cx="8410317" cy="35113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7188" y="928688"/>
            <a:ext cx="310136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Site de l’île d’Yeu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20000" cy="502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620688"/>
            <a:ext cx="18836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En Europe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578</Words>
  <Application>Microsoft Office PowerPoint</Application>
  <PresentationFormat>Affichage à l'écran (4:3)</PresentationFormat>
  <Paragraphs>133</Paragraphs>
  <Slides>30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33" baseType="lpstr">
      <vt:lpstr>Thème Office</vt:lpstr>
      <vt:lpstr>Microsoft Word Picture</vt:lpstr>
      <vt:lpstr>Document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Judicael</dc:creator>
  <cp:lastModifiedBy>Judicael</cp:lastModifiedBy>
  <cp:revision>22</cp:revision>
  <dcterms:created xsi:type="dcterms:W3CDTF">2011-03-22T21:00:54Z</dcterms:created>
  <dcterms:modified xsi:type="dcterms:W3CDTF">2011-03-23T08:24:14Z</dcterms:modified>
</cp:coreProperties>
</file>