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996" r:id="rId2"/>
    <p:sldMasterId id="2147483972" r:id="rId3"/>
    <p:sldMasterId id="2147483650" r:id="rId4"/>
    <p:sldMasterId id="2147483648" r:id="rId5"/>
    <p:sldMasterId id="2147484008" r:id="rId6"/>
    <p:sldMasterId id="2147483922" r:id="rId7"/>
    <p:sldMasterId id="2147483857" r:id="rId8"/>
    <p:sldMasterId id="2147483859" r:id="rId9"/>
    <p:sldMasterId id="2147483871" r:id="rId10"/>
    <p:sldMasterId id="2147483984" r:id="rId11"/>
    <p:sldMasterId id="2147483960" r:id="rId12"/>
  </p:sldMasterIdLst>
  <p:notesMasterIdLst>
    <p:notesMasterId r:id="rId43"/>
  </p:notesMasterIdLst>
  <p:handoutMasterIdLst>
    <p:handoutMasterId r:id="rId44"/>
  </p:handoutMasterIdLst>
  <p:sldIdLst>
    <p:sldId id="331" r:id="rId13"/>
    <p:sldId id="338" r:id="rId14"/>
    <p:sldId id="354" r:id="rId15"/>
    <p:sldId id="355" r:id="rId16"/>
    <p:sldId id="362" r:id="rId17"/>
    <p:sldId id="356" r:id="rId18"/>
    <p:sldId id="363" r:id="rId19"/>
    <p:sldId id="364" r:id="rId20"/>
    <p:sldId id="365" r:id="rId21"/>
    <p:sldId id="366" r:id="rId22"/>
    <p:sldId id="367" r:id="rId23"/>
    <p:sldId id="332" r:id="rId24"/>
    <p:sldId id="333" r:id="rId25"/>
    <p:sldId id="339" r:id="rId26"/>
    <p:sldId id="351" r:id="rId27"/>
    <p:sldId id="337" r:id="rId28"/>
    <p:sldId id="335" r:id="rId29"/>
    <p:sldId id="368" r:id="rId30"/>
    <p:sldId id="336" r:id="rId31"/>
    <p:sldId id="370" r:id="rId32"/>
    <p:sldId id="345" r:id="rId33"/>
    <p:sldId id="371" r:id="rId34"/>
    <p:sldId id="372" r:id="rId35"/>
    <p:sldId id="373" r:id="rId36"/>
    <p:sldId id="374" r:id="rId37"/>
    <p:sldId id="376" r:id="rId38"/>
    <p:sldId id="375" r:id="rId39"/>
    <p:sldId id="369" r:id="rId40"/>
    <p:sldId id="346" r:id="rId41"/>
    <p:sldId id="347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8"/>
    <a:srgbClr val="FCD5B4"/>
    <a:srgbClr val="D8E4BC"/>
    <a:srgbClr val="B8CCE4"/>
    <a:srgbClr val="FFA78B"/>
    <a:srgbClr val="DEEEF8"/>
    <a:srgbClr val="D5E3E9"/>
    <a:srgbClr val="D7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/>
    <p:restoredTop sz="94631"/>
  </p:normalViewPr>
  <p:slideViewPr>
    <p:cSldViewPr>
      <p:cViewPr varScale="1">
        <p:scale>
          <a:sx n="48" d="100"/>
          <a:sy n="48" d="100"/>
        </p:scale>
        <p:origin x="-1224" y="-72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C311E-0288-4E41-B8F3-BDFF98ED5D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691964E-34C7-42AA-A9CA-5CE23C75B11D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800" u="sng" dirty="0" smtClean="0">
              <a:solidFill>
                <a:schemeClr val="tx1"/>
              </a:solidFill>
            </a:rPr>
            <a:t>Cœur de métier</a:t>
          </a:r>
        </a:p>
        <a:p>
          <a:r>
            <a:rPr lang="fr-FR" sz="2800" dirty="0" smtClean="0">
              <a:solidFill>
                <a:schemeClr val="tx1"/>
              </a:solidFill>
            </a:rPr>
            <a:t>Industrialisation produits et procédés</a:t>
          </a:r>
          <a:endParaRPr lang="fr-FR" sz="2800" dirty="0">
            <a:solidFill>
              <a:schemeClr val="tx1"/>
            </a:solidFill>
          </a:endParaRPr>
        </a:p>
      </dgm:t>
    </dgm:pt>
    <dgm:pt modelId="{8A8345F9-394E-40AB-99A2-DB8BBA3D0008}" type="parTrans" cxnId="{768D33E8-3555-40E6-9767-5C5EF61A7B68}">
      <dgm:prSet/>
      <dgm:spPr/>
      <dgm:t>
        <a:bodyPr/>
        <a:lstStyle/>
        <a:p>
          <a:endParaRPr lang="fr-FR"/>
        </a:p>
      </dgm:t>
    </dgm:pt>
    <dgm:pt modelId="{5C66B13C-F510-43F3-9C78-8E2C068927FE}" type="sibTrans" cxnId="{768D33E8-3555-40E6-9767-5C5EF61A7B68}">
      <dgm:prSet/>
      <dgm:spPr/>
      <dgm:t>
        <a:bodyPr/>
        <a:lstStyle/>
        <a:p>
          <a:endParaRPr lang="fr-FR"/>
        </a:p>
      </dgm:t>
    </dgm:pt>
    <dgm:pt modelId="{CA239C60-EBE3-4B1B-BF9B-7C0ECB76594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1"/>
              </a:solidFill>
            </a:rPr>
            <a:t>Spécialisé en « Conception d’Outillage »</a:t>
          </a:r>
          <a:endParaRPr lang="fr-FR" sz="2400" b="1" dirty="0">
            <a:solidFill>
              <a:schemeClr val="accent1"/>
            </a:solidFill>
          </a:endParaRPr>
        </a:p>
      </dgm:t>
    </dgm:pt>
    <dgm:pt modelId="{C16D47E0-33CA-4D07-ABAB-FA1199C9158A}" type="parTrans" cxnId="{E571313C-AB8A-47D2-BE7C-5DF976FE40C7}">
      <dgm:prSet/>
      <dgm:spPr/>
      <dgm:t>
        <a:bodyPr/>
        <a:lstStyle/>
        <a:p>
          <a:endParaRPr lang="fr-FR"/>
        </a:p>
      </dgm:t>
    </dgm:pt>
    <dgm:pt modelId="{99C2D34A-FF5A-4F2E-A49E-4D340C4C8CAF}" type="sibTrans" cxnId="{E571313C-AB8A-47D2-BE7C-5DF976FE40C7}">
      <dgm:prSet/>
      <dgm:spPr/>
      <dgm:t>
        <a:bodyPr/>
        <a:lstStyle/>
        <a:p>
          <a:endParaRPr lang="fr-FR"/>
        </a:p>
      </dgm:t>
    </dgm:pt>
    <dgm:pt modelId="{4EABB2AA-FAF1-47D4-95EE-44FDB28EA393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1"/>
              </a:solidFill>
            </a:rPr>
            <a:t>Spécialisé en « Pilotage et Optimisation de la production »</a:t>
          </a:r>
          <a:endParaRPr lang="fr-FR" sz="2400" b="1" dirty="0">
            <a:solidFill>
              <a:schemeClr val="accent1"/>
            </a:solidFill>
          </a:endParaRPr>
        </a:p>
      </dgm:t>
    </dgm:pt>
    <dgm:pt modelId="{D99E27DA-620B-4831-ACCF-F44C6A4380D1}" type="parTrans" cxnId="{072BCE6E-4B2A-40F3-BEC8-041E3EE9EBFC}">
      <dgm:prSet/>
      <dgm:spPr/>
      <dgm:t>
        <a:bodyPr/>
        <a:lstStyle/>
        <a:p>
          <a:endParaRPr lang="fr-FR"/>
        </a:p>
      </dgm:t>
    </dgm:pt>
    <dgm:pt modelId="{45EDB548-24BB-46FA-98CF-0DE15D22F7D2}" type="sibTrans" cxnId="{072BCE6E-4B2A-40F3-BEC8-041E3EE9EBFC}">
      <dgm:prSet/>
      <dgm:spPr/>
      <dgm:t>
        <a:bodyPr/>
        <a:lstStyle/>
        <a:p>
          <a:endParaRPr lang="fr-FR"/>
        </a:p>
      </dgm:t>
    </dgm:pt>
    <dgm:pt modelId="{678C3B75-1539-4B48-A0FE-0EF7B3DD573A}" type="pres">
      <dgm:prSet presAssocID="{B77C311E-0288-4E41-B8F3-BDFF98ED5D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0F1CAA-302D-46CF-9041-2DF86FAB085C}" type="pres">
      <dgm:prSet presAssocID="{5691964E-34C7-42AA-A9CA-5CE23C75B11D}" presName="root1" presStyleCnt="0"/>
      <dgm:spPr/>
    </dgm:pt>
    <dgm:pt modelId="{78510BF8-5631-42BD-B4DA-22FDD982C3BD}" type="pres">
      <dgm:prSet presAssocID="{5691964E-34C7-42AA-A9CA-5CE23C75B11D}" presName="LevelOneTextNode" presStyleLbl="node0" presStyleIdx="0" presStyleCnt="1" custAng="5400000" custScaleX="4786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C79B38-16F0-43AA-B74F-A30FDB7F834A}" type="pres">
      <dgm:prSet presAssocID="{5691964E-34C7-42AA-A9CA-5CE23C75B11D}" presName="level2hierChild" presStyleCnt="0"/>
      <dgm:spPr/>
    </dgm:pt>
    <dgm:pt modelId="{59F8EC30-4531-4846-B8DF-41EAD101A20E}" type="pres">
      <dgm:prSet presAssocID="{C16D47E0-33CA-4D07-ABAB-FA1199C9158A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D10F502D-BE35-4D8B-AF73-9688B12EBEBF}" type="pres">
      <dgm:prSet presAssocID="{C16D47E0-33CA-4D07-ABAB-FA1199C9158A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5FD34B0-2F41-4390-8E2F-9F9C381F33AA}" type="pres">
      <dgm:prSet presAssocID="{CA239C60-EBE3-4B1B-BF9B-7C0ECB76594A}" presName="root2" presStyleCnt="0"/>
      <dgm:spPr/>
    </dgm:pt>
    <dgm:pt modelId="{29EE0719-6172-46E3-9256-7F98B6E91F3D}" type="pres">
      <dgm:prSet presAssocID="{CA239C60-EBE3-4B1B-BF9B-7C0ECB76594A}" presName="LevelTwoTextNode" presStyleLbl="node2" presStyleIdx="0" presStyleCnt="2" custScaleX="222090" custScaleY="268238" custLinFactNeighborX="9180" custLinFactNeighborY="47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181B98-EE11-4CB0-8B75-D2B711CE2ADF}" type="pres">
      <dgm:prSet presAssocID="{CA239C60-EBE3-4B1B-BF9B-7C0ECB76594A}" presName="level3hierChild" presStyleCnt="0"/>
      <dgm:spPr/>
    </dgm:pt>
    <dgm:pt modelId="{F7274EA9-98ED-487E-A8BA-60B09721C29C}" type="pres">
      <dgm:prSet presAssocID="{D99E27DA-620B-4831-ACCF-F44C6A4380D1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DECD5889-64AA-42DE-AAD0-8473EC413305}" type="pres">
      <dgm:prSet presAssocID="{D99E27DA-620B-4831-ACCF-F44C6A4380D1}" presName="connTx" presStyleLbl="parChTrans1D2" presStyleIdx="1" presStyleCnt="2"/>
      <dgm:spPr/>
      <dgm:t>
        <a:bodyPr/>
        <a:lstStyle/>
        <a:p>
          <a:endParaRPr lang="fr-FR"/>
        </a:p>
      </dgm:t>
    </dgm:pt>
    <dgm:pt modelId="{96C40716-8FFC-47FE-BA8A-2EED8A146648}" type="pres">
      <dgm:prSet presAssocID="{4EABB2AA-FAF1-47D4-95EE-44FDB28EA393}" presName="root2" presStyleCnt="0"/>
      <dgm:spPr/>
    </dgm:pt>
    <dgm:pt modelId="{DD0615E6-7AA0-44CE-92BD-8C0C2DE27A92}" type="pres">
      <dgm:prSet presAssocID="{4EABB2AA-FAF1-47D4-95EE-44FDB28EA393}" presName="LevelTwoTextNode" presStyleLbl="node2" presStyleIdx="1" presStyleCnt="2" custScaleX="222090" custScaleY="236651" custLinFactNeighborX="7601" custLinFactNeighborY="-42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6BF7A7-DFC9-43D6-9634-C481CC484942}" type="pres">
      <dgm:prSet presAssocID="{4EABB2AA-FAF1-47D4-95EE-44FDB28EA393}" presName="level3hierChild" presStyleCnt="0"/>
      <dgm:spPr/>
    </dgm:pt>
  </dgm:ptLst>
  <dgm:cxnLst>
    <dgm:cxn modelId="{0435939D-6FBC-4909-BCEE-6589AC7CAD2B}" type="presOf" srcId="{C16D47E0-33CA-4D07-ABAB-FA1199C9158A}" destId="{59F8EC30-4531-4846-B8DF-41EAD101A20E}" srcOrd="0" destOrd="0" presId="urn:microsoft.com/office/officeart/2008/layout/HorizontalMultiLevelHierarchy"/>
    <dgm:cxn modelId="{EE2D3519-D3CD-4D48-83C2-B02E52A2205E}" type="presOf" srcId="{D99E27DA-620B-4831-ACCF-F44C6A4380D1}" destId="{DECD5889-64AA-42DE-AAD0-8473EC413305}" srcOrd="1" destOrd="0" presId="urn:microsoft.com/office/officeart/2008/layout/HorizontalMultiLevelHierarchy"/>
    <dgm:cxn modelId="{E571313C-AB8A-47D2-BE7C-5DF976FE40C7}" srcId="{5691964E-34C7-42AA-A9CA-5CE23C75B11D}" destId="{CA239C60-EBE3-4B1B-BF9B-7C0ECB76594A}" srcOrd="0" destOrd="0" parTransId="{C16D47E0-33CA-4D07-ABAB-FA1199C9158A}" sibTransId="{99C2D34A-FF5A-4F2E-A49E-4D340C4C8CAF}"/>
    <dgm:cxn modelId="{768D33E8-3555-40E6-9767-5C5EF61A7B68}" srcId="{B77C311E-0288-4E41-B8F3-BDFF98ED5D44}" destId="{5691964E-34C7-42AA-A9CA-5CE23C75B11D}" srcOrd="0" destOrd="0" parTransId="{8A8345F9-394E-40AB-99A2-DB8BBA3D0008}" sibTransId="{5C66B13C-F510-43F3-9C78-8E2C068927FE}"/>
    <dgm:cxn modelId="{E44C72A5-5CB9-46C9-B0EC-E5B0D35C85AD}" type="presOf" srcId="{5691964E-34C7-42AA-A9CA-5CE23C75B11D}" destId="{78510BF8-5631-42BD-B4DA-22FDD982C3BD}" srcOrd="0" destOrd="0" presId="urn:microsoft.com/office/officeart/2008/layout/HorizontalMultiLevelHierarchy"/>
    <dgm:cxn modelId="{FC442E51-E2E7-4213-B116-ECE61E1D85B9}" type="presOf" srcId="{C16D47E0-33CA-4D07-ABAB-FA1199C9158A}" destId="{D10F502D-BE35-4D8B-AF73-9688B12EBEBF}" srcOrd="1" destOrd="0" presId="urn:microsoft.com/office/officeart/2008/layout/HorizontalMultiLevelHierarchy"/>
    <dgm:cxn modelId="{2233E850-C70F-4100-9E25-A7070AF357D8}" type="presOf" srcId="{4EABB2AA-FAF1-47D4-95EE-44FDB28EA393}" destId="{DD0615E6-7AA0-44CE-92BD-8C0C2DE27A92}" srcOrd="0" destOrd="0" presId="urn:microsoft.com/office/officeart/2008/layout/HorizontalMultiLevelHierarchy"/>
    <dgm:cxn modelId="{6BD4A336-B12A-4A61-8FCB-94D34B892F6B}" type="presOf" srcId="{D99E27DA-620B-4831-ACCF-F44C6A4380D1}" destId="{F7274EA9-98ED-487E-A8BA-60B09721C29C}" srcOrd="0" destOrd="0" presId="urn:microsoft.com/office/officeart/2008/layout/HorizontalMultiLevelHierarchy"/>
    <dgm:cxn modelId="{072BCE6E-4B2A-40F3-BEC8-041E3EE9EBFC}" srcId="{5691964E-34C7-42AA-A9CA-5CE23C75B11D}" destId="{4EABB2AA-FAF1-47D4-95EE-44FDB28EA393}" srcOrd="1" destOrd="0" parTransId="{D99E27DA-620B-4831-ACCF-F44C6A4380D1}" sibTransId="{45EDB548-24BB-46FA-98CF-0DE15D22F7D2}"/>
    <dgm:cxn modelId="{540DE8FE-7EEE-4E40-8189-D2DB563BB35B}" type="presOf" srcId="{B77C311E-0288-4E41-B8F3-BDFF98ED5D44}" destId="{678C3B75-1539-4B48-A0FE-0EF7B3DD573A}" srcOrd="0" destOrd="0" presId="urn:microsoft.com/office/officeart/2008/layout/HorizontalMultiLevelHierarchy"/>
    <dgm:cxn modelId="{2A32944E-B6A3-474A-86F3-746D215A42B1}" type="presOf" srcId="{CA239C60-EBE3-4B1B-BF9B-7C0ECB76594A}" destId="{29EE0719-6172-46E3-9256-7F98B6E91F3D}" srcOrd="0" destOrd="0" presId="urn:microsoft.com/office/officeart/2008/layout/HorizontalMultiLevelHierarchy"/>
    <dgm:cxn modelId="{9B193CDC-FE77-4936-8455-B76FB562A15C}" type="presParOf" srcId="{678C3B75-1539-4B48-A0FE-0EF7B3DD573A}" destId="{320F1CAA-302D-46CF-9041-2DF86FAB085C}" srcOrd="0" destOrd="0" presId="urn:microsoft.com/office/officeart/2008/layout/HorizontalMultiLevelHierarchy"/>
    <dgm:cxn modelId="{7A251C38-C913-4F19-B036-0D60C67C383F}" type="presParOf" srcId="{320F1CAA-302D-46CF-9041-2DF86FAB085C}" destId="{78510BF8-5631-42BD-B4DA-22FDD982C3BD}" srcOrd="0" destOrd="0" presId="urn:microsoft.com/office/officeart/2008/layout/HorizontalMultiLevelHierarchy"/>
    <dgm:cxn modelId="{C4DA44C4-F94B-4C66-9AF1-54D737511996}" type="presParOf" srcId="{320F1CAA-302D-46CF-9041-2DF86FAB085C}" destId="{1CC79B38-16F0-43AA-B74F-A30FDB7F834A}" srcOrd="1" destOrd="0" presId="urn:microsoft.com/office/officeart/2008/layout/HorizontalMultiLevelHierarchy"/>
    <dgm:cxn modelId="{739C0CCA-BB0D-496A-BB09-8D3D15DE15C2}" type="presParOf" srcId="{1CC79B38-16F0-43AA-B74F-A30FDB7F834A}" destId="{59F8EC30-4531-4846-B8DF-41EAD101A20E}" srcOrd="0" destOrd="0" presId="urn:microsoft.com/office/officeart/2008/layout/HorizontalMultiLevelHierarchy"/>
    <dgm:cxn modelId="{E686B689-B248-4088-89CD-07EC23153ED4}" type="presParOf" srcId="{59F8EC30-4531-4846-B8DF-41EAD101A20E}" destId="{D10F502D-BE35-4D8B-AF73-9688B12EBEBF}" srcOrd="0" destOrd="0" presId="urn:microsoft.com/office/officeart/2008/layout/HorizontalMultiLevelHierarchy"/>
    <dgm:cxn modelId="{0CD88895-7D54-48CF-9759-1E9A59E54628}" type="presParOf" srcId="{1CC79B38-16F0-43AA-B74F-A30FDB7F834A}" destId="{45FD34B0-2F41-4390-8E2F-9F9C381F33AA}" srcOrd="1" destOrd="0" presId="urn:microsoft.com/office/officeart/2008/layout/HorizontalMultiLevelHierarchy"/>
    <dgm:cxn modelId="{04B2BB7C-673C-4442-BCA8-C2161AC2C915}" type="presParOf" srcId="{45FD34B0-2F41-4390-8E2F-9F9C381F33AA}" destId="{29EE0719-6172-46E3-9256-7F98B6E91F3D}" srcOrd="0" destOrd="0" presId="urn:microsoft.com/office/officeart/2008/layout/HorizontalMultiLevelHierarchy"/>
    <dgm:cxn modelId="{8A4DDC3F-7872-469D-B7B0-121E88AF70AB}" type="presParOf" srcId="{45FD34B0-2F41-4390-8E2F-9F9C381F33AA}" destId="{F9181B98-EE11-4CB0-8B75-D2B711CE2ADF}" srcOrd="1" destOrd="0" presId="urn:microsoft.com/office/officeart/2008/layout/HorizontalMultiLevelHierarchy"/>
    <dgm:cxn modelId="{A8BE301D-348D-4898-920C-5E0FDF7BAE42}" type="presParOf" srcId="{1CC79B38-16F0-43AA-B74F-A30FDB7F834A}" destId="{F7274EA9-98ED-487E-A8BA-60B09721C29C}" srcOrd="2" destOrd="0" presId="urn:microsoft.com/office/officeart/2008/layout/HorizontalMultiLevelHierarchy"/>
    <dgm:cxn modelId="{33667522-FC93-4A4B-BDFC-E91BD27859F2}" type="presParOf" srcId="{F7274EA9-98ED-487E-A8BA-60B09721C29C}" destId="{DECD5889-64AA-42DE-AAD0-8473EC413305}" srcOrd="0" destOrd="0" presId="urn:microsoft.com/office/officeart/2008/layout/HorizontalMultiLevelHierarchy"/>
    <dgm:cxn modelId="{E1D764FB-8426-4A83-8A58-BFF0429EB273}" type="presParOf" srcId="{1CC79B38-16F0-43AA-B74F-A30FDB7F834A}" destId="{96C40716-8FFC-47FE-BA8A-2EED8A146648}" srcOrd="3" destOrd="0" presId="urn:microsoft.com/office/officeart/2008/layout/HorizontalMultiLevelHierarchy"/>
    <dgm:cxn modelId="{375CC0BF-9C9D-4054-A040-4C3AAB907A72}" type="presParOf" srcId="{96C40716-8FFC-47FE-BA8A-2EED8A146648}" destId="{DD0615E6-7AA0-44CE-92BD-8C0C2DE27A92}" srcOrd="0" destOrd="0" presId="urn:microsoft.com/office/officeart/2008/layout/HorizontalMultiLevelHierarchy"/>
    <dgm:cxn modelId="{AFF21C90-E663-44CF-BB94-013A79C9DC5E}" type="presParOf" srcId="{96C40716-8FFC-47FE-BA8A-2EED8A146648}" destId="{036BF7A7-DFC9-43D6-9634-C481CC48494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E14A6-EC46-43DD-817D-3D1124F94A9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1AF6665-9979-4C13-BA61-C65208806B4B}">
      <dgm:prSet phldrT="[Texte]" custT="1"/>
      <dgm:spPr/>
      <dgm:t>
        <a:bodyPr/>
        <a:lstStyle/>
        <a:p>
          <a:r>
            <a:rPr lang="fr-FR" sz="1800" dirty="0" smtClean="0"/>
            <a:t>Activité 1</a:t>
          </a:r>
        </a:p>
        <a:p>
          <a:r>
            <a:rPr lang="fr-FR" sz="1800" dirty="0" smtClean="0"/>
            <a:t>Participer à la réponse à une affaire</a:t>
          </a:r>
          <a:endParaRPr lang="fr-FR" sz="1800" dirty="0"/>
        </a:p>
      </dgm:t>
    </dgm:pt>
    <dgm:pt modelId="{B01CAB4F-F0AA-4CF5-92C4-75E5177750BB}" type="parTrans" cxnId="{35248BEC-694F-4F36-B962-153508D6F08C}">
      <dgm:prSet/>
      <dgm:spPr/>
      <dgm:t>
        <a:bodyPr/>
        <a:lstStyle/>
        <a:p>
          <a:endParaRPr lang="fr-FR"/>
        </a:p>
      </dgm:t>
    </dgm:pt>
    <dgm:pt modelId="{60D3935C-E192-419C-AB12-C3678A49EFC3}" type="sibTrans" cxnId="{35248BEC-694F-4F36-B962-153508D6F08C}">
      <dgm:prSet/>
      <dgm:spPr/>
      <dgm:t>
        <a:bodyPr/>
        <a:lstStyle/>
        <a:p>
          <a:endParaRPr lang="fr-FR"/>
        </a:p>
      </dgm:t>
    </dgm:pt>
    <dgm:pt modelId="{ADA001CB-B121-4700-A660-8B1020ED69F2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1800" dirty="0" smtClean="0"/>
            <a:t>Activité 2</a:t>
          </a:r>
        </a:p>
        <a:p>
          <a:r>
            <a:rPr lang="fr-FR" sz="1800" dirty="0" smtClean="0"/>
            <a:t>Concevoir les moyens de production</a:t>
          </a:r>
          <a:endParaRPr lang="fr-FR" sz="1800" dirty="0"/>
        </a:p>
      </dgm:t>
    </dgm:pt>
    <dgm:pt modelId="{C76BF4E3-AF3F-42DF-B0AB-32E776205A06}" type="parTrans" cxnId="{F9B88A17-1D83-4F8F-8B7C-9445660BFB1D}">
      <dgm:prSet/>
      <dgm:spPr/>
      <dgm:t>
        <a:bodyPr/>
        <a:lstStyle/>
        <a:p>
          <a:endParaRPr lang="fr-FR"/>
        </a:p>
      </dgm:t>
    </dgm:pt>
    <dgm:pt modelId="{54508FE1-CD15-42A4-80BC-C169483A11A4}" type="sibTrans" cxnId="{F9B88A17-1D83-4F8F-8B7C-9445660BFB1D}">
      <dgm:prSet/>
      <dgm:spPr/>
      <dgm:t>
        <a:bodyPr/>
        <a:lstStyle/>
        <a:p>
          <a:endParaRPr lang="fr-FR"/>
        </a:p>
      </dgm:t>
    </dgm:pt>
    <dgm:pt modelId="{2E395E01-4664-4B0A-B3F8-E3A85CBF316B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800" dirty="0" smtClean="0">
              <a:solidFill>
                <a:schemeClr val="accent1"/>
              </a:solidFill>
            </a:rPr>
            <a:t>Activité 3</a:t>
          </a:r>
        </a:p>
        <a:p>
          <a:r>
            <a:rPr lang="fr-FR" sz="1800" dirty="0" smtClean="0">
              <a:solidFill>
                <a:schemeClr val="accent1"/>
              </a:solidFill>
            </a:rPr>
            <a:t>Industrialiser</a:t>
          </a:r>
          <a:endParaRPr lang="fr-FR" sz="1800" dirty="0">
            <a:solidFill>
              <a:schemeClr val="accent1"/>
            </a:solidFill>
          </a:endParaRPr>
        </a:p>
      </dgm:t>
    </dgm:pt>
    <dgm:pt modelId="{685755EF-3601-4405-9345-3516CD69F757}" type="parTrans" cxnId="{DEBEDD47-E114-4490-8750-917B0DF913B2}">
      <dgm:prSet/>
      <dgm:spPr/>
      <dgm:t>
        <a:bodyPr/>
        <a:lstStyle/>
        <a:p>
          <a:endParaRPr lang="fr-FR"/>
        </a:p>
      </dgm:t>
    </dgm:pt>
    <dgm:pt modelId="{583D1E15-6AD9-4EC1-AFB0-B896A7A297C9}" type="sibTrans" cxnId="{DEBEDD47-E114-4490-8750-917B0DF913B2}">
      <dgm:prSet/>
      <dgm:spPr/>
      <dgm:t>
        <a:bodyPr/>
        <a:lstStyle/>
        <a:p>
          <a:endParaRPr lang="fr-FR"/>
        </a:p>
      </dgm:t>
    </dgm:pt>
    <dgm:pt modelId="{CECEF5B4-BB08-4677-9E5F-6E482C65178E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800" dirty="0" smtClean="0">
              <a:solidFill>
                <a:schemeClr val="accent1"/>
              </a:solidFill>
            </a:rPr>
            <a:t>Activité 4</a:t>
          </a:r>
        </a:p>
        <a:p>
          <a:r>
            <a:rPr lang="fr-FR" sz="1800" dirty="0" smtClean="0">
              <a:solidFill>
                <a:schemeClr val="accent1"/>
              </a:solidFill>
            </a:rPr>
            <a:t>Piloter la production</a:t>
          </a:r>
          <a:endParaRPr lang="fr-FR" sz="1800" dirty="0">
            <a:solidFill>
              <a:schemeClr val="accent1"/>
            </a:solidFill>
          </a:endParaRPr>
        </a:p>
      </dgm:t>
    </dgm:pt>
    <dgm:pt modelId="{45A7F45B-AAE4-40BE-A22D-8768733D7DDD}" type="parTrans" cxnId="{BE829DDA-AF5D-441A-987F-3149DCC9078B}">
      <dgm:prSet/>
      <dgm:spPr/>
      <dgm:t>
        <a:bodyPr/>
        <a:lstStyle/>
        <a:p>
          <a:endParaRPr lang="fr-FR"/>
        </a:p>
      </dgm:t>
    </dgm:pt>
    <dgm:pt modelId="{44AC47EA-6345-47AB-9292-7ED828AE2111}" type="sibTrans" cxnId="{BE829DDA-AF5D-441A-987F-3149DCC9078B}">
      <dgm:prSet/>
      <dgm:spPr/>
      <dgm:t>
        <a:bodyPr/>
        <a:lstStyle/>
        <a:p>
          <a:endParaRPr lang="fr-FR"/>
        </a:p>
      </dgm:t>
    </dgm:pt>
    <dgm:pt modelId="{A14FB871-31D7-4CE6-96B6-FACA8EE78973}" type="pres">
      <dgm:prSet presAssocID="{3AFE14A6-EC46-43DD-817D-3D1124F94A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F16AF59-CCE0-47C4-9EDA-0957958C713E}" type="pres">
      <dgm:prSet presAssocID="{41AF6665-9979-4C13-BA61-C65208806B4B}" presName="root" presStyleCnt="0"/>
      <dgm:spPr/>
    </dgm:pt>
    <dgm:pt modelId="{8F008C06-03CF-4FC5-A33A-BC98E67ADF02}" type="pres">
      <dgm:prSet presAssocID="{41AF6665-9979-4C13-BA61-C65208806B4B}" presName="rootComposite" presStyleCnt="0"/>
      <dgm:spPr/>
    </dgm:pt>
    <dgm:pt modelId="{86437715-E64E-4463-AF3C-1A342DAA9C51}" type="pres">
      <dgm:prSet presAssocID="{41AF6665-9979-4C13-BA61-C65208806B4B}" presName="rootText" presStyleLbl="node1" presStyleIdx="0" presStyleCnt="4" custScaleY="166290" custLinFactY="-15705" custLinFactNeighborX="4382" custLinFactNeighborY="-100000"/>
      <dgm:spPr/>
      <dgm:t>
        <a:bodyPr/>
        <a:lstStyle/>
        <a:p>
          <a:endParaRPr lang="fr-FR"/>
        </a:p>
      </dgm:t>
    </dgm:pt>
    <dgm:pt modelId="{8C99FCE2-3BC7-4EA8-ABAD-41D159FF992D}" type="pres">
      <dgm:prSet presAssocID="{41AF6665-9979-4C13-BA61-C65208806B4B}" presName="rootConnector" presStyleLbl="node1" presStyleIdx="0" presStyleCnt="4"/>
      <dgm:spPr/>
      <dgm:t>
        <a:bodyPr/>
        <a:lstStyle/>
        <a:p>
          <a:endParaRPr lang="fr-FR"/>
        </a:p>
      </dgm:t>
    </dgm:pt>
    <dgm:pt modelId="{B91219F9-5E67-4EFF-A846-1D04E8F97E3B}" type="pres">
      <dgm:prSet presAssocID="{41AF6665-9979-4C13-BA61-C65208806B4B}" presName="childShape" presStyleCnt="0"/>
      <dgm:spPr/>
    </dgm:pt>
    <dgm:pt modelId="{7EF8F9ED-7F11-4342-A7D3-88DDD6EFD62B}" type="pres">
      <dgm:prSet presAssocID="{ADA001CB-B121-4700-A660-8B1020ED69F2}" presName="root" presStyleCnt="0"/>
      <dgm:spPr/>
    </dgm:pt>
    <dgm:pt modelId="{0FCF87CD-6264-456B-AAE9-102D631B2CD7}" type="pres">
      <dgm:prSet presAssocID="{ADA001CB-B121-4700-A660-8B1020ED69F2}" presName="rootComposite" presStyleCnt="0"/>
      <dgm:spPr/>
    </dgm:pt>
    <dgm:pt modelId="{DA3454D1-F9C4-4D4F-980B-F81FD1BD219C}" type="pres">
      <dgm:prSet presAssocID="{ADA001CB-B121-4700-A660-8B1020ED69F2}" presName="rootText" presStyleLbl="node1" presStyleIdx="1" presStyleCnt="4" custScaleY="166290" custLinFactY="-31348" custLinFactNeighborX="-8716" custLinFactNeighborY="-100000"/>
      <dgm:spPr/>
      <dgm:t>
        <a:bodyPr/>
        <a:lstStyle/>
        <a:p>
          <a:endParaRPr lang="fr-FR"/>
        </a:p>
      </dgm:t>
    </dgm:pt>
    <dgm:pt modelId="{3E4ED59B-4136-4752-AAE4-BA7CA2EA8441}" type="pres">
      <dgm:prSet presAssocID="{ADA001CB-B121-4700-A660-8B1020ED69F2}" presName="rootConnector" presStyleLbl="node1" presStyleIdx="1" presStyleCnt="4"/>
      <dgm:spPr/>
      <dgm:t>
        <a:bodyPr/>
        <a:lstStyle/>
        <a:p>
          <a:endParaRPr lang="fr-FR"/>
        </a:p>
      </dgm:t>
    </dgm:pt>
    <dgm:pt modelId="{C3E1FD37-AB75-4C8B-8860-1599D05F8719}" type="pres">
      <dgm:prSet presAssocID="{ADA001CB-B121-4700-A660-8B1020ED69F2}" presName="childShape" presStyleCnt="0"/>
      <dgm:spPr/>
    </dgm:pt>
    <dgm:pt modelId="{8E913D1C-0663-4DDC-A9FF-303DD5A578C4}" type="pres">
      <dgm:prSet presAssocID="{2E395E01-4664-4B0A-B3F8-E3A85CBF316B}" presName="root" presStyleCnt="0"/>
      <dgm:spPr/>
    </dgm:pt>
    <dgm:pt modelId="{B8E2C9B6-0382-4E74-BAE4-EEAD07A919D4}" type="pres">
      <dgm:prSet presAssocID="{2E395E01-4664-4B0A-B3F8-E3A85CBF316B}" presName="rootComposite" presStyleCnt="0"/>
      <dgm:spPr/>
    </dgm:pt>
    <dgm:pt modelId="{E64146C9-0E25-41B4-9C1F-69D8D6764554}" type="pres">
      <dgm:prSet presAssocID="{2E395E01-4664-4B0A-B3F8-E3A85CBF316B}" presName="rootText" presStyleLbl="node1" presStyleIdx="2" presStyleCnt="4" custScaleY="168440" custLinFactNeighborX="-2175" custLinFactNeighborY="-26531"/>
      <dgm:spPr/>
      <dgm:t>
        <a:bodyPr/>
        <a:lstStyle/>
        <a:p>
          <a:endParaRPr lang="fr-FR"/>
        </a:p>
      </dgm:t>
    </dgm:pt>
    <dgm:pt modelId="{426FB2BD-D2E0-409A-8045-A4CA32750E47}" type="pres">
      <dgm:prSet presAssocID="{2E395E01-4664-4B0A-B3F8-E3A85CBF316B}" presName="rootConnector" presStyleLbl="node1" presStyleIdx="2" presStyleCnt="4"/>
      <dgm:spPr/>
      <dgm:t>
        <a:bodyPr/>
        <a:lstStyle/>
        <a:p>
          <a:endParaRPr lang="fr-FR"/>
        </a:p>
      </dgm:t>
    </dgm:pt>
    <dgm:pt modelId="{FBF409E7-784D-47CF-8EAF-D9763AD74341}" type="pres">
      <dgm:prSet presAssocID="{2E395E01-4664-4B0A-B3F8-E3A85CBF316B}" presName="childShape" presStyleCnt="0"/>
      <dgm:spPr/>
    </dgm:pt>
    <dgm:pt modelId="{D962023A-29FD-4622-841C-6549CDD0FBE6}" type="pres">
      <dgm:prSet presAssocID="{CECEF5B4-BB08-4677-9E5F-6E482C65178E}" presName="root" presStyleCnt="0"/>
      <dgm:spPr/>
    </dgm:pt>
    <dgm:pt modelId="{04CEB83F-CFCD-4C8D-B7DA-0082250B55AB}" type="pres">
      <dgm:prSet presAssocID="{CECEF5B4-BB08-4677-9E5F-6E482C65178E}" presName="rootComposite" presStyleCnt="0"/>
      <dgm:spPr/>
    </dgm:pt>
    <dgm:pt modelId="{A6E9F10A-8AEB-43EF-81ED-34B90270524C}" type="pres">
      <dgm:prSet presAssocID="{CECEF5B4-BB08-4677-9E5F-6E482C65178E}" presName="rootText" presStyleLbl="node1" presStyleIdx="3" presStyleCnt="4" custScaleY="168440" custLinFactY="-13803" custLinFactNeighborX="-14283" custLinFactNeighborY="-100000"/>
      <dgm:spPr/>
      <dgm:t>
        <a:bodyPr/>
        <a:lstStyle/>
        <a:p>
          <a:endParaRPr lang="fr-FR"/>
        </a:p>
      </dgm:t>
    </dgm:pt>
    <dgm:pt modelId="{CA5E8FFB-AE67-42CA-AE5E-BFC1C417357B}" type="pres">
      <dgm:prSet presAssocID="{CECEF5B4-BB08-4677-9E5F-6E482C65178E}" presName="rootConnector" presStyleLbl="node1" presStyleIdx="3" presStyleCnt="4"/>
      <dgm:spPr/>
      <dgm:t>
        <a:bodyPr/>
        <a:lstStyle/>
        <a:p>
          <a:endParaRPr lang="fr-FR"/>
        </a:p>
      </dgm:t>
    </dgm:pt>
    <dgm:pt modelId="{CCD54B4E-5EB4-49F4-8A55-A4C834E49FF6}" type="pres">
      <dgm:prSet presAssocID="{CECEF5B4-BB08-4677-9E5F-6E482C65178E}" presName="childShape" presStyleCnt="0"/>
      <dgm:spPr/>
    </dgm:pt>
  </dgm:ptLst>
  <dgm:cxnLst>
    <dgm:cxn modelId="{57D92C1F-C0B4-4985-A1EB-C25C41C521A9}" type="presOf" srcId="{CECEF5B4-BB08-4677-9E5F-6E482C65178E}" destId="{CA5E8FFB-AE67-42CA-AE5E-BFC1C417357B}" srcOrd="1" destOrd="0" presId="urn:microsoft.com/office/officeart/2005/8/layout/hierarchy3"/>
    <dgm:cxn modelId="{56BAC894-B90C-41F3-A655-5E97CB7FB1BE}" type="presOf" srcId="{2E395E01-4664-4B0A-B3F8-E3A85CBF316B}" destId="{426FB2BD-D2E0-409A-8045-A4CA32750E47}" srcOrd="1" destOrd="0" presId="urn:microsoft.com/office/officeart/2005/8/layout/hierarchy3"/>
    <dgm:cxn modelId="{4C7A50C3-AA07-4209-9B4A-1DBD719681A0}" type="presOf" srcId="{ADA001CB-B121-4700-A660-8B1020ED69F2}" destId="{3E4ED59B-4136-4752-AAE4-BA7CA2EA8441}" srcOrd="1" destOrd="0" presId="urn:microsoft.com/office/officeart/2005/8/layout/hierarchy3"/>
    <dgm:cxn modelId="{E1F07993-EE5B-49AD-8137-A2BAA17A575E}" type="presOf" srcId="{3AFE14A6-EC46-43DD-817D-3D1124F94A9F}" destId="{A14FB871-31D7-4CE6-96B6-FACA8EE78973}" srcOrd="0" destOrd="0" presId="urn:microsoft.com/office/officeart/2005/8/layout/hierarchy3"/>
    <dgm:cxn modelId="{F9B88A17-1D83-4F8F-8B7C-9445660BFB1D}" srcId="{3AFE14A6-EC46-43DD-817D-3D1124F94A9F}" destId="{ADA001CB-B121-4700-A660-8B1020ED69F2}" srcOrd="1" destOrd="0" parTransId="{C76BF4E3-AF3F-42DF-B0AB-32E776205A06}" sibTransId="{54508FE1-CD15-42A4-80BC-C169483A11A4}"/>
    <dgm:cxn modelId="{B9D7B1B8-D22A-44E3-ABE1-9A640BFE043D}" type="presOf" srcId="{41AF6665-9979-4C13-BA61-C65208806B4B}" destId="{86437715-E64E-4463-AF3C-1A342DAA9C51}" srcOrd="0" destOrd="0" presId="urn:microsoft.com/office/officeart/2005/8/layout/hierarchy3"/>
    <dgm:cxn modelId="{D9FE547F-084E-457E-B524-5350E31F7FD0}" type="presOf" srcId="{CECEF5B4-BB08-4677-9E5F-6E482C65178E}" destId="{A6E9F10A-8AEB-43EF-81ED-34B90270524C}" srcOrd="0" destOrd="0" presId="urn:microsoft.com/office/officeart/2005/8/layout/hierarchy3"/>
    <dgm:cxn modelId="{DEBEDD47-E114-4490-8750-917B0DF913B2}" srcId="{3AFE14A6-EC46-43DD-817D-3D1124F94A9F}" destId="{2E395E01-4664-4B0A-B3F8-E3A85CBF316B}" srcOrd="2" destOrd="0" parTransId="{685755EF-3601-4405-9345-3516CD69F757}" sibTransId="{583D1E15-6AD9-4EC1-AFB0-B896A7A297C9}"/>
    <dgm:cxn modelId="{BE829DDA-AF5D-441A-987F-3149DCC9078B}" srcId="{3AFE14A6-EC46-43DD-817D-3D1124F94A9F}" destId="{CECEF5B4-BB08-4677-9E5F-6E482C65178E}" srcOrd="3" destOrd="0" parTransId="{45A7F45B-AAE4-40BE-A22D-8768733D7DDD}" sibTransId="{44AC47EA-6345-47AB-9292-7ED828AE2111}"/>
    <dgm:cxn modelId="{5FD023BA-0559-472A-98ED-F17F52F44DF5}" type="presOf" srcId="{2E395E01-4664-4B0A-B3F8-E3A85CBF316B}" destId="{E64146C9-0E25-41B4-9C1F-69D8D6764554}" srcOrd="0" destOrd="0" presId="urn:microsoft.com/office/officeart/2005/8/layout/hierarchy3"/>
    <dgm:cxn modelId="{35248BEC-694F-4F36-B962-153508D6F08C}" srcId="{3AFE14A6-EC46-43DD-817D-3D1124F94A9F}" destId="{41AF6665-9979-4C13-BA61-C65208806B4B}" srcOrd="0" destOrd="0" parTransId="{B01CAB4F-F0AA-4CF5-92C4-75E5177750BB}" sibTransId="{60D3935C-E192-419C-AB12-C3678A49EFC3}"/>
    <dgm:cxn modelId="{704384ED-2FB8-4146-9D0D-68EEA3F0FD4B}" type="presOf" srcId="{ADA001CB-B121-4700-A660-8B1020ED69F2}" destId="{DA3454D1-F9C4-4D4F-980B-F81FD1BD219C}" srcOrd="0" destOrd="0" presId="urn:microsoft.com/office/officeart/2005/8/layout/hierarchy3"/>
    <dgm:cxn modelId="{8A13515F-0F9C-4046-8EE1-4E65A0C83E84}" type="presOf" srcId="{41AF6665-9979-4C13-BA61-C65208806B4B}" destId="{8C99FCE2-3BC7-4EA8-ABAD-41D159FF992D}" srcOrd="1" destOrd="0" presId="urn:microsoft.com/office/officeart/2005/8/layout/hierarchy3"/>
    <dgm:cxn modelId="{C541E5A6-D8F9-499D-8F06-7B756B0EE5EE}" type="presParOf" srcId="{A14FB871-31D7-4CE6-96B6-FACA8EE78973}" destId="{2F16AF59-CCE0-47C4-9EDA-0957958C713E}" srcOrd="0" destOrd="0" presId="urn:microsoft.com/office/officeart/2005/8/layout/hierarchy3"/>
    <dgm:cxn modelId="{232E411B-41A1-41C3-B9BD-2F4EEF4E04B5}" type="presParOf" srcId="{2F16AF59-CCE0-47C4-9EDA-0957958C713E}" destId="{8F008C06-03CF-4FC5-A33A-BC98E67ADF02}" srcOrd="0" destOrd="0" presId="urn:microsoft.com/office/officeart/2005/8/layout/hierarchy3"/>
    <dgm:cxn modelId="{F6A8FF08-B47F-46B7-9450-679B31607B00}" type="presParOf" srcId="{8F008C06-03CF-4FC5-A33A-BC98E67ADF02}" destId="{86437715-E64E-4463-AF3C-1A342DAA9C51}" srcOrd="0" destOrd="0" presId="urn:microsoft.com/office/officeart/2005/8/layout/hierarchy3"/>
    <dgm:cxn modelId="{BBA25FBD-D926-4B49-83C4-2878519FDA39}" type="presParOf" srcId="{8F008C06-03CF-4FC5-A33A-BC98E67ADF02}" destId="{8C99FCE2-3BC7-4EA8-ABAD-41D159FF992D}" srcOrd="1" destOrd="0" presId="urn:microsoft.com/office/officeart/2005/8/layout/hierarchy3"/>
    <dgm:cxn modelId="{19D2BF75-8570-44F2-9D02-CB6455314370}" type="presParOf" srcId="{2F16AF59-CCE0-47C4-9EDA-0957958C713E}" destId="{B91219F9-5E67-4EFF-A846-1D04E8F97E3B}" srcOrd="1" destOrd="0" presId="urn:microsoft.com/office/officeart/2005/8/layout/hierarchy3"/>
    <dgm:cxn modelId="{11F17429-3755-48AF-BF52-1148539DAC73}" type="presParOf" srcId="{A14FB871-31D7-4CE6-96B6-FACA8EE78973}" destId="{7EF8F9ED-7F11-4342-A7D3-88DDD6EFD62B}" srcOrd="1" destOrd="0" presId="urn:microsoft.com/office/officeart/2005/8/layout/hierarchy3"/>
    <dgm:cxn modelId="{949DA388-DD0C-4F02-8823-34824B0E52D3}" type="presParOf" srcId="{7EF8F9ED-7F11-4342-A7D3-88DDD6EFD62B}" destId="{0FCF87CD-6264-456B-AAE9-102D631B2CD7}" srcOrd="0" destOrd="0" presId="urn:microsoft.com/office/officeart/2005/8/layout/hierarchy3"/>
    <dgm:cxn modelId="{E23E9A1F-7186-4122-9C74-C17FAD351241}" type="presParOf" srcId="{0FCF87CD-6264-456B-AAE9-102D631B2CD7}" destId="{DA3454D1-F9C4-4D4F-980B-F81FD1BD219C}" srcOrd="0" destOrd="0" presId="urn:microsoft.com/office/officeart/2005/8/layout/hierarchy3"/>
    <dgm:cxn modelId="{C75793DF-B731-4068-BCA0-33FBEFB00103}" type="presParOf" srcId="{0FCF87CD-6264-456B-AAE9-102D631B2CD7}" destId="{3E4ED59B-4136-4752-AAE4-BA7CA2EA8441}" srcOrd="1" destOrd="0" presId="urn:microsoft.com/office/officeart/2005/8/layout/hierarchy3"/>
    <dgm:cxn modelId="{B45011FA-F8B2-42AC-971E-446DB2E511CA}" type="presParOf" srcId="{7EF8F9ED-7F11-4342-A7D3-88DDD6EFD62B}" destId="{C3E1FD37-AB75-4C8B-8860-1599D05F8719}" srcOrd="1" destOrd="0" presId="urn:microsoft.com/office/officeart/2005/8/layout/hierarchy3"/>
    <dgm:cxn modelId="{FEDA022F-58F6-4507-B3C3-AE15701DEF34}" type="presParOf" srcId="{A14FB871-31D7-4CE6-96B6-FACA8EE78973}" destId="{8E913D1C-0663-4DDC-A9FF-303DD5A578C4}" srcOrd="2" destOrd="0" presId="urn:microsoft.com/office/officeart/2005/8/layout/hierarchy3"/>
    <dgm:cxn modelId="{BCB58356-60A8-4035-9572-E53BBA86F4A4}" type="presParOf" srcId="{8E913D1C-0663-4DDC-A9FF-303DD5A578C4}" destId="{B8E2C9B6-0382-4E74-BAE4-EEAD07A919D4}" srcOrd="0" destOrd="0" presId="urn:microsoft.com/office/officeart/2005/8/layout/hierarchy3"/>
    <dgm:cxn modelId="{FA9DFA81-5408-4797-B071-D1506121AFA7}" type="presParOf" srcId="{B8E2C9B6-0382-4E74-BAE4-EEAD07A919D4}" destId="{E64146C9-0E25-41B4-9C1F-69D8D6764554}" srcOrd="0" destOrd="0" presId="urn:microsoft.com/office/officeart/2005/8/layout/hierarchy3"/>
    <dgm:cxn modelId="{C03F7902-2571-4AB5-9F29-43EF64C38A8D}" type="presParOf" srcId="{B8E2C9B6-0382-4E74-BAE4-EEAD07A919D4}" destId="{426FB2BD-D2E0-409A-8045-A4CA32750E47}" srcOrd="1" destOrd="0" presId="urn:microsoft.com/office/officeart/2005/8/layout/hierarchy3"/>
    <dgm:cxn modelId="{954B340B-4A95-4922-9A31-53AEC7DB352A}" type="presParOf" srcId="{8E913D1C-0663-4DDC-A9FF-303DD5A578C4}" destId="{FBF409E7-784D-47CF-8EAF-D9763AD74341}" srcOrd="1" destOrd="0" presId="urn:microsoft.com/office/officeart/2005/8/layout/hierarchy3"/>
    <dgm:cxn modelId="{0EFC9EA2-095A-4273-82CF-D57230CDC0FE}" type="presParOf" srcId="{A14FB871-31D7-4CE6-96B6-FACA8EE78973}" destId="{D962023A-29FD-4622-841C-6549CDD0FBE6}" srcOrd="3" destOrd="0" presId="urn:microsoft.com/office/officeart/2005/8/layout/hierarchy3"/>
    <dgm:cxn modelId="{59DF00B5-F3BE-4CBC-80A1-E382DC3A5CF1}" type="presParOf" srcId="{D962023A-29FD-4622-841C-6549CDD0FBE6}" destId="{04CEB83F-CFCD-4C8D-B7DA-0082250B55AB}" srcOrd="0" destOrd="0" presId="urn:microsoft.com/office/officeart/2005/8/layout/hierarchy3"/>
    <dgm:cxn modelId="{163FA27B-A1E1-449B-96EC-DCA25E082983}" type="presParOf" srcId="{04CEB83F-CFCD-4C8D-B7DA-0082250B55AB}" destId="{A6E9F10A-8AEB-43EF-81ED-34B90270524C}" srcOrd="0" destOrd="0" presId="urn:microsoft.com/office/officeart/2005/8/layout/hierarchy3"/>
    <dgm:cxn modelId="{C4C389BD-5218-427D-BFF4-75577344B07A}" type="presParOf" srcId="{04CEB83F-CFCD-4C8D-B7DA-0082250B55AB}" destId="{CA5E8FFB-AE67-42CA-AE5E-BFC1C417357B}" srcOrd="1" destOrd="0" presId="urn:microsoft.com/office/officeart/2005/8/layout/hierarchy3"/>
    <dgm:cxn modelId="{E9AC57E8-08D4-4230-8796-DC9592ED5883}" type="presParOf" srcId="{D962023A-29FD-4622-841C-6549CDD0FBE6}" destId="{CCD54B4E-5EB4-49F4-8A55-A4C834E49F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E14A6-EC46-43DD-817D-3D1124F94A9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1AF6665-9979-4C13-BA61-C65208806B4B}">
      <dgm:prSet phldrT="[Texte]" custT="1"/>
      <dgm:spPr/>
      <dgm:t>
        <a:bodyPr/>
        <a:lstStyle/>
        <a:p>
          <a:r>
            <a:rPr lang="fr-FR" sz="1800" dirty="0" smtClean="0"/>
            <a:t>Activité 1</a:t>
          </a:r>
        </a:p>
        <a:p>
          <a:r>
            <a:rPr lang="fr-FR" sz="1800" dirty="0" smtClean="0"/>
            <a:t>Participer à la réponse à une affaire</a:t>
          </a:r>
          <a:endParaRPr lang="fr-FR" sz="1800" dirty="0"/>
        </a:p>
      </dgm:t>
    </dgm:pt>
    <dgm:pt modelId="{B01CAB4F-F0AA-4CF5-92C4-75E5177750BB}" type="parTrans" cxnId="{35248BEC-694F-4F36-B962-153508D6F08C}">
      <dgm:prSet/>
      <dgm:spPr/>
      <dgm:t>
        <a:bodyPr/>
        <a:lstStyle/>
        <a:p>
          <a:endParaRPr lang="fr-FR"/>
        </a:p>
      </dgm:t>
    </dgm:pt>
    <dgm:pt modelId="{60D3935C-E192-419C-AB12-C3678A49EFC3}" type="sibTrans" cxnId="{35248BEC-694F-4F36-B962-153508D6F08C}">
      <dgm:prSet/>
      <dgm:spPr/>
      <dgm:t>
        <a:bodyPr/>
        <a:lstStyle/>
        <a:p>
          <a:endParaRPr lang="fr-FR"/>
        </a:p>
      </dgm:t>
    </dgm:pt>
    <dgm:pt modelId="{ADA001CB-B121-4700-A660-8B1020ED69F2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1800" dirty="0" smtClean="0"/>
            <a:t>Activité 2</a:t>
          </a:r>
        </a:p>
        <a:p>
          <a:r>
            <a:rPr lang="fr-FR" sz="1800" dirty="0" smtClean="0"/>
            <a:t>Concevoir les moyens de production</a:t>
          </a:r>
          <a:endParaRPr lang="fr-FR" sz="1800" dirty="0"/>
        </a:p>
      </dgm:t>
    </dgm:pt>
    <dgm:pt modelId="{C76BF4E3-AF3F-42DF-B0AB-32E776205A06}" type="parTrans" cxnId="{F9B88A17-1D83-4F8F-8B7C-9445660BFB1D}">
      <dgm:prSet/>
      <dgm:spPr/>
      <dgm:t>
        <a:bodyPr/>
        <a:lstStyle/>
        <a:p>
          <a:endParaRPr lang="fr-FR"/>
        </a:p>
      </dgm:t>
    </dgm:pt>
    <dgm:pt modelId="{54508FE1-CD15-42A4-80BC-C169483A11A4}" type="sibTrans" cxnId="{F9B88A17-1D83-4F8F-8B7C-9445660BFB1D}">
      <dgm:prSet/>
      <dgm:spPr/>
      <dgm:t>
        <a:bodyPr/>
        <a:lstStyle/>
        <a:p>
          <a:endParaRPr lang="fr-FR"/>
        </a:p>
      </dgm:t>
    </dgm:pt>
    <dgm:pt modelId="{2E395E01-4664-4B0A-B3F8-E3A85CBF316B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800" dirty="0" smtClean="0">
              <a:solidFill>
                <a:schemeClr val="accent1"/>
              </a:solidFill>
            </a:rPr>
            <a:t>Activité 3</a:t>
          </a:r>
        </a:p>
        <a:p>
          <a:r>
            <a:rPr lang="fr-FR" sz="1800" dirty="0" smtClean="0">
              <a:solidFill>
                <a:schemeClr val="accent1"/>
              </a:solidFill>
            </a:rPr>
            <a:t>Industrialiser</a:t>
          </a:r>
          <a:endParaRPr lang="fr-FR" sz="1800" dirty="0">
            <a:solidFill>
              <a:schemeClr val="accent1"/>
            </a:solidFill>
          </a:endParaRPr>
        </a:p>
      </dgm:t>
    </dgm:pt>
    <dgm:pt modelId="{685755EF-3601-4405-9345-3516CD69F757}" type="parTrans" cxnId="{DEBEDD47-E114-4490-8750-917B0DF913B2}">
      <dgm:prSet/>
      <dgm:spPr/>
      <dgm:t>
        <a:bodyPr/>
        <a:lstStyle/>
        <a:p>
          <a:endParaRPr lang="fr-FR"/>
        </a:p>
      </dgm:t>
    </dgm:pt>
    <dgm:pt modelId="{583D1E15-6AD9-4EC1-AFB0-B896A7A297C9}" type="sibTrans" cxnId="{DEBEDD47-E114-4490-8750-917B0DF913B2}">
      <dgm:prSet/>
      <dgm:spPr/>
      <dgm:t>
        <a:bodyPr/>
        <a:lstStyle/>
        <a:p>
          <a:endParaRPr lang="fr-FR"/>
        </a:p>
      </dgm:t>
    </dgm:pt>
    <dgm:pt modelId="{CECEF5B4-BB08-4677-9E5F-6E482C65178E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800" dirty="0" smtClean="0">
              <a:solidFill>
                <a:schemeClr val="accent1"/>
              </a:solidFill>
            </a:rPr>
            <a:t>Activité 4</a:t>
          </a:r>
        </a:p>
        <a:p>
          <a:r>
            <a:rPr lang="fr-FR" sz="1800" dirty="0" smtClean="0">
              <a:solidFill>
                <a:schemeClr val="accent1"/>
              </a:solidFill>
            </a:rPr>
            <a:t>Piloter la production</a:t>
          </a:r>
          <a:endParaRPr lang="fr-FR" sz="1800" dirty="0">
            <a:solidFill>
              <a:schemeClr val="accent1"/>
            </a:solidFill>
          </a:endParaRPr>
        </a:p>
      </dgm:t>
    </dgm:pt>
    <dgm:pt modelId="{45A7F45B-AAE4-40BE-A22D-8768733D7DDD}" type="parTrans" cxnId="{BE829DDA-AF5D-441A-987F-3149DCC9078B}">
      <dgm:prSet/>
      <dgm:spPr/>
      <dgm:t>
        <a:bodyPr/>
        <a:lstStyle/>
        <a:p>
          <a:endParaRPr lang="fr-FR"/>
        </a:p>
      </dgm:t>
    </dgm:pt>
    <dgm:pt modelId="{44AC47EA-6345-47AB-9292-7ED828AE2111}" type="sibTrans" cxnId="{BE829DDA-AF5D-441A-987F-3149DCC9078B}">
      <dgm:prSet/>
      <dgm:spPr/>
      <dgm:t>
        <a:bodyPr/>
        <a:lstStyle/>
        <a:p>
          <a:endParaRPr lang="fr-FR"/>
        </a:p>
      </dgm:t>
    </dgm:pt>
    <dgm:pt modelId="{A14FB871-31D7-4CE6-96B6-FACA8EE78973}" type="pres">
      <dgm:prSet presAssocID="{3AFE14A6-EC46-43DD-817D-3D1124F94A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F16AF59-CCE0-47C4-9EDA-0957958C713E}" type="pres">
      <dgm:prSet presAssocID="{41AF6665-9979-4C13-BA61-C65208806B4B}" presName="root" presStyleCnt="0"/>
      <dgm:spPr/>
    </dgm:pt>
    <dgm:pt modelId="{8F008C06-03CF-4FC5-A33A-BC98E67ADF02}" type="pres">
      <dgm:prSet presAssocID="{41AF6665-9979-4C13-BA61-C65208806B4B}" presName="rootComposite" presStyleCnt="0"/>
      <dgm:spPr/>
    </dgm:pt>
    <dgm:pt modelId="{86437715-E64E-4463-AF3C-1A342DAA9C51}" type="pres">
      <dgm:prSet presAssocID="{41AF6665-9979-4C13-BA61-C65208806B4B}" presName="rootText" presStyleLbl="node1" presStyleIdx="0" presStyleCnt="4" custScaleY="166290" custLinFactY="-15705" custLinFactNeighborX="4382" custLinFactNeighborY="-100000"/>
      <dgm:spPr/>
      <dgm:t>
        <a:bodyPr/>
        <a:lstStyle/>
        <a:p>
          <a:endParaRPr lang="fr-FR"/>
        </a:p>
      </dgm:t>
    </dgm:pt>
    <dgm:pt modelId="{8C99FCE2-3BC7-4EA8-ABAD-41D159FF992D}" type="pres">
      <dgm:prSet presAssocID="{41AF6665-9979-4C13-BA61-C65208806B4B}" presName="rootConnector" presStyleLbl="node1" presStyleIdx="0" presStyleCnt="4"/>
      <dgm:spPr/>
      <dgm:t>
        <a:bodyPr/>
        <a:lstStyle/>
        <a:p>
          <a:endParaRPr lang="fr-FR"/>
        </a:p>
      </dgm:t>
    </dgm:pt>
    <dgm:pt modelId="{B91219F9-5E67-4EFF-A846-1D04E8F97E3B}" type="pres">
      <dgm:prSet presAssocID="{41AF6665-9979-4C13-BA61-C65208806B4B}" presName="childShape" presStyleCnt="0"/>
      <dgm:spPr/>
    </dgm:pt>
    <dgm:pt modelId="{7EF8F9ED-7F11-4342-A7D3-88DDD6EFD62B}" type="pres">
      <dgm:prSet presAssocID="{ADA001CB-B121-4700-A660-8B1020ED69F2}" presName="root" presStyleCnt="0"/>
      <dgm:spPr/>
    </dgm:pt>
    <dgm:pt modelId="{0FCF87CD-6264-456B-AAE9-102D631B2CD7}" type="pres">
      <dgm:prSet presAssocID="{ADA001CB-B121-4700-A660-8B1020ED69F2}" presName="rootComposite" presStyleCnt="0"/>
      <dgm:spPr/>
    </dgm:pt>
    <dgm:pt modelId="{DA3454D1-F9C4-4D4F-980B-F81FD1BD219C}" type="pres">
      <dgm:prSet presAssocID="{ADA001CB-B121-4700-A660-8B1020ED69F2}" presName="rootText" presStyleLbl="node1" presStyleIdx="1" presStyleCnt="4" custScaleY="166290" custLinFactY="-31348" custLinFactNeighborX="-8716" custLinFactNeighborY="-100000"/>
      <dgm:spPr/>
      <dgm:t>
        <a:bodyPr/>
        <a:lstStyle/>
        <a:p>
          <a:endParaRPr lang="fr-FR"/>
        </a:p>
      </dgm:t>
    </dgm:pt>
    <dgm:pt modelId="{3E4ED59B-4136-4752-AAE4-BA7CA2EA8441}" type="pres">
      <dgm:prSet presAssocID="{ADA001CB-B121-4700-A660-8B1020ED69F2}" presName="rootConnector" presStyleLbl="node1" presStyleIdx="1" presStyleCnt="4"/>
      <dgm:spPr/>
      <dgm:t>
        <a:bodyPr/>
        <a:lstStyle/>
        <a:p>
          <a:endParaRPr lang="fr-FR"/>
        </a:p>
      </dgm:t>
    </dgm:pt>
    <dgm:pt modelId="{C3E1FD37-AB75-4C8B-8860-1599D05F8719}" type="pres">
      <dgm:prSet presAssocID="{ADA001CB-B121-4700-A660-8B1020ED69F2}" presName="childShape" presStyleCnt="0"/>
      <dgm:spPr/>
    </dgm:pt>
    <dgm:pt modelId="{8E913D1C-0663-4DDC-A9FF-303DD5A578C4}" type="pres">
      <dgm:prSet presAssocID="{2E395E01-4664-4B0A-B3F8-E3A85CBF316B}" presName="root" presStyleCnt="0"/>
      <dgm:spPr/>
    </dgm:pt>
    <dgm:pt modelId="{B8E2C9B6-0382-4E74-BAE4-EEAD07A919D4}" type="pres">
      <dgm:prSet presAssocID="{2E395E01-4664-4B0A-B3F8-E3A85CBF316B}" presName="rootComposite" presStyleCnt="0"/>
      <dgm:spPr/>
    </dgm:pt>
    <dgm:pt modelId="{E64146C9-0E25-41B4-9C1F-69D8D6764554}" type="pres">
      <dgm:prSet presAssocID="{2E395E01-4664-4B0A-B3F8-E3A85CBF316B}" presName="rootText" presStyleLbl="node1" presStyleIdx="2" presStyleCnt="4" custScaleY="168440" custLinFactNeighborX="-2175" custLinFactNeighborY="-26531"/>
      <dgm:spPr/>
      <dgm:t>
        <a:bodyPr/>
        <a:lstStyle/>
        <a:p>
          <a:endParaRPr lang="fr-FR"/>
        </a:p>
      </dgm:t>
    </dgm:pt>
    <dgm:pt modelId="{426FB2BD-D2E0-409A-8045-A4CA32750E47}" type="pres">
      <dgm:prSet presAssocID="{2E395E01-4664-4B0A-B3F8-E3A85CBF316B}" presName="rootConnector" presStyleLbl="node1" presStyleIdx="2" presStyleCnt="4"/>
      <dgm:spPr/>
      <dgm:t>
        <a:bodyPr/>
        <a:lstStyle/>
        <a:p>
          <a:endParaRPr lang="fr-FR"/>
        </a:p>
      </dgm:t>
    </dgm:pt>
    <dgm:pt modelId="{FBF409E7-784D-47CF-8EAF-D9763AD74341}" type="pres">
      <dgm:prSet presAssocID="{2E395E01-4664-4B0A-B3F8-E3A85CBF316B}" presName="childShape" presStyleCnt="0"/>
      <dgm:spPr/>
    </dgm:pt>
    <dgm:pt modelId="{D962023A-29FD-4622-841C-6549CDD0FBE6}" type="pres">
      <dgm:prSet presAssocID="{CECEF5B4-BB08-4677-9E5F-6E482C65178E}" presName="root" presStyleCnt="0"/>
      <dgm:spPr/>
    </dgm:pt>
    <dgm:pt modelId="{04CEB83F-CFCD-4C8D-B7DA-0082250B55AB}" type="pres">
      <dgm:prSet presAssocID="{CECEF5B4-BB08-4677-9E5F-6E482C65178E}" presName="rootComposite" presStyleCnt="0"/>
      <dgm:spPr/>
    </dgm:pt>
    <dgm:pt modelId="{A6E9F10A-8AEB-43EF-81ED-34B90270524C}" type="pres">
      <dgm:prSet presAssocID="{CECEF5B4-BB08-4677-9E5F-6E482C65178E}" presName="rootText" presStyleLbl="node1" presStyleIdx="3" presStyleCnt="4" custScaleY="168440" custLinFactY="-13803" custLinFactNeighborX="-14283" custLinFactNeighborY="-100000"/>
      <dgm:spPr/>
      <dgm:t>
        <a:bodyPr/>
        <a:lstStyle/>
        <a:p>
          <a:endParaRPr lang="fr-FR"/>
        </a:p>
      </dgm:t>
    </dgm:pt>
    <dgm:pt modelId="{CA5E8FFB-AE67-42CA-AE5E-BFC1C417357B}" type="pres">
      <dgm:prSet presAssocID="{CECEF5B4-BB08-4677-9E5F-6E482C65178E}" presName="rootConnector" presStyleLbl="node1" presStyleIdx="3" presStyleCnt="4"/>
      <dgm:spPr/>
      <dgm:t>
        <a:bodyPr/>
        <a:lstStyle/>
        <a:p>
          <a:endParaRPr lang="fr-FR"/>
        </a:p>
      </dgm:t>
    </dgm:pt>
    <dgm:pt modelId="{CCD54B4E-5EB4-49F4-8A55-A4C834E49FF6}" type="pres">
      <dgm:prSet presAssocID="{CECEF5B4-BB08-4677-9E5F-6E482C65178E}" presName="childShape" presStyleCnt="0"/>
      <dgm:spPr/>
    </dgm:pt>
  </dgm:ptLst>
  <dgm:cxnLst>
    <dgm:cxn modelId="{1B82A7CE-F202-4773-A168-F5C60FA7DDBA}" type="presOf" srcId="{CECEF5B4-BB08-4677-9E5F-6E482C65178E}" destId="{CA5E8FFB-AE67-42CA-AE5E-BFC1C417357B}" srcOrd="1" destOrd="0" presId="urn:microsoft.com/office/officeart/2005/8/layout/hierarchy3"/>
    <dgm:cxn modelId="{4887F814-38B2-4857-B624-73A2AC85C549}" type="presOf" srcId="{3AFE14A6-EC46-43DD-817D-3D1124F94A9F}" destId="{A14FB871-31D7-4CE6-96B6-FACA8EE78973}" srcOrd="0" destOrd="0" presId="urn:microsoft.com/office/officeart/2005/8/layout/hierarchy3"/>
    <dgm:cxn modelId="{3E0DE029-BFA3-467D-8E88-3837CFE87505}" type="presOf" srcId="{2E395E01-4664-4B0A-B3F8-E3A85CBF316B}" destId="{426FB2BD-D2E0-409A-8045-A4CA32750E47}" srcOrd="1" destOrd="0" presId="urn:microsoft.com/office/officeart/2005/8/layout/hierarchy3"/>
    <dgm:cxn modelId="{E2E135CF-7059-4207-8ACC-268B61F4EA8A}" type="presOf" srcId="{CECEF5B4-BB08-4677-9E5F-6E482C65178E}" destId="{A6E9F10A-8AEB-43EF-81ED-34B90270524C}" srcOrd="0" destOrd="0" presId="urn:microsoft.com/office/officeart/2005/8/layout/hierarchy3"/>
    <dgm:cxn modelId="{78267A1F-20A5-4836-B7AB-EC7AF43E2C18}" type="presOf" srcId="{ADA001CB-B121-4700-A660-8B1020ED69F2}" destId="{3E4ED59B-4136-4752-AAE4-BA7CA2EA8441}" srcOrd="1" destOrd="0" presId="urn:microsoft.com/office/officeart/2005/8/layout/hierarchy3"/>
    <dgm:cxn modelId="{35248BEC-694F-4F36-B962-153508D6F08C}" srcId="{3AFE14A6-EC46-43DD-817D-3D1124F94A9F}" destId="{41AF6665-9979-4C13-BA61-C65208806B4B}" srcOrd="0" destOrd="0" parTransId="{B01CAB4F-F0AA-4CF5-92C4-75E5177750BB}" sibTransId="{60D3935C-E192-419C-AB12-C3678A49EFC3}"/>
    <dgm:cxn modelId="{BE829DDA-AF5D-441A-987F-3149DCC9078B}" srcId="{3AFE14A6-EC46-43DD-817D-3D1124F94A9F}" destId="{CECEF5B4-BB08-4677-9E5F-6E482C65178E}" srcOrd="3" destOrd="0" parTransId="{45A7F45B-AAE4-40BE-A22D-8768733D7DDD}" sibTransId="{44AC47EA-6345-47AB-9292-7ED828AE2111}"/>
    <dgm:cxn modelId="{38EC4E1A-DB16-4088-B344-D7186CCC137C}" type="presOf" srcId="{ADA001CB-B121-4700-A660-8B1020ED69F2}" destId="{DA3454D1-F9C4-4D4F-980B-F81FD1BD219C}" srcOrd="0" destOrd="0" presId="urn:microsoft.com/office/officeart/2005/8/layout/hierarchy3"/>
    <dgm:cxn modelId="{03A14918-0A2B-4E47-A1F9-67BE0488FF9E}" type="presOf" srcId="{2E395E01-4664-4B0A-B3F8-E3A85CBF316B}" destId="{E64146C9-0E25-41B4-9C1F-69D8D6764554}" srcOrd="0" destOrd="0" presId="urn:microsoft.com/office/officeart/2005/8/layout/hierarchy3"/>
    <dgm:cxn modelId="{759F8E38-B95F-4AD0-9EBD-E0D95ADD1603}" type="presOf" srcId="{41AF6665-9979-4C13-BA61-C65208806B4B}" destId="{8C99FCE2-3BC7-4EA8-ABAD-41D159FF992D}" srcOrd="1" destOrd="0" presId="urn:microsoft.com/office/officeart/2005/8/layout/hierarchy3"/>
    <dgm:cxn modelId="{DEBEDD47-E114-4490-8750-917B0DF913B2}" srcId="{3AFE14A6-EC46-43DD-817D-3D1124F94A9F}" destId="{2E395E01-4664-4B0A-B3F8-E3A85CBF316B}" srcOrd="2" destOrd="0" parTransId="{685755EF-3601-4405-9345-3516CD69F757}" sibTransId="{583D1E15-6AD9-4EC1-AFB0-B896A7A297C9}"/>
    <dgm:cxn modelId="{F9B88A17-1D83-4F8F-8B7C-9445660BFB1D}" srcId="{3AFE14A6-EC46-43DD-817D-3D1124F94A9F}" destId="{ADA001CB-B121-4700-A660-8B1020ED69F2}" srcOrd="1" destOrd="0" parTransId="{C76BF4E3-AF3F-42DF-B0AB-32E776205A06}" sibTransId="{54508FE1-CD15-42A4-80BC-C169483A11A4}"/>
    <dgm:cxn modelId="{60D06589-56D2-4376-B135-E25C31B2E8A9}" type="presOf" srcId="{41AF6665-9979-4C13-BA61-C65208806B4B}" destId="{86437715-E64E-4463-AF3C-1A342DAA9C51}" srcOrd="0" destOrd="0" presId="urn:microsoft.com/office/officeart/2005/8/layout/hierarchy3"/>
    <dgm:cxn modelId="{6F203EAA-0B8B-4BB9-9768-7E140ACC06D3}" type="presParOf" srcId="{A14FB871-31D7-4CE6-96B6-FACA8EE78973}" destId="{2F16AF59-CCE0-47C4-9EDA-0957958C713E}" srcOrd="0" destOrd="0" presId="urn:microsoft.com/office/officeart/2005/8/layout/hierarchy3"/>
    <dgm:cxn modelId="{A08D1244-0C93-44BF-AC4B-25FFF80667E3}" type="presParOf" srcId="{2F16AF59-CCE0-47C4-9EDA-0957958C713E}" destId="{8F008C06-03CF-4FC5-A33A-BC98E67ADF02}" srcOrd="0" destOrd="0" presId="urn:microsoft.com/office/officeart/2005/8/layout/hierarchy3"/>
    <dgm:cxn modelId="{DEBEA1DA-D4B3-4FA8-8559-43049A44F8E2}" type="presParOf" srcId="{8F008C06-03CF-4FC5-A33A-BC98E67ADF02}" destId="{86437715-E64E-4463-AF3C-1A342DAA9C51}" srcOrd="0" destOrd="0" presId="urn:microsoft.com/office/officeart/2005/8/layout/hierarchy3"/>
    <dgm:cxn modelId="{96D178EF-E9AB-437D-861A-C7441189D653}" type="presParOf" srcId="{8F008C06-03CF-4FC5-A33A-BC98E67ADF02}" destId="{8C99FCE2-3BC7-4EA8-ABAD-41D159FF992D}" srcOrd="1" destOrd="0" presId="urn:microsoft.com/office/officeart/2005/8/layout/hierarchy3"/>
    <dgm:cxn modelId="{329BC494-180F-4951-95CF-F3863F793143}" type="presParOf" srcId="{2F16AF59-CCE0-47C4-9EDA-0957958C713E}" destId="{B91219F9-5E67-4EFF-A846-1D04E8F97E3B}" srcOrd="1" destOrd="0" presId="urn:microsoft.com/office/officeart/2005/8/layout/hierarchy3"/>
    <dgm:cxn modelId="{1DA68122-68FB-44E5-971A-B573735FFFE0}" type="presParOf" srcId="{A14FB871-31D7-4CE6-96B6-FACA8EE78973}" destId="{7EF8F9ED-7F11-4342-A7D3-88DDD6EFD62B}" srcOrd="1" destOrd="0" presId="urn:microsoft.com/office/officeart/2005/8/layout/hierarchy3"/>
    <dgm:cxn modelId="{6D64BACA-8744-40B9-A329-6269E9D8CF30}" type="presParOf" srcId="{7EF8F9ED-7F11-4342-A7D3-88DDD6EFD62B}" destId="{0FCF87CD-6264-456B-AAE9-102D631B2CD7}" srcOrd="0" destOrd="0" presId="urn:microsoft.com/office/officeart/2005/8/layout/hierarchy3"/>
    <dgm:cxn modelId="{AE314F61-84E8-4A0B-9FD1-035A9B34D950}" type="presParOf" srcId="{0FCF87CD-6264-456B-AAE9-102D631B2CD7}" destId="{DA3454D1-F9C4-4D4F-980B-F81FD1BD219C}" srcOrd="0" destOrd="0" presId="urn:microsoft.com/office/officeart/2005/8/layout/hierarchy3"/>
    <dgm:cxn modelId="{34B3C047-E42A-4FBF-8941-6083F33BF445}" type="presParOf" srcId="{0FCF87CD-6264-456B-AAE9-102D631B2CD7}" destId="{3E4ED59B-4136-4752-AAE4-BA7CA2EA8441}" srcOrd="1" destOrd="0" presId="urn:microsoft.com/office/officeart/2005/8/layout/hierarchy3"/>
    <dgm:cxn modelId="{AF6119E6-5019-4A31-AFCB-83A095971C10}" type="presParOf" srcId="{7EF8F9ED-7F11-4342-A7D3-88DDD6EFD62B}" destId="{C3E1FD37-AB75-4C8B-8860-1599D05F8719}" srcOrd="1" destOrd="0" presId="urn:microsoft.com/office/officeart/2005/8/layout/hierarchy3"/>
    <dgm:cxn modelId="{71A1C755-4DF8-4F4F-A648-C0D5E02E00A5}" type="presParOf" srcId="{A14FB871-31D7-4CE6-96B6-FACA8EE78973}" destId="{8E913D1C-0663-4DDC-A9FF-303DD5A578C4}" srcOrd="2" destOrd="0" presId="urn:microsoft.com/office/officeart/2005/8/layout/hierarchy3"/>
    <dgm:cxn modelId="{54583976-6355-47F2-BF88-8A4D4A60A0B6}" type="presParOf" srcId="{8E913D1C-0663-4DDC-A9FF-303DD5A578C4}" destId="{B8E2C9B6-0382-4E74-BAE4-EEAD07A919D4}" srcOrd="0" destOrd="0" presId="urn:microsoft.com/office/officeart/2005/8/layout/hierarchy3"/>
    <dgm:cxn modelId="{308D7A47-0062-4FBA-A584-F3E789B5E08D}" type="presParOf" srcId="{B8E2C9B6-0382-4E74-BAE4-EEAD07A919D4}" destId="{E64146C9-0E25-41B4-9C1F-69D8D6764554}" srcOrd="0" destOrd="0" presId="urn:microsoft.com/office/officeart/2005/8/layout/hierarchy3"/>
    <dgm:cxn modelId="{1F3DBF46-B6F5-4119-A3C1-345A4513400B}" type="presParOf" srcId="{B8E2C9B6-0382-4E74-BAE4-EEAD07A919D4}" destId="{426FB2BD-D2E0-409A-8045-A4CA32750E47}" srcOrd="1" destOrd="0" presId="urn:microsoft.com/office/officeart/2005/8/layout/hierarchy3"/>
    <dgm:cxn modelId="{FD610502-A246-4F29-8EA7-9A423F9C05A4}" type="presParOf" srcId="{8E913D1C-0663-4DDC-A9FF-303DD5A578C4}" destId="{FBF409E7-784D-47CF-8EAF-D9763AD74341}" srcOrd="1" destOrd="0" presId="urn:microsoft.com/office/officeart/2005/8/layout/hierarchy3"/>
    <dgm:cxn modelId="{D17614D7-E8CA-4B94-90C8-F395FCE91867}" type="presParOf" srcId="{A14FB871-31D7-4CE6-96B6-FACA8EE78973}" destId="{D962023A-29FD-4622-841C-6549CDD0FBE6}" srcOrd="3" destOrd="0" presId="urn:microsoft.com/office/officeart/2005/8/layout/hierarchy3"/>
    <dgm:cxn modelId="{39A08CF2-DF11-4C82-A6E6-AC297DA2A6CE}" type="presParOf" srcId="{D962023A-29FD-4622-841C-6549CDD0FBE6}" destId="{04CEB83F-CFCD-4C8D-B7DA-0082250B55AB}" srcOrd="0" destOrd="0" presId="urn:microsoft.com/office/officeart/2005/8/layout/hierarchy3"/>
    <dgm:cxn modelId="{4AAE2E9B-27FE-47D8-85CF-5C44F4150FE7}" type="presParOf" srcId="{04CEB83F-CFCD-4C8D-B7DA-0082250B55AB}" destId="{A6E9F10A-8AEB-43EF-81ED-34B90270524C}" srcOrd="0" destOrd="0" presId="urn:microsoft.com/office/officeart/2005/8/layout/hierarchy3"/>
    <dgm:cxn modelId="{65A999EA-E3F1-4343-A92D-FB5C41AE624D}" type="presParOf" srcId="{04CEB83F-CFCD-4C8D-B7DA-0082250B55AB}" destId="{CA5E8FFB-AE67-42CA-AE5E-BFC1C417357B}" srcOrd="1" destOrd="0" presId="urn:microsoft.com/office/officeart/2005/8/layout/hierarchy3"/>
    <dgm:cxn modelId="{C3A4A2E5-1DDB-40CE-A11B-014F606264D8}" type="presParOf" srcId="{D962023A-29FD-4622-841C-6549CDD0FBE6}" destId="{CCD54B4E-5EB4-49F4-8A55-A4C834E49F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/>
      <dgm:spPr/>
      <dgm:t>
        <a:bodyPr/>
        <a:lstStyle/>
        <a:p>
          <a:r>
            <a:rPr lang="fr-FR" b="1" dirty="0" smtClean="0"/>
            <a:t>A1: </a:t>
          </a:r>
          <a:r>
            <a:rPr lang="fr-FR" dirty="0" smtClean="0"/>
            <a:t>Participer à la réponse à une affaire</a:t>
          </a:r>
          <a:endParaRPr lang="fr-FR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BF9F388-2DC0-4141-B55A-84BFFC084E0D}">
      <dgm:prSet custT="1"/>
      <dgm:spPr/>
      <dgm:t>
        <a:bodyPr/>
        <a:lstStyle/>
        <a:p>
          <a:r>
            <a:rPr lang="fr-FR" sz="1600" b="1" dirty="0" smtClean="0"/>
            <a:t>A1-T1, </a:t>
          </a:r>
          <a:r>
            <a:rPr lang="fr-FR" sz="1600" dirty="0" smtClean="0"/>
            <a:t>TC : Analyser le dossier de conception préliminaire d’une affaire</a:t>
          </a:r>
          <a:endParaRPr lang="fr-FR" sz="1600" dirty="0"/>
        </a:p>
      </dgm:t>
    </dgm:pt>
    <dgm:pt modelId="{F08725B0-BF56-4172-BC10-C6FEEBB7E9E0}" type="parTrans" cxnId="{BACADE8C-ADAF-49CD-ABFA-65C1E876F53C}">
      <dgm:prSet/>
      <dgm:spPr/>
      <dgm:t>
        <a:bodyPr/>
        <a:lstStyle/>
        <a:p>
          <a:endParaRPr lang="fr-FR"/>
        </a:p>
      </dgm:t>
    </dgm:pt>
    <dgm:pt modelId="{1100888F-1CAD-401E-AAF5-F304106EBAB9}" type="sibTrans" cxnId="{BACADE8C-ADAF-49CD-ABFA-65C1E876F53C}">
      <dgm:prSet/>
      <dgm:spPr/>
      <dgm:t>
        <a:bodyPr/>
        <a:lstStyle/>
        <a:p>
          <a:endParaRPr lang="fr-FR"/>
        </a:p>
      </dgm:t>
    </dgm:pt>
    <dgm:pt modelId="{DFCDC503-DB84-4B45-A7B2-F0002B04EBDE}">
      <dgm:prSet custT="1"/>
      <dgm:spPr/>
      <dgm:t>
        <a:bodyPr/>
        <a:lstStyle/>
        <a:p>
          <a:r>
            <a:rPr lang="fr-FR" sz="1600" b="1" dirty="0" smtClean="0"/>
            <a:t>A1-T3, </a:t>
          </a:r>
          <a:r>
            <a:rPr lang="fr-FR" sz="1600" dirty="0" smtClean="0"/>
            <a:t>TC : Collaborer à l’étude de pré industrialisation de la pièce ou du sous-ensemble plastique/outillages. Mettre en œuvre des démarches d’éco conception avec des spécialistes de conception, des matériaux, des outillages et de réalisation pour optimiser la relation « produit – matériaux – </a:t>
          </a:r>
          <a:r>
            <a:rPr lang="fr-FR" sz="1600" b="1" dirty="0" smtClean="0"/>
            <a:t>outillage - procédés</a:t>
          </a:r>
          <a:r>
            <a:rPr lang="fr-FR" sz="1600" dirty="0" smtClean="0"/>
            <a:t> – processus - coûts »</a:t>
          </a:r>
          <a:endParaRPr lang="fr-FR" sz="1600" dirty="0"/>
        </a:p>
      </dgm:t>
    </dgm:pt>
    <dgm:pt modelId="{0AED3F68-0C4E-4827-A69D-1AA0897E6FD0}" type="parTrans" cxnId="{089FB4BC-1203-454D-964C-F6A0D4A84980}">
      <dgm:prSet/>
      <dgm:spPr/>
      <dgm:t>
        <a:bodyPr/>
        <a:lstStyle/>
        <a:p>
          <a:endParaRPr lang="fr-FR"/>
        </a:p>
      </dgm:t>
    </dgm:pt>
    <dgm:pt modelId="{4B1FCCDD-D11C-4B7E-9695-39B25419B4F0}" type="sibTrans" cxnId="{089FB4BC-1203-454D-964C-F6A0D4A84980}">
      <dgm:prSet/>
      <dgm:spPr/>
      <dgm:t>
        <a:bodyPr/>
        <a:lstStyle/>
        <a:p>
          <a:endParaRPr lang="fr-FR"/>
        </a:p>
      </dgm:t>
    </dgm:pt>
    <dgm:pt modelId="{DBC49A80-2ED7-4F22-927A-E7520D3C8B08}">
      <dgm:prSet custT="1"/>
      <dgm:spPr/>
      <dgm:t>
        <a:bodyPr/>
        <a:lstStyle/>
        <a:p>
          <a:r>
            <a:rPr lang="fr-FR" sz="1600" b="1" dirty="0" smtClean="0"/>
            <a:t>A1-T4, </a:t>
          </a:r>
          <a:r>
            <a:rPr lang="fr-FR" sz="1600" dirty="0" smtClean="0"/>
            <a:t>TC : Fournir les éléments techniques permettant d’établir le devis estimatif et le prix de revient et les argumenter.</a:t>
          </a:r>
          <a:endParaRPr lang="fr-FR" sz="1600" dirty="0"/>
        </a:p>
      </dgm:t>
    </dgm:pt>
    <dgm:pt modelId="{9876C6DB-5885-40F9-922A-E7F08E6806C3}" type="parTrans" cxnId="{C8A81248-A462-4F6D-A1D3-1887A63DFF32}">
      <dgm:prSet/>
      <dgm:spPr/>
      <dgm:t>
        <a:bodyPr/>
        <a:lstStyle/>
        <a:p>
          <a:endParaRPr lang="fr-FR"/>
        </a:p>
      </dgm:t>
    </dgm:pt>
    <dgm:pt modelId="{ABE5292C-0BC0-444A-B482-0B1BEA81F949}" type="sibTrans" cxnId="{C8A81248-A462-4F6D-A1D3-1887A63DFF32}">
      <dgm:prSet/>
      <dgm:spPr/>
      <dgm:t>
        <a:bodyPr/>
        <a:lstStyle/>
        <a:p>
          <a:endParaRPr lang="fr-FR"/>
        </a:p>
      </dgm:t>
    </dgm:pt>
    <dgm:pt modelId="{7489314E-CDA3-432A-A4F6-5380E65DA7D9}">
      <dgm:prSet custT="1"/>
      <dgm:spPr/>
      <dgm:t>
        <a:bodyPr/>
        <a:lstStyle/>
        <a:p>
          <a:r>
            <a:rPr lang="fr-FR" sz="1600" b="1" dirty="0" smtClean="0"/>
            <a:t>A1-T2, </a:t>
          </a:r>
          <a:r>
            <a:rPr lang="fr-FR" sz="1600" dirty="0" smtClean="0"/>
            <a:t>TC : Analyser la faisabilité technique, humaine et organisationnelle d’un processus prévisionnel en collaboration avec un chef de projet ou un chargé d’affaires.</a:t>
          </a:r>
          <a:endParaRPr lang="fr-FR" sz="1600" dirty="0"/>
        </a:p>
      </dgm:t>
    </dgm:pt>
    <dgm:pt modelId="{81210547-D6CF-4A5D-ABDC-338E616788D0}" type="parTrans" cxnId="{3CA21C83-AE43-4279-92DD-3EA2764553F8}">
      <dgm:prSet/>
      <dgm:spPr/>
      <dgm:t>
        <a:bodyPr/>
        <a:lstStyle/>
        <a:p>
          <a:endParaRPr lang="fr-FR"/>
        </a:p>
      </dgm:t>
    </dgm:pt>
    <dgm:pt modelId="{5945241E-F69E-4086-86BF-9CC6E41848A1}" type="sibTrans" cxnId="{3CA21C83-AE43-4279-92DD-3EA2764553F8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9FB4BC-1203-454D-964C-F6A0D4A84980}" srcId="{FAD65E17-62C8-4C4F-86E0-01203C965083}" destId="{DFCDC503-DB84-4B45-A7B2-F0002B04EBDE}" srcOrd="2" destOrd="0" parTransId="{0AED3F68-0C4E-4827-A69D-1AA0897E6FD0}" sibTransId="{4B1FCCDD-D11C-4B7E-9695-39B25419B4F0}"/>
    <dgm:cxn modelId="{480DE840-183D-47D4-8388-3B2C7EAA42D1}" type="presOf" srcId="{8BF9F388-2DC0-4141-B55A-84BFFC084E0D}" destId="{517FEF87-63DB-40B4-AF11-2C3B2E2D9920}" srcOrd="0" destOrd="0" presId="urn:microsoft.com/office/officeart/2005/8/layout/vList6"/>
    <dgm:cxn modelId="{B7132969-1D7E-44FC-AF0D-7C301D718B69}" type="presOf" srcId="{034F62F5-F54D-420B-970C-E730E8A8E48E}" destId="{02C047C8-1850-4272-987D-A4404C0672B1}" srcOrd="0" destOrd="0" presId="urn:microsoft.com/office/officeart/2005/8/layout/vList6"/>
    <dgm:cxn modelId="{C8A81248-A462-4F6D-A1D3-1887A63DFF32}" srcId="{FAD65E17-62C8-4C4F-86E0-01203C965083}" destId="{DBC49A80-2ED7-4F22-927A-E7520D3C8B08}" srcOrd="3" destOrd="0" parTransId="{9876C6DB-5885-40F9-922A-E7F08E6806C3}" sibTransId="{ABE5292C-0BC0-444A-B482-0B1BEA81F949}"/>
    <dgm:cxn modelId="{96CCFC0A-C51E-4D20-AF7B-CE4A0C69B1A8}" type="presOf" srcId="{7489314E-CDA3-432A-A4F6-5380E65DA7D9}" destId="{517FEF87-63DB-40B4-AF11-2C3B2E2D9920}" srcOrd="0" destOrd="1" presId="urn:microsoft.com/office/officeart/2005/8/layout/vList6"/>
    <dgm:cxn modelId="{FDD7CAB6-D682-4020-BEDE-E3D88157B653}" type="presOf" srcId="{DFCDC503-DB84-4B45-A7B2-F0002B04EBDE}" destId="{517FEF87-63DB-40B4-AF11-2C3B2E2D9920}" srcOrd="0" destOrd="2" presId="urn:microsoft.com/office/officeart/2005/8/layout/vList6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3CA21C83-AE43-4279-92DD-3EA2764553F8}" srcId="{FAD65E17-62C8-4C4F-86E0-01203C965083}" destId="{7489314E-CDA3-432A-A4F6-5380E65DA7D9}" srcOrd="1" destOrd="0" parTransId="{81210547-D6CF-4A5D-ABDC-338E616788D0}" sibTransId="{5945241E-F69E-4086-86BF-9CC6E41848A1}"/>
    <dgm:cxn modelId="{087C27B1-1B9A-4C50-8D93-9AA56ED15541}" type="presOf" srcId="{FAD65E17-62C8-4C4F-86E0-01203C965083}" destId="{8848AC98-D109-46EF-BC62-891DC3A3DBBA}" srcOrd="0" destOrd="0" presId="urn:microsoft.com/office/officeart/2005/8/layout/vList6"/>
    <dgm:cxn modelId="{645AE364-1B91-4A02-833D-19EB5BCC1901}" type="presOf" srcId="{DBC49A80-2ED7-4F22-927A-E7520D3C8B08}" destId="{517FEF87-63DB-40B4-AF11-2C3B2E2D9920}" srcOrd="0" destOrd="3" presId="urn:microsoft.com/office/officeart/2005/8/layout/vList6"/>
    <dgm:cxn modelId="{BACADE8C-ADAF-49CD-ABFA-65C1E876F53C}" srcId="{FAD65E17-62C8-4C4F-86E0-01203C965083}" destId="{8BF9F388-2DC0-4141-B55A-84BFFC084E0D}" srcOrd="0" destOrd="0" parTransId="{F08725B0-BF56-4172-BC10-C6FEEBB7E9E0}" sibTransId="{1100888F-1CAD-401E-AAF5-F304106EBAB9}"/>
    <dgm:cxn modelId="{76B305F0-FA43-4B9F-B220-92F95349CE11}" type="presParOf" srcId="{02C047C8-1850-4272-987D-A4404C0672B1}" destId="{28C15F81-8E60-4BCD-A780-E8751B2D0B12}" srcOrd="0" destOrd="0" presId="urn:microsoft.com/office/officeart/2005/8/layout/vList6"/>
    <dgm:cxn modelId="{FB259D77-FED5-46FC-8F2E-5FC7E2A70475}" type="presParOf" srcId="{28C15F81-8E60-4BCD-A780-E8751B2D0B12}" destId="{8848AC98-D109-46EF-BC62-891DC3A3DBBA}" srcOrd="0" destOrd="0" presId="urn:microsoft.com/office/officeart/2005/8/layout/vList6"/>
    <dgm:cxn modelId="{A3ED88C2-E83A-4FF1-BD32-06910B1C8122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/>
      <dgm:spPr/>
      <dgm:t>
        <a:bodyPr/>
        <a:lstStyle/>
        <a:p>
          <a:r>
            <a:rPr lang="fr-FR" b="1" dirty="0" smtClean="0"/>
            <a:t>A2 : </a:t>
          </a:r>
          <a:r>
            <a:rPr lang="fr-FR" dirty="0" smtClean="0"/>
            <a:t>Concevoir les moyens de production</a:t>
          </a:r>
          <a:endParaRPr lang="fr-FR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BF9F388-2DC0-4141-B55A-84BFFC084E0D}">
      <dgm:prSet custT="1"/>
      <dgm:spPr/>
      <dgm:t>
        <a:bodyPr/>
        <a:lstStyle/>
        <a:p>
          <a:r>
            <a:rPr lang="fr-FR" sz="1400" b="0" dirty="0" smtClean="0"/>
            <a:t>A2-T1, TC : Définir un processus prévisionnel de production.</a:t>
          </a:r>
          <a:endParaRPr lang="fr-FR" sz="1400" b="0" dirty="0"/>
        </a:p>
      </dgm:t>
    </dgm:pt>
    <dgm:pt modelId="{F08725B0-BF56-4172-BC10-C6FEEBB7E9E0}" type="parTrans" cxnId="{BACADE8C-ADAF-49CD-ABFA-65C1E876F53C}">
      <dgm:prSet/>
      <dgm:spPr/>
      <dgm:t>
        <a:bodyPr/>
        <a:lstStyle/>
        <a:p>
          <a:endParaRPr lang="fr-FR"/>
        </a:p>
      </dgm:t>
    </dgm:pt>
    <dgm:pt modelId="{1100888F-1CAD-401E-AAF5-F304106EBAB9}" type="sibTrans" cxnId="{BACADE8C-ADAF-49CD-ABFA-65C1E876F53C}">
      <dgm:prSet/>
      <dgm:spPr/>
      <dgm:t>
        <a:bodyPr/>
        <a:lstStyle/>
        <a:p>
          <a:endParaRPr lang="fr-FR"/>
        </a:p>
      </dgm:t>
    </dgm:pt>
    <dgm:pt modelId="{B136A5CD-EB88-4C7A-83B9-85CE19CE4682}">
      <dgm:prSet custT="1"/>
      <dgm:spPr/>
      <dgm:t>
        <a:bodyPr/>
        <a:lstStyle/>
        <a:p>
          <a:r>
            <a:rPr lang="fr-FR" sz="1400" b="0" dirty="0" smtClean="0"/>
            <a:t>A2-T2, TC : Valider tout ou partie du processus par simulation ou essais de laboratoire.</a:t>
          </a:r>
        </a:p>
      </dgm:t>
    </dgm:pt>
    <dgm:pt modelId="{CCE1F447-EABC-4DC0-9D51-C6E4A7BA61CF}" type="parTrans" cxnId="{714E566A-D65F-489A-8AE8-654245F9D13C}">
      <dgm:prSet/>
      <dgm:spPr/>
      <dgm:t>
        <a:bodyPr/>
        <a:lstStyle/>
        <a:p>
          <a:endParaRPr lang="fr-FR"/>
        </a:p>
      </dgm:t>
    </dgm:pt>
    <dgm:pt modelId="{C829DF70-9887-4EC0-B9F2-200CC97C764A}" type="sibTrans" cxnId="{714E566A-D65F-489A-8AE8-654245F9D13C}">
      <dgm:prSet/>
      <dgm:spPr/>
      <dgm:t>
        <a:bodyPr/>
        <a:lstStyle/>
        <a:p>
          <a:endParaRPr lang="fr-FR"/>
        </a:p>
      </dgm:t>
    </dgm:pt>
    <dgm:pt modelId="{984F7273-80BE-4561-8233-1B80E129A5F3}">
      <dgm:prSet custT="1"/>
      <dgm:spPr/>
      <dgm:t>
        <a:bodyPr/>
        <a:lstStyle/>
        <a:p>
          <a:r>
            <a:rPr lang="fr-FR" sz="1400" b="0" dirty="0" smtClean="0"/>
            <a:t>A2-T3, TC : Élaborer le dossier d’industrialisation.</a:t>
          </a:r>
        </a:p>
      </dgm:t>
    </dgm:pt>
    <dgm:pt modelId="{56D7AC07-6E23-4CC4-8DCB-62B977670CD2}" type="parTrans" cxnId="{83D2632D-2156-4E5B-B2F3-8AE1B354C650}">
      <dgm:prSet/>
      <dgm:spPr/>
      <dgm:t>
        <a:bodyPr/>
        <a:lstStyle/>
        <a:p>
          <a:endParaRPr lang="fr-FR"/>
        </a:p>
      </dgm:t>
    </dgm:pt>
    <dgm:pt modelId="{D3D3A5F4-64F7-4A4F-B367-B1BB2E53EC9A}" type="sibTrans" cxnId="{83D2632D-2156-4E5B-B2F3-8AE1B354C650}">
      <dgm:prSet/>
      <dgm:spPr/>
      <dgm:t>
        <a:bodyPr/>
        <a:lstStyle/>
        <a:p>
          <a:endParaRPr lang="fr-FR"/>
        </a:p>
      </dgm:t>
    </dgm:pt>
    <dgm:pt modelId="{5CFF8BE5-613D-4E49-AADB-FA34BDF60084}">
      <dgm:prSet custT="1"/>
      <dgm:spPr/>
      <dgm:t>
        <a:bodyPr/>
        <a:lstStyle/>
        <a:p>
          <a:r>
            <a:rPr lang="fr-FR" sz="1400" b="1" u="heavy" baseline="0" dirty="0" smtClean="0">
              <a:uFill>
                <a:solidFill>
                  <a:srgbClr val="FFC000"/>
                </a:solidFill>
              </a:uFill>
            </a:rPr>
            <a:t>A2-T4, CO : Concevoir et valider fonctionnellement un avant-projet de l’outillage (Conception préliminaire de l’outillage).</a:t>
          </a:r>
        </a:p>
      </dgm:t>
    </dgm:pt>
    <dgm:pt modelId="{A4893F81-524E-4FBD-82FD-52BBD30BF199}" type="parTrans" cxnId="{7B51F364-48F5-4E91-AB6A-D04F8F9C2D4C}">
      <dgm:prSet/>
      <dgm:spPr/>
      <dgm:t>
        <a:bodyPr/>
        <a:lstStyle/>
        <a:p>
          <a:endParaRPr lang="fr-FR"/>
        </a:p>
      </dgm:t>
    </dgm:pt>
    <dgm:pt modelId="{596BCD21-4C93-4006-A1A0-BD92DB84B9B1}" type="sibTrans" cxnId="{7B51F364-48F5-4E91-AB6A-D04F8F9C2D4C}">
      <dgm:prSet/>
      <dgm:spPr/>
      <dgm:t>
        <a:bodyPr/>
        <a:lstStyle/>
        <a:p>
          <a:endParaRPr lang="fr-FR"/>
        </a:p>
      </dgm:t>
    </dgm:pt>
    <dgm:pt modelId="{D1E97370-475D-4941-848B-567C478EF02B}">
      <dgm:prSet custT="1"/>
      <dgm:spPr/>
      <dgm:t>
        <a:bodyPr/>
        <a:lstStyle/>
        <a:p>
          <a:r>
            <a:rPr lang="fr-FR" sz="1400" b="1" u="heavy" baseline="0" dirty="0" smtClean="0">
              <a:uFill>
                <a:solidFill>
                  <a:srgbClr val="FFC000"/>
                </a:solidFill>
              </a:uFill>
            </a:rPr>
            <a:t>A2-T5, CO : Optimiser l’outillage d’un point de vue technico-économique.</a:t>
          </a:r>
        </a:p>
      </dgm:t>
    </dgm:pt>
    <dgm:pt modelId="{BDB94767-E0B8-429A-9CEB-43936C55E193}" type="parTrans" cxnId="{DBB80249-877B-4B32-8D09-D70B4E37864C}">
      <dgm:prSet/>
      <dgm:spPr/>
      <dgm:t>
        <a:bodyPr/>
        <a:lstStyle/>
        <a:p>
          <a:endParaRPr lang="fr-FR"/>
        </a:p>
      </dgm:t>
    </dgm:pt>
    <dgm:pt modelId="{553149A9-7AF4-48A1-9AB2-B6455CFDBB6F}" type="sibTrans" cxnId="{DBB80249-877B-4B32-8D09-D70B4E37864C}">
      <dgm:prSet/>
      <dgm:spPr/>
      <dgm:t>
        <a:bodyPr/>
        <a:lstStyle/>
        <a:p>
          <a:endParaRPr lang="fr-FR"/>
        </a:p>
      </dgm:t>
    </dgm:pt>
    <dgm:pt modelId="{7C6D244B-6591-43CB-92CD-D3EF476D801D}">
      <dgm:prSet custT="1"/>
      <dgm:spPr/>
      <dgm:t>
        <a:bodyPr/>
        <a:lstStyle/>
        <a:p>
          <a:r>
            <a:rPr lang="fr-FR" sz="1400" b="1" u="heavy" baseline="0" dirty="0" smtClean="0">
              <a:uFill>
                <a:solidFill>
                  <a:srgbClr val="FFC000"/>
                </a:solidFill>
              </a:uFill>
            </a:rPr>
            <a:t>A2-T6, CO : Valider tout ou partie de l’outillage par simulation ou essais. </a:t>
          </a:r>
        </a:p>
      </dgm:t>
    </dgm:pt>
    <dgm:pt modelId="{32E629EC-A20B-4C30-9011-1E34F8C5905E}" type="parTrans" cxnId="{F2447714-58A2-461C-BB31-C4FF8671C210}">
      <dgm:prSet/>
      <dgm:spPr/>
      <dgm:t>
        <a:bodyPr/>
        <a:lstStyle/>
        <a:p>
          <a:endParaRPr lang="fr-FR"/>
        </a:p>
      </dgm:t>
    </dgm:pt>
    <dgm:pt modelId="{C7C13467-68DA-411E-B484-92145C39711A}" type="sibTrans" cxnId="{F2447714-58A2-461C-BB31-C4FF8671C210}">
      <dgm:prSet/>
      <dgm:spPr/>
      <dgm:t>
        <a:bodyPr/>
        <a:lstStyle/>
        <a:p>
          <a:endParaRPr lang="fr-FR"/>
        </a:p>
      </dgm:t>
    </dgm:pt>
    <dgm:pt modelId="{2A5AABC2-19FB-455D-988F-F479DF41901D}">
      <dgm:prSet custT="1"/>
      <dgm:spPr/>
      <dgm:t>
        <a:bodyPr/>
        <a:lstStyle/>
        <a:p>
          <a:r>
            <a:rPr lang="fr-FR" sz="1400" b="1" u="heavy" baseline="0" dirty="0" smtClean="0">
              <a:uFill>
                <a:solidFill>
                  <a:srgbClr val="FFC000"/>
                </a:solidFill>
              </a:uFill>
            </a:rPr>
            <a:t>A2-T7, CO : Élaborer le dossier de définition de l’outillage (Conception détaillée de l’outillage).</a:t>
          </a:r>
        </a:p>
      </dgm:t>
    </dgm:pt>
    <dgm:pt modelId="{15464D01-12F3-4CC1-8EEA-854B9E9492DD}" type="parTrans" cxnId="{E1768916-248F-49CF-830A-A34CAF92ECBA}">
      <dgm:prSet/>
      <dgm:spPr/>
      <dgm:t>
        <a:bodyPr/>
        <a:lstStyle/>
        <a:p>
          <a:endParaRPr lang="fr-FR"/>
        </a:p>
      </dgm:t>
    </dgm:pt>
    <dgm:pt modelId="{554DE42A-429E-4052-A946-349CCC73848D}" type="sibTrans" cxnId="{E1768916-248F-49CF-830A-A34CAF92ECBA}">
      <dgm:prSet/>
      <dgm:spPr/>
      <dgm:t>
        <a:bodyPr/>
        <a:lstStyle/>
        <a:p>
          <a:endParaRPr lang="fr-FR"/>
        </a:p>
      </dgm:t>
    </dgm:pt>
    <dgm:pt modelId="{FCA976AA-D020-48EF-9C3C-8E3B44344D6D}">
      <dgm:prSet custT="1"/>
      <dgm:spPr/>
      <dgm:t>
        <a:bodyPr/>
        <a:lstStyle/>
        <a:p>
          <a:r>
            <a:rPr lang="fr-FR" sz="1400" b="1" u="heavy" baseline="0" dirty="0" smtClean="0">
              <a:uFill>
                <a:solidFill>
                  <a:srgbClr val="FFC000"/>
                </a:solidFill>
              </a:uFill>
            </a:rPr>
            <a:t>A2-T8, CO : Définir le plan de maintenance de l’outillage</a:t>
          </a:r>
        </a:p>
      </dgm:t>
    </dgm:pt>
    <dgm:pt modelId="{4FADC945-1838-4BD6-B79D-647D5A266F6E}" type="parTrans" cxnId="{DE441325-220A-4E57-A4BC-046EE548463D}">
      <dgm:prSet/>
      <dgm:spPr/>
      <dgm:t>
        <a:bodyPr/>
        <a:lstStyle/>
        <a:p>
          <a:endParaRPr lang="fr-FR"/>
        </a:p>
      </dgm:t>
    </dgm:pt>
    <dgm:pt modelId="{DC67A16F-FE27-42D7-9E48-021F5C0B4688}" type="sibTrans" cxnId="{DE441325-220A-4E57-A4BC-046EE548463D}">
      <dgm:prSet/>
      <dgm:spPr/>
      <dgm:t>
        <a:bodyPr/>
        <a:lstStyle/>
        <a:p>
          <a:endParaRPr lang="fr-FR"/>
        </a:p>
      </dgm:t>
    </dgm:pt>
    <dgm:pt modelId="{0F9AFDAA-E204-42D4-81D0-92E163D10AAD}">
      <dgm:prSet custT="1"/>
      <dgm:spPr/>
      <dgm:t>
        <a:bodyPr/>
        <a:lstStyle/>
        <a:p>
          <a:endParaRPr lang="fr-FR" sz="1600" b="1" dirty="0" smtClean="0"/>
        </a:p>
      </dgm:t>
    </dgm:pt>
    <dgm:pt modelId="{A53355D1-A362-4B5F-AA76-DD7CDD2B9A19}" type="parTrans" cxnId="{4B1CAA39-ADFE-4EC2-8048-2538189CCFAF}">
      <dgm:prSet/>
      <dgm:spPr/>
      <dgm:t>
        <a:bodyPr/>
        <a:lstStyle/>
        <a:p>
          <a:endParaRPr lang="fr-FR"/>
        </a:p>
      </dgm:t>
    </dgm:pt>
    <dgm:pt modelId="{B6F9262D-171A-45A1-AE89-8928B9CFEEBB}" type="sibTrans" cxnId="{4B1CAA39-ADFE-4EC2-8048-2538189CCFAF}">
      <dgm:prSet/>
      <dgm:spPr/>
      <dgm:t>
        <a:bodyPr/>
        <a:lstStyle/>
        <a:p>
          <a:endParaRPr lang="fr-FR"/>
        </a:p>
      </dgm:t>
    </dgm:pt>
    <dgm:pt modelId="{3125C7CA-3FEC-4294-88F8-6F1F4473D0E1}">
      <dgm:prSet custT="1"/>
      <dgm:spPr/>
      <dgm:t>
        <a:bodyPr/>
        <a:lstStyle/>
        <a:p>
          <a:endParaRPr lang="fr-FR" sz="1400" b="0" dirty="0" smtClean="0"/>
        </a:p>
      </dgm:t>
    </dgm:pt>
    <dgm:pt modelId="{6F871F26-EADC-431A-BC3E-35852D9EE38A}" type="parTrans" cxnId="{68729CF9-E990-4ACA-86DF-D10064129BE9}">
      <dgm:prSet/>
      <dgm:spPr/>
      <dgm:t>
        <a:bodyPr/>
        <a:lstStyle/>
        <a:p>
          <a:endParaRPr lang="fr-FR"/>
        </a:p>
      </dgm:t>
    </dgm:pt>
    <dgm:pt modelId="{593BFE76-7F6B-4E14-8006-F8A3B1FED3A9}" type="sibTrans" cxnId="{68729CF9-E990-4ACA-86DF-D10064129BE9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ED20AE-7EBB-4149-A372-1D83FA93D8F7}" type="presOf" srcId="{D1E97370-475D-4941-848B-567C478EF02B}" destId="{517FEF87-63DB-40B4-AF11-2C3B2E2D9920}" srcOrd="0" destOrd="5" presId="urn:microsoft.com/office/officeart/2005/8/layout/vList6"/>
    <dgm:cxn modelId="{83D2632D-2156-4E5B-B2F3-8AE1B354C650}" srcId="{FAD65E17-62C8-4C4F-86E0-01203C965083}" destId="{984F7273-80BE-4561-8233-1B80E129A5F3}" srcOrd="2" destOrd="0" parTransId="{56D7AC07-6E23-4CC4-8DCB-62B977670CD2}" sibTransId="{D3D3A5F4-64F7-4A4F-B367-B1BB2E53EC9A}"/>
    <dgm:cxn modelId="{F30E97FD-1AD2-45D1-A069-7AC7466EF651}" type="presOf" srcId="{FAD65E17-62C8-4C4F-86E0-01203C965083}" destId="{8848AC98-D109-46EF-BC62-891DC3A3DBBA}" srcOrd="0" destOrd="0" presId="urn:microsoft.com/office/officeart/2005/8/layout/vList6"/>
    <dgm:cxn modelId="{885B8549-3DD2-4338-BB4E-8D9590102759}" type="presOf" srcId="{2A5AABC2-19FB-455D-988F-F479DF41901D}" destId="{517FEF87-63DB-40B4-AF11-2C3B2E2D9920}" srcOrd="0" destOrd="7" presId="urn:microsoft.com/office/officeart/2005/8/layout/vList6"/>
    <dgm:cxn modelId="{BACADE8C-ADAF-49CD-ABFA-65C1E876F53C}" srcId="{FAD65E17-62C8-4C4F-86E0-01203C965083}" destId="{8BF9F388-2DC0-4141-B55A-84BFFC084E0D}" srcOrd="0" destOrd="0" parTransId="{F08725B0-BF56-4172-BC10-C6FEEBB7E9E0}" sibTransId="{1100888F-1CAD-401E-AAF5-F304106EBAB9}"/>
    <dgm:cxn modelId="{714E566A-D65F-489A-8AE8-654245F9D13C}" srcId="{FAD65E17-62C8-4C4F-86E0-01203C965083}" destId="{B136A5CD-EB88-4C7A-83B9-85CE19CE4682}" srcOrd="1" destOrd="0" parTransId="{CCE1F447-EABC-4DC0-9D51-C6E4A7BA61CF}" sibTransId="{C829DF70-9887-4EC0-B9F2-200CC97C764A}"/>
    <dgm:cxn modelId="{3D338DB5-6527-488B-8CD5-B663562E5018}" type="presOf" srcId="{0F9AFDAA-E204-42D4-81D0-92E163D10AAD}" destId="{517FEF87-63DB-40B4-AF11-2C3B2E2D9920}" srcOrd="0" destOrd="9" presId="urn:microsoft.com/office/officeart/2005/8/layout/vList6"/>
    <dgm:cxn modelId="{4B1CAA39-ADFE-4EC2-8048-2538189CCFAF}" srcId="{FAD65E17-62C8-4C4F-86E0-01203C965083}" destId="{0F9AFDAA-E204-42D4-81D0-92E163D10AAD}" srcOrd="9" destOrd="0" parTransId="{A53355D1-A362-4B5F-AA76-DD7CDD2B9A19}" sibTransId="{B6F9262D-171A-45A1-AE89-8928B9CFEEBB}"/>
    <dgm:cxn modelId="{F2447714-58A2-461C-BB31-C4FF8671C210}" srcId="{FAD65E17-62C8-4C4F-86E0-01203C965083}" destId="{7C6D244B-6591-43CB-92CD-D3EF476D801D}" srcOrd="6" destOrd="0" parTransId="{32E629EC-A20B-4C30-9011-1E34F8C5905E}" sibTransId="{C7C13467-68DA-411E-B484-92145C39711A}"/>
    <dgm:cxn modelId="{29A651B7-3C6E-4B44-9601-E37CB60FB223}" type="presOf" srcId="{034F62F5-F54D-420B-970C-E730E8A8E48E}" destId="{02C047C8-1850-4272-987D-A4404C0672B1}" srcOrd="0" destOrd="0" presId="urn:microsoft.com/office/officeart/2005/8/layout/vList6"/>
    <dgm:cxn modelId="{F1AE7157-2616-459F-97B3-27E5BC1C0A00}" type="presOf" srcId="{3125C7CA-3FEC-4294-88F8-6F1F4473D0E1}" destId="{517FEF87-63DB-40B4-AF11-2C3B2E2D9920}" srcOrd="0" destOrd="3" presId="urn:microsoft.com/office/officeart/2005/8/layout/vList6"/>
    <dgm:cxn modelId="{16F7383D-41C2-430F-9B74-8302EE480158}" type="presOf" srcId="{7C6D244B-6591-43CB-92CD-D3EF476D801D}" destId="{517FEF87-63DB-40B4-AF11-2C3B2E2D9920}" srcOrd="0" destOrd="6" presId="urn:microsoft.com/office/officeart/2005/8/layout/vList6"/>
    <dgm:cxn modelId="{7B51F364-48F5-4E91-AB6A-D04F8F9C2D4C}" srcId="{FAD65E17-62C8-4C4F-86E0-01203C965083}" destId="{5CFF8BE5-613D-4E49-AADB-FA34BDF60084}" srcOrd="4" destOrd="0" parTransId="{A4893F81-524E-4FBD-82FD-52BBD30BF199}" sibTransId="{596BCD21-4C93-4006-A1A0-BD92DB84B9B1}"/>
    <dgm:cxn modelId="{AEFE22EF-8129-41BE-8AD0-F5EEE7CD0CF8}" type="presOf" srcId="{FCA976AA-D020-48EF-9C3C-8E3B44344D6D}" destId="{517FEF87-63DB-40B4-AF11-2C3B2E2D9920}" srcOrd="0" destOrd="8" presId="urn:microsoft.com/office/officeart/2005/8/layout/vList6"/>
    <dgm:cxn modelId="{01AFC899-DF47-4586-9ADC-A2EBF4B2AD82}" type="presOf" srcId="{B136A5CD-EB88-4C7A-83B9-85CE19CE4682}" destId="{517FEF87-63DB-40B4-AF11-2C3B2E2D9920}" srcOrd="0" destOrd="1" presId="urn:microsoft.com/office/officeart/2005/8/layout/vList6"/>
    <dgm:cxn modelId="{E1768916-248F-49CF-830A-A34CAF92ECBA}" srcId="{FAD65E17-62C8-4C4F-86E0-01203C965083}" destId="{2A5AABC2-19FB-455D-988F-F479DF41901D}" srcOrd="7" destOrd="0" parTransId="{15464D01-12F3-4CC1-8EEA-854B9E9492DD}" sibTransId="{554DE42A-429E-4052-A946-349CCC73848D}"/>
    <dgm:cxn modelId="{E8A8E4C7-CC24-45B3-B1B6-9915DDE8862A}" type="presOf" srcId="{5CFF8BE5-613D-4E49-AADB-FA34BDF60084}" destId="{517FEF87-63DB-40B4-AF11-2C3B2E2D9920}" srcOrd="0" destOrd="4" presId="urn:microsoft.com/office/officeart/2005/8/layout/vList6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DE441325-220A-4E57-A4BC-046EE548463D}" srcId="{FAD65E17-62C8-4C4F-86E0-01203C965083}" destId="{FCA976AA-D020-48EF-9C3C-8E3B44344D6D}" srcOrd="8" destOrd="0" parTransId="{4FADC945-1838-4BD6-B79D-647D5A266F6E}" sibTransId="{DC67A16F-FE27-42D7-9E48-021F5C0B4688}"/>
    <dgm:cxn modelId="{8FC0E331-08E7-400F-8D64-4BD8FB8F8682}" type="presOf" srcId="{984F7273-80BE-4561-8233-1B80E129A5F3}" destId="{517FEF87-63DB-40B4-AF11-2C3B2E2D9920}" srcOrd="0" destOrd="2" presId="urn:microsoft.com/office/officeart/2005/8/layout/vList6"/>
    <dgm:cxn modelId="{68729CF9-E990-4ACA-86DF-D10064129BE9}" srcId="{FAD65E17-62C8-4C4F-86E0-01203C965083}" destId="{3125C7CA-3FEC-4294-88F8-6F1F4473D0E1}" srcOrd="3" destOrd="0" parTransId="{6F871F26-EADC-431A-BC3E-35852D9EE38A}" sibTransId="{593BFE76-7F6B-4E14-8006-F8A3B1FED3A9}"/>
    <dgm:cxn modelId="{58D112D5-606F-4C92-944A-348DDE786559}" type="presOf" srcId="{8BF9F388-2DC0-4141-B55A-84BFFC084E0D}" destId="{517FEF87-63DB-40B4-AF11-2C3B2E2D9920}" srcOrd="0" destOrd="0" presId="urn:microsoft.com/office/officeart/2005/8/layout/vList6"/>
    <dgm:cxn modelId="{DBB80249-877B-4B32-8D09-D70B4E37864C}" srcId="{FAD65E17-62C8-4C4F-86E0-01203C965083}" destId="{D1E97370-475D-4941-848B-567C478EF02B}" srcOrd="5" destOrd="0" parTransId="{BDB94767-E0B8-429A-9CEB-43936C55E193}" sibTransId="{553149A9-7AF4-48A1-9AB2-B6455CFDBB6F}"/>
    <dgm:cxn modelId="{D6979089-2322-4FDD-8497-FA9CA826CAD4}" type="presParOf" srcId="{02C047C8-1850-4272-987D-A4404C0672B1}" destId="{28C15F81-8E60-4BCD-A780-E8751B2D0B12}" srcOrd="0" destOrd="0" presId="urn:microsoft.com/office/officeart/2005/8/layout/vList6"/>
    <dgm:cxn modelId="{41C7769F-02E0-4795-A987-C7A9E59EA146}" type="presParOf" srcId="{28C15F81-8E60-4BCD-A780-E8751B2D0B12}" destId="{8848AC98-D109-46EF-BC62-891DC3A3DBBA}" srcOrd="0" destOrd="0" presId="urn:microsoft.com/office/officeart/2005/8/layout/vList6"/>
    <dgm:cxn modelId="{65FF4DF9-6FCE-4D4B-A43B-D4AA2EDC964D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/>
      <dgm:spPr/>
      <dgm:t>
        <a:bodyPr/>
        <a:lstStyle/>
        <a:p>
          <a:r>
            <a:rPr lang="fr-FR" b="1" dirty="0" smtClean="0"/>
            <a:t>A2 : </a:t>
          </a:r>
          <a:r>
            <a:rPr lang="fr-FR" dirty="0" smtClean="0"/>
            <a:t>Concevoir les moyens de production</a:t>
          </a:r>
          <a:endParaRPr lang="fr-FR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BF9F388-2DC0-4141-B55A-84BFFC084E0D}">
      <dgm:prSet custT="1"/>
      <dgm:spPr/>
      <dgm:t>
        <a:bodyPr/>
        <a:lstStyle/>
        <a:p>
          <a:r>
            <a:rPr lang="fr-FR" sz="1600" b="0" dirty="0" smtClean="0"/>
            <a:t>A2-T1, TC : Définir un processus prévisionnel de production.</a:t>
          </a:r>
          <a:endParaRPr lang="fr-FR" sz="1600" b="0" dirty="0"/>
        </a:p>
      </dgm:t>
    </dgm:pt>
    <dgm:pt modelId="{F08725B0-BF56-4172-BC10-C6FEEBB7E9E0}" type="parTrans" cxnId="{BACADE8C-ADAF-49CD-ABFA-65C1E876F53C}">
      <dgm:prSet/>
      <dgm:spPr/>
      <dgm:t>
        <a:bodyPr/>
        <a:lstStyle/>
        <a:p>
          <a:endParaRPr lang="fr-FR"/>
        </a:p>
      </dgm:t>
    </dgm:pt>
    <dgm:pt modelId="{1100888F-1CAD-401E-AAF5-F304106EBAB9}" type="sibTrans" cxnId="{BACADE8C-ADAF-49CD-ABFA-65C1E876F53C}">
      <dgm:prSet/>
      <dgm:spPr/>
      <dgm:t>
        <a:bodyPr/>
        <a:lstStyle/>
        <a:p>
          <a:endParaRPr lang="fr-FR"/>
        </a:p>
      </dgm:t>
    </dgm:pt>
    <dgm:pt modelId="{19DB3B60-D24A-42B5-9AAA-644EABBCCD55}">
      <dgm:prSet custT="1"/>
      <dgm:spPr/>
      <dgm:t>
        <a:bodyPr/>
        <a:lstStyle/>
        <a:p>
          <a:r>
            <a:rPr lang="fr-FR" sz="1600" b="0" dirty="0" smtClean="0"/>
            <a:t>A2-T2, TC : Valider tout ou partie du processus par simulation ou essais de laboratoire.</a:t>
          </a:r>
        </a:p>
      </dgm:t>
    </dgm:pt>
    <dgm:pt modelId="{90FA4661-E1BE-42B7-85D2-775FEAE56B36}" type="parTrans" cxnId="{812B5D3B-CFC3-4FA1-A207-E315C5C74E1E}">
      <dgm:prSet/>
      <dgm:spPr/>
      <dgm:t>
        <a:bodyPr/>
        <a:lstStyle/>
        <a:p>
          <a:endParaRPr lang="fr-FR"/>
        </a:p>
      </dgm:t>
    </dgm:pt>
    <dgm:pt modelId="{8657F169-6084-4514-868C-0385AFD48382}" type="sibTrans" cxnId="{812B5D3B-CFC3-4FA1-A207-E315C5C74E1E}">
      <dgm:prSet/>
      <dgm:spPr/>
      <dgm:t>
        <a:bodyPr/>
        <a:lstStyle/>
        <a:p>
          <a:endParaRPr lang="fr-FR"/>
        </a:p>
      </dgm:t>
    </dgm:pt>
    <dgm:pt modelId="{A7E86EE9-2F15-4CD5-AC2B-C5FF0BDC0441}">
      <dgm:prSet custT="1"/>
      <dgm:spPr/>
      <dgm:t>
        <a:bodyPr/>
        <a:lstStyle/>
        <a:p>
          <a:r>
            <a:rPr lang="fr-FR" sz="1600" b="0" dirty="0" smtClean="0"/>
            <a:t>A2-T3, TC : Élaborer le dossier d’industrialisation.</a:t>
          </a:r>
        </a:p>
      </dgm:t>
    </dgm:pt>
    <dgm:pt modelId="{AC2CD9C8-DFA1-4768-AFEC-E0016D99926D}" type="parTrans" cxnId="{654E9FF0-F256-4103-BD6B-4E60A24C5979}">
      <dgm:prSet/>
      <dgm:spPr/>
      <dgm:t>
        <a:bodyPr/>
        <a:lstStyle/>
        <a:p>
          <a:endParaRPr lang="fr-FR"/>
        </a:p>
      </dgm:t>
    </dgm:pt>
    <dgm:pt modelId="{C563BB57-5A51-418D-9BE4-6D751AA9C638}" type="sibTrans" cxnId="{654E9FF0-F256-4103-BD6B-4E60A24C5979}">
      <dgm:prSet/>
      <dgm:spPr/>
      <dgm:t>
        <a:bodyPr/>
        <a:lstStyle/>
        <a:p>
          <a:endParaRPr lang="fr-FR"/>
        </a:p>
      </dgm:t>
    </dgm:pt>
    <dgm:pt modelId="{4EF2065B-15D1-43ED-B279-AF1483D111C2}">
      <dgm:prSet custT="1"/>
      <dgm:spPr/>
      <dgm:t>
        <a:bodyPr/>
        <a:lstStyle/>
        <a:p>
          <a:endParaRPr lang="fr-FR" sz="1600" b="1" dirty="0" smtClean="0"/>
        </a:p>
      </dgm:t>
    </dgm:pt>
    <dgm:pt modelId="{ACDB0495-0221-424F-AE61-BFFD90F004DF}" type="parTrans" cxnId="{00193CC3-C0C9-4FE2-ABEF-626E10EA86E8}">
      <dgm:prSet/>
      <dgm:spPr/>
      <dgm:t>
        <a:bodyPr/>
        <a:lstStyle/>
        <a:p>
          <a:endParaRPr lang="fr-FR"/>
        </a:p>
      </dgm:t>
    </dgm:pt>
    <dgm:pt modelId="{1545BC87-6006-487D-81A2-0C4C857A394F}" type="sibTrans" cxnId="{00193CC3-C0C9-4FE2-ABEF-626E10EA86E8}">
      <dgm:prSet/>
      <dgm:spPr/>
      <dgm:t>
        <a:bodyPr/>
        <a:lstStyle/>
        <a:p>
          <a:endParaRPr lang="fr-FR"/>
        </a:p>
      </dgm:t>
    </dgm:pt>
    <dgm:pt modelId="{65A11957-3076-44CC-A65C-29FE3F3ACD48}">
      <dgm:prSet custT="1"/>
      <dgm:spPr/>
      <dgm:t>
        <a:bodyPr/>
        <a:lstStyle/>
        <a:p>
          <a:r>
            <a:rPr lang="fr-FR" sz="1600" b="1" u="heavy" baseline="0" dirty="0" smtClean="0">
              <a:uFill>
                <a:solidFill>
                  <a:srgbClr val="00B050"/>
                </a:solidFill>
              </a:uFill>
            </a:rPr>
            <a:t>A2-T4, POP : </a:t>
          </a:r>
          <a:r>
            <a:rPr lang="fr-FR" sz="1600" b="0" u="heavy" baseline="0" dirty="0" smtClean="0">
              <a:uFill>
                <a:solidFill>
                  <a:srgbClr val="00B050"/>
                </a:solidFill>
              </a:uFill>
            </a:rPr>
            <a:t>Concevoir et définir l'environnement périphérique de la production en y intégrant les moyens de recyclage au niveau de l’îlot de production</a:t>
          </a:r>
        </a:p>
      </dgm:t>
    </dgm:pt>
    <dgm:pt modelId="{9D9AFFBD-38AE-4589-A80D-E22F9B8B2480}" type="parTrans" cxnId="{0477A42A-BA27-4E9E-80B8-2B886425E484}">
      <dgm:prSet/>
      <dgm:spPr/>
      <dgm:t>
        <a:bodyPr/>
        <a:lstStyle/>
        <a:p>
          <a:endParaRPr lang="fr-FR"/>
        </a:p>
      </dgm:t>
    </dgm:pt>
    <dgm:pt modelId="{326BDA04-D937-425D-85A1-5D99BFB36876}" type="sibTrans" cxnId="{0477A42A-BA27-4E9E-80B8-2B886425E484}">
      <dgm:prSet/>
      <dgm:spPr/>
      <dgm:t>
        <a:bodyPr/>
        <a:lstStyle/>
        <a:p>
          <a:endParaRPr lang="fr-FR"/>
        </a:p>
      </dgm:t>
    </dgm:pt>
    <dgm:pt modelId="{8A1BAAF9-6F6D-46BE-B7B3-508F07CD1178}">
      <dgm:prSet custT="1"/>
      <dgm:spPr/>
      <dgm:t>
        <a:bodyPr/>
        <a:lstStyle/>
        <a:p>
          <a:endParaRPr lang="fr-FR" sz="1600" b="0" dirty="0"/>
        </a:p>
      </dgm:t>
    </dgm:pt>
    <dgm:pt modelId="{98A629D0-0160-434E-8126-CCA86151F585}" type="parTrans" cxnId="{B8CFD74F-57FF-48D7-9ECA-A1162B9D1DD2}">
      <dgm:prSet/>
      <dgm:spPr/>
      <dgm:t>
        <a:bodyPr/>
        <a:lstStyle/>
        <a:p>
          <a:endParaRPr lang="fr-FR"/>
        </a:p>
      </dgm:t>
    </dgm:pt>
    <dgm:pt modelId="{0E5E35FF-4D96-405A-A280-4A938738D78C}" type="sibTrans" cxnId="{B8CFD74F-57FF-48D7-9ECA-A1162B9D1DD2}">
      <dgm:prSet/>
      <dgm:spPr/>
      <dgm:t>
        <a:bodyPr/>
        <a:lstStyle/>
        <a:p>
          <a:endParaRPr lang="fr-FR"/>
        </a:p>
      </dgm:t>
    </dgm:pt>
    <dgm:pt modelId="{E2B01003-8DD1-4F1F-91C6-B316E9E3900B}">
      <dgm:prSet custT="1"/>
      <dgm:spPr/>
      <dgm:t>
        <a:bodyPr/>
        <a:lstStyle/>
        <a:p>
          <a:endParaRPr lang="fr-FR" sz="1600" b="0" dirty="0"/>
        </a:p>
      </dgm:t>
    </dgm:pt>
    <dgm:pt modelId="{A086E1F8-EFDC-4624-BFB6-B0E3F9575E08}" type="parTrans" cxnId="{12C31802-2260-4295-8123-E624886137CF}">
      <dgm:prSet/>
      <dgm:spPr/>
      <dgm:t>
        <a:bodyPr/>
        <a:lstStyle/>
        <a:p>
          <a:endParaRPr lang="fr-FR"/>
        </a:p>
      </dgm:t>
    </dgm:pt>
    <dgm:pt modelId="{E850880B-93DE-4702-A5C2-D380F6493B36}" type="sibTrans" cxnId="{12C31802-2260-4295-8123-E624886137CF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D63E94-7C03-4341-AAB3-8F99C92E2962}" type="presOf" srcId="{8BF9F388-2DC0-4141-B55A-84BFFC084E0D}" destId="{517FEF87-63DB-40B4-AF11-2C3B2E2D9920}" srcOrd="0" destOrd="2" presId="urn:microsoft.com/office/officeart/2005/8/layout/vList6"/>
    <dgm:cxn modelId="{812B5D3B-CFC3-4FA1-A207-E315C5C74E1E}" srcId="{FAD65E17-62C8-4C4F-86E0-01203C965083}" destId="{19DB3B60-D24A-42B5-9AAA-644EABBCCD55}" srcOrd="3" destOrd="0" parTransId="{90FA4661-E1BE-42B7-85D2-775FEAE56B36}" sibTransId="{8657F169-6084-4514-868C-0385AFD48382}"/>
    <dgm:cxn modelId="{00193CC3-C0C9-4FE2-ABEF-626E10EA86E8}" srcId="{FAD65E17-62C8-4C4F-86E0-01203C965083}" destId="{4EF2065B-15D1-43ED-B279-AF1483D111C2}" srcOrd="5" destOrd="0" parTransId="{ACDB0495-0221-424F-AE61-BFFD90F004DF}" sibTransId="{1545BC87-6006-487D-81A2-0C4C857A394F}"/>
    <dgm:cxn modelId="{BACADE8C-ADAF-49CD-ABFA-65C1E876F53C}" srcId="{FAD65E17-62C8-4C4F-86E0-01203C965083}" destId="{8BF9F388-2DC0-4141-B55A-84BFFC084E0D}" srcOrd="2" destOrd="0" parTransId="{F08725B0-BF56-4172-BC10-C6FEEBB7E9E0}" sibTransId="{1100888F-1CAD-401E-AAF5-F304106EBAB9}"/>
    <dgm:cxn modelId="{63203B11-9AF1-4C8E-9FD0-961EE3D1153D}" type="presOf" srcId="{65A11957-3076-44CC-A65C-29FE3F3ACD48}" destId="{517FEF87-63DB-40B4-AF11-2C3B2E2D9920}" srcOrd="0" destOrd="6" presId="urn:microsoft.com/office/officeart/2005/8/layout/vList6"/>
    <dgm:cxn modelId="{0177B248-43B3-4ECC-BA32-0C5E8A0843E4}" type="presOf" srcId="{19DB3B60-D24A-42B5-9AAA-644EABBCCD55}" destId="{517FEF87-63DB-40B4-AF11-2C3B2E2D9920}" srcOrd="0" destOrd="3" presId="urn:microsoft.com/office/officeart/2005/8/layout/vList6"/>
    <dgm:cxn modelId="{4D51381D-A4B7-4B7C-BFE0-64B0542A2EA2}" type="presOf" srcId="{4EF2065B-15D1-43ED-B279-AF1483D111C2}" destId="{517FEF87-63DB-40B4-AF11-2C3B2E2D9920}" srcOrd="0" destOrd="5" presId="urn:microsoft.com/office/officeart/2005/8/layout/vList6"/>
    <dgm:cxn modelId="{63613EC8-D3DE-47C8-B5AF-64CD048140D5}" type="presOf" srcId="{E2B01003-8DD1-4F1F-91C6-B316E9E3900B}" destId="{517FEF87-63DB-40B4-AF11-2C3B2E2D9920}" srcOrd="0" destOrd="1" presId="urn:microsoft.com/office/officeart/2005/8/layout/vList6"/>
    <dgm:cxn modelId="{654E9FF0-F256-4103-BD6B-4E60A24C5979}" srcId="{FAD65E17-62C8-4C4F-86E0-01203C965083}" destId="{A7E86EE9-2F15-4CD5-AC2B-C5FF0BDC0441}" srcOrd="4" destOrd="0" parTransId="{AC2CD9C8-DFA1-4768-AFEC-E0016D99926D}" sibTransId="{C563BB57-5A51-418D-9BE4-6D751AA9C638}"/>
    <dgm:cxn modelId="{0477A42A-BA27-4E9E-80B8-2B886425E484}" srcId="{FAD65E17-62C8-4C4F-86E0-01203C965083}" destId="{65A11957-3076-44CC-A65C-29FE3F3ACD48}" srcOrd="6" destOrd="0" parTransId="{9D9AFFBD-38AE-4589-A80D-E22F9B8B2480}" sibTransId="{326BDA04-D937-425D-85A1-5D99BFB36876}"/>
    <dgm:cxn modelId="{12C31802-2260-4295-8123-E624886137CF}" srcId="{FAD65E17-62C8-4C4F-86E0-01203C965083}" destId="{E2B01003-8DD1-4F1F-91C6-B316E9E3900B}" srcOrd="1" destOrd="0" parTransId="{A086E1F8-EFDC-4624-BFB6-B0E3F9575E08}" sibTransId="{E850880B-93DE-4702-A5C2-D380F6493B36}"/>
    <dgm:cxn modelId="{9DA9A01E-B5FC-4B05-8619-C52022D04D1C}" type="presOf" srcId="{8A1BAAF9-6F6D-46BE-B7B3-508F07CD1178}" destId="{517FEF87-63DB-40B4-AF11-2C3B2E2D9920}" srcOrd="0" destOrd="0" presId="urn:microsoft.com/office/officeart/2005/8/layout/vList6"/>
    <dgm:cxn modelId="{10B0F44B-93D2-4219-8A41-C2BA40EE97F7}" type="presOf" srcId="{A7E86EE9-2F15-4CD5-AC2B-C5FF0BDC0441}" destId="{517FEF87-63DB-40B4-AF11-2C3B2E2D9920}" srcOrd="0" destOrd="4" presId="urn:microsoft.com/office/officeart/2005/8/layout/vList6"/>
    <dgm:cxn modelId="{B8CFD74F-57FF-48D7-9ECA-A1162B9D1DD2}" srcId="{FAD65E17-62C8-4C4F-86E0-01203C965083}" destId="{8A1BAAF9-6F6D-46BE-B7B3-508F07CD1178}" srcOrd="0" destOrd="0" parTransId="{98A629D0-0160-434E-8126-CCA86151F585}" sibTransId="{0E5E35FF-4D96-405A-A280-4A938738D78C}"/>
    <dgm:cxn modelId="{32E0C6EF-71DC-4ACB-9FD1-802E5E7175D9}" type="presOf" srcId="{034F62F5-F54D-420B-970C-E730E8A8E48E}" destId="{02C047C8-1850-4272-987D-A4404C0672B1}" srcOrd="0" destOrd="0" presId="urn:microsoft.com/office/officeart/2005/8/layout/vList6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786BAFE8-2353-428A-AC5A-F28439110823}" type="presOf" srcId="{FAD65E17-62C8-4C4F-86E0-01203C965083}" destId="{8848AC98-D109-46EF-BC62-891DC3A3DBBA}" srcOrd="0" destOrd="0" presId="urn:microsoft.com/office/officeart/2005/8/layout/vList6"/>
    <dgm:cxn modelId="{E02C5635-A5ED-4DAB-925C-F4CC16C117C9}" type="presParOf" srcId="{02C047C8-1850-4272-987D-A4404C0672B1}" destId="{28C15F81-8E60-4BCD-A780-E8751B2D0B12}" srcOrd="0" destOrd="0" presId="urn:microsoft.com/office/officeart/2005/8/layout/vList6"/>
    <dgm:cxn modelId="{5F0408CC-6C5C-4A62-B330-DA18354A8C63}" type="presParOf" srcId="{28C15F81-8E60-4BCD-A780-E8751B2D0B12}" destId="{8848AC98-D109-46EF-BC62-891DC3A3DBBA}" srcOrd="0" destOrd="0" presId="urn:microsoft.com/office/officeart/2005/8/layout/vList6"/>
    <dgm:cxn modelId="{83014AB0-88A0-4120-A569-C3EA3C1B73FA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 custT="1"/>
      <dgm:spPr/>
      <dgm:t>
        <a:bodyPr/>
        <a:lstStyle/>
        <a:p>
          <a:r>
            <a:rPr lang="fr-FR" sz="1800" b="1" dirty="0" smtClean="0"/>
            <a:t>A3 :</a:t>
          </a:r>
        </a:p>
        <a:p>
          <a:r>
            <a:rPr lang="fr-FR" sz="2000" b="0" dirty="0" err="1" smtClean="0"/>
            <a:t>Industriali-ser</a:t>
          </a:r>
          <a:endParaRPr lang="fr-FR" sz="2000" b="0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BF9F388-2DC0-4141-B55A-84BFFC084E0D}">
      <dgm:prSet custT="1"/>
      <dgm:spPr/>
      <dgm:t>
        <a:bodyPr/>
        <a:lstStyle/>
        <a:p>
          <a:r>
            <a:rPr lang="fr-FR" sz="1600" b="0" dirty="0" smtClean="0"/>
            <a:t>A3-T1, TC : Qualifier l’outillage.</a:t>
          </a:r>
          <a:endParaRPr lang="fr-FR" sz="1600" b="0" dirty="0"/>
        </a:p>
      </dgm:t>
    </dgm:pt>
    <dgm:pt modelId="{F08725B0-BF56-4172-BC10-C6FEEBB7E9E0}" type="parTrans" cxnId="{BACADE8C-ADAF-49CD-ABFA-65C1E876F53C}">
      <dgm:prSet/>
      <dgm:spPr/>
      <dgm:t>
        <a:bodyPr/>
        <a:lstStyle/>
        <a:p>
          <a:endParaRPr lang="fr-FR"/>
        </a:p>
      </dgm:t>
    </dgm:pt>
    <dgm:pt modelId="{1100888F-1CAD-401E-AAF5-F304106EBAB9}" type="sibTrans" cxnId="{BACADE8C-ADAF-49CD-ABFA-65C1E876F53C}">
      <dgm:prSet/>
      <dgm:spPr/>
      <dgm:t>
        <a:bodyPr/>
        <a:lstStyle/>
        <a:p>
          <a:endParaRPr lang="fr-FR"/>
        </a:p>
      </dgm:t>
    </dgm:pt>
    <dgm:pt modelId="{8A1BAAF9-6F6D-46BE-B7B3-508F07CD1178}">
      <dgm:prSet custT="1"/>
      <dgm:spPr/>
      <dgm:t>
        <a:bodyPr/>
        <a:lstStyle/>
        <a:p>
          <a:endParaRPr lang="fr-FR" sz="1600" b="0" dirty="0"/>
        </a:p>
      </dgm:t>
    </dgm:pt>
    <dgm:pt modelId="{98A629D0-0160-434E-8126-CCA86151F585}" type="parTrans" cxnId="{B8CFD74F-57FF-48D7-9ECA-A1162B9D1DD2}">
      <dgm:prSet/>
      <dgm:spPr/>
      <dgm:t>
        <a:bodyPr/>
        <a:lstStyle/>
        <a:p>
          <a:endParaRPr lang="fr-FR"/>
        </a:p>
      </dgm:t>
    </dgm:pt>
    <dgm:pt modelId="{0E5E35FF-4D96-405A-A280-4A938738D78C}" type="sibTrans" cxnId="{B8CFD74F-57FF-48D7-9ECA-A1162B9D1DD2}">
      <dgm:prSet/>
      <dgm:spPr/>
      <dgm:t>
        <a:bodyPr/>
        <a:lstStyle/>
        <a:p>
          <a:endParaRPr lang="fr-FR"/>
        </a:p>
      </dgm:t>
    </dgm:pt>
    <dgm:pt modelId="{E2B01003-8DD1-4F1F-91C6-B316E9E3900B}">
      <dgm:prSet custT="1"/>
      <dgm:spPr/>
      <dgm:t>
        <a:bodyPr/>
        <a:lstStyle/>
        <a:p>
          <a:endParaRPr lang="fr-FR" sz="1600" b="0" dirty="0"/>
        </a:p>
      </dgm:t>
    </dgm:pt>
    <dgm:pt modelId="{A086E1F8-EFDC-4624-BFB6-B0E3F9575E08}" type="parTrans" cxnId="{12C31802-2260-4295-8123-E624886137CF}">
      <dgm:prSet/>
      <dgm:spPr/>
      <dgm:t>
        <a:bodyPr/>
        <a:lstStyle/>
        <a:p>
          <a:endParaRPr lang="fr-FR"/>
        </a:p>
      </dgm:t>
    </dgm:pt>
    <dgm:pt modelId="{E850880B-93DE-4702-A5C2-D380F6493B36}" type="sibTrans" cxnId="{12C31802-2260-4295-8123-E624886137CF}">
      <dgm:prSet/>
      <dgm:spPr/>
      <dgm:t>
        <a:bodyPr/>
        <a:lstStyle/>
        <a:p>
          <a:endParaRPr lang="fr-FR"/>
        </a:p>
      </dgm:t>
    </dgm:pt>
    <dgm:pt modelId="{24477D0F-AA26-41E3-A121-F015033EB0F8}">
      <dgm:prSet custT="1"/>
      <dgm:spPr/>
      <dgm:t>
        <a:bodyPr/>
        <a:lstStyle/>
        <a:p>
          <a:r>
            <a:rPr lang="fr-FR" sz="1600" b="0" dirty="0" smtClean="0"/>
            <a:t>A3-T2, TC : Rechercher l’optimum des paramètres de production. </a:t>
          </a:r>
        </a:p>
      </dgm:t>
    </dgm:pt>
    <dgm:pt modelId="{BE6C8098-98D1-4EE3-9704-34880620E025}" type="parTrans" cxnId="{44CA2732-44E0-4916-8484-E99A8FDFBB9F}">
      <dgm:prSet/>
      <dgm:spPr/>
      <dgm:t>
        <a:bodyPr/>
        <a:lstStyle/>
        <a:p>
          <a:endParaRPr lang="fr-FR"/>
        </a:p>
      </dgm:t>
    </dgm:pt>
    <dgm:pt modelId="{02D9A648-1A95-4A51-8E98-9B3B1927D864}" type="sibTrans" cxnId="{44CA2732-44E0-4916-8484-E99A8FDFBB9F}">
      <dgm:prSet/>
      <dgm:spPr/>
      <dgm:t>
        <a:bodyPr/>
        <a:lstStyle/>
        <a:p>
          <a:endParaRPr lang="fr-FR"/>
        </a:p>
      </dgm:t>
    </dgm:pt>
    <dgm:pt modelId="{BB73EDD7-6CE9-4DDB-A79B-A33B7B751FF8}">
      <dgm:prSet custT="1"/>
      <dgm:spPr/>
      <dgm:t>
        <a:bodyPr/>
        <a:lstStyle/>
        <a:p>
          <a:r>
            <a:rPr lang="fr-FR" sz="1600" b="0" dirty="0" smtClean="0"/>
            <a:t>A3-T3, TC : Qualifier le processus et ses périphériques.</a:t>
          </a:r>
        </a:p>
      </dgm:t>
    </dgm:pt>
    <dgm:pt modelId="{2FAB3319-0885-45C4-87D9-735B49C741EF}" type="parTrans" cxnId="{16268664-A78F-4A0E-9728-A6212964EBF0}">
      <dgm:prSet/>
      <dgm:spPr/>
      <dgm:t>
        <a:bodyPr/>
        <a:lstStyle/>
        <a:p>
          <a:endParaRPr lang="fr-FR"/>
        </a:p>
      </dgm:t>
    </dgm:pt>
    <dgm:pt modelId="{1FCE35B6-26EC-47AA-9B38-949D0E6946CE}" type="sibTrans" cxnId="{16268664-A78F-4A0E-9728-A6212964EBF0}">
      <dgm:prSet/>
      <dgm:spPr/>
      <dgm:t>
        <a:bodyPr/>
        <a:lstStyle/>
        <a:p>
          <a:endParaRPr lang="fr-FR"/>
        </a:p>
      </dgm:t>
    </dgm:pt>
    <dgm:pt modelId="{9DFDE829-78F5-4A3C-B593-DC25CC144F53}">
      <dgm:prSet custT="1"/>
      <dgm:spPr/>
      <dgm:t>
        <a:bodyPr/>
        <a:lstStyle/>
        <a:p>
          <a:r>
            <a:rPr lang="fr-FR" sz="1600" b="0" dirty="0" smtClean="0"/>
            <a:t>A3-T4, TC : Proposer des améliorations du processus en termes de qualité, coûts et délais. </a:t>
          </a:r>
        </a:p>
      </dgm:t>
    </dgm:pt>
    <dgm:pt modelId="{BB885637-DFD6-4C90-A272-9B20A07BFD7D}" type="parTrans" cxnId="{74AA29D6-28C1-4D0F-8699-6E6B96D9D5AC}">
      <dgm:prSet/>
      <dgm:spPr/>
      <dgm:t>
        <a:bodyPr/>
        <a:lstStyle/>
        <a:p>
          <a:endParaRPr lang="fr-FR"/>
        </a:p>
      </dgm:t>
    </dgm:pt>
    <dgm:pt modelId="{D4EC7B07-3AD5-4E61-A2C2-F6C5C2904885}" type="sibTrans" cxnId="{74AA29D6-28C1-4D0F-8699-6E6B96D9D5AC}">
      <dgm:prSet/>
      <dgm:spPr/>
      <dgm:t>
        <a:bodyPr/>
        <a:lstStyle/>
        <a:p>
          <a:endParaRPr lang="fr-FR"/>
        </a:p>
      </dgm:t>
    </dgm:pt>
    <dgm:pt modelId="{B80AF81D-85FC-439B-AC81-E107CC445EE3}">
      <dgm:prSet custT="1"/>
      <dgm:spPr/>
      <dgm:t>
        <a:bodyPr/>
        <a:lstStyle/>
        <a:p>
          <a:r>
            <a:rPr lang="fr-FR" sz="1600" b="0" dirty="0" smtClean="0"/>
            <a:t>A3-T5, TC : Établir le planning prévisionnel des réalisations.</a:t>
          </a:r>
        </a:p>
      </dgm:t>
    </dgm:pt>
    <dgm:pt modelId="{A57F3B04-79EA-426E-9EC9-0AC64F1EA343}" type="parTrans" cxnId="{E1A5E4DB-D6B3-43C0-B301-C086FA4C4B28}">
      <dgm:prSet/>
      <dgm:spPr/>
      <dgm:t>
        <a:bodyPr/>
        <a:lstStyle/>
        <a:p>
          <a:endParaRPr lang="fr-FR"/>
        </a:p>
      </dgm:t>
    </dgm:pt>
    <dgm:pt modelId="{0AA39A9B-C9BC-4DE7-8B6A-C0E1927DC592}" type="sibTrans" cxnId="{E1A5E4DB-D6B3-43C0-B301-C086FA4C4B28}">
      <dgm:prSet/>
      <dgm:spPr/>
      <dgm:t>
        <a:bodyPr/>
        <a:lstStyle/>
        <a:p>
          <a:endParaRPr lang="fr-FR"/>
        </a:p>
      </dgm:t>
    </dgm:pt>
    <dgm:pt modelId="{3E602D1C-F662-4FA0-9F26-7168630EFE5F}">
      <dgm:prSet custT="1"/>
      <dgm:spPr/>
      <dgm:t>
        <a:bodyPr/>
        <a:lstStyle/>
        <a:p>
          <a:r>
            <a:rPr lang="fr-FR" sz="1600" b="0" dirty="0" smtClean="0"/>
            <a:t>A3-T6, TC : Affiner les valeurs des indicateurs de performance.</a:t>
          </a:r>
        </a:p>
      </dgm:t>
    </dgm:pt>
    <dgm:pt modelId="{27B07197-DCE1-47D0-B245-09FBBBE3C8FE}" type="parTrans" cxnId="{00F996BE-4BC1-45D3-8003-183DF01A8084}">
      <dgm:prSet/>
      <dgm:spPr/>
      <dgm:t>
        <a:bodyPr/>
        <a:lstStyle/>
        <a:p>
          <a:endParaRPr lang="fr-FR"/>
        </a:p>
      </dgm:t>
    </dgm:pt>
    <dgm:pt modelId="{E04E2F1C-97E1-4A41-A744-4BE45ECCAD2A}" type="sibTrans" cxnId="{00F996BE-4BC1-45D3-8003-183DF01A8084}">
      <dgm:prSet/>
      <dgm:spPr/>
      <dgm:t>
        <a:bodyPr/>
        <a:lstStyle/>
        <a:p>
          <a:endParaRPr lang="fr-FR"/>
        </a:p>
      </dgm:t>
    </dgm:pt>
    <dgm:pt modelId="{A84D5980-5BC5-4ABE-BC6D-B6CD7B96270E}">
      <dgm:prSet custT="1"/>
      <dgm:spPr/>
      <dgm:t>
        <a:bodyPr/>
        <a:lstStyle/>
        <a:p>
          <a:endParaRPr lang="fr-FR" sz="1600" b="1" dirty="0" smtClean="0"/>
        </a:p>
      </dgm:t>
    </dgm:pt>
    <dgm:pt modelId="{1478B11D-CFC7-478E-A65B-507DEF9B0443}" type="parTrans" cxnId="{C2228A6E-59A2-4913-8035-915F9466F18B}">
      <dgm:prSet/>
      <dgm:spPr/>
      <dgm:t>
        <a:bodyPr/>
        <a:lstStyle/>
        <a:p>
          <a:endParaRPr lang="fr-FR"/>
        </a:p>
      </dgm:t>
    </dgm:pt>
    <dgm:pt modelId="{E27CD3F5-CBDE-4E64-9D2D-45F6DBAEB626}" type="sibTrans" cxnId="{C2228A6E-59A2-4913-8035-915F9466F18B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F724B7-0239-4912-9C9D-360815788887}" type="presOf" srcId="{24477D0F-AA26-41E3-A121-F015033EB0F8}" destId="{517FEF87-63DB-40B4-AF11-2C3B2E2D9920}" srcOrd="0" destOrd="3" presId="urn:microsoft.com/office/officeart/2005/8/layout/vList6"/>
    <dgm:cxn modelId="{861B1239-6534-4147-A126-842574A2EF44}" type="presOf" srcId="{3E602D1C-F662-4FA0-9F26-7168630EFE5F}" destId="{517FEF87-63DB-40B4-AF11-2C3B2E2D9920}" srcOrd="0" destOrd="7" presId="urn:microsoft.com/office/officeart/2005/8/layout/vList6"/>
    <dgm:cxn modelId="{CCB5DA64-2E18-4E90-8552-C04A03DEBF85}" type="presOf" srcId="{8BF9F388-2DC0-4141-B55A-84BFFC084E0D}" destId="{517FEF87-63DB-40B4-AF11-2C3B2E2D9920}" srcOrd="0" destOrd="2" presId="urn:microsoft.com/office/officeart/2005/8/layout/vList6"/>
    <dgm:cxn modelId="{BACADE8C-ADAF-49CD-ABFA-65C1E876F53C}" srcId="{FAD65E17-62C8-4C4F-86E0-01203C965083}" destId="{8BF9F388-2DC0-4141-B55A-84BFFC084E0D}" srcOrd="2" destOrd="0" parTransId="{F08725B0-BF56-4172-BC10-C6FEEBB7E9E0}" sibTransId="{1100888F-1CAD-401E-AAF5-F304106EBAB9}"/>
    <dgm:cxn modelId="{CC277C37-F2AD-464E-8473-9EAE31A14432}" type="presOf" srcId="{034F62F5-F54D-420B-970C-E730E8A8E48E}" destId="{02C047C8-1850-4272-987D-A4404C0672B1}" srcOrd="0" destOrd="0" presId="urn:microsoft.com/office/officeart/2005/8/layout/vList6"/>
    <dgm:cxn modelId="{C2228A6E-59A2-4913-8035-915F9466F18B}" srcId="{FAD65E17-62C8-4C4F-86E0-01203C965083}" destId="{A84D5980-5BC5-4ABE-BC6D-B6CD7B96270E}" srcOrd="8" destOrd="0" parTransId="{1478B11D-CFC7-478E-A65B-507DEF9B0443}" sibTransId="{E27CD3F5-CBDE-4E64-9D2D-45F6DBAEB626}"/>
    <dgm:cxn modelId="{74AA29D6-28C1-4D0F-8699-6E6B96D9D5AC}" srcId="{FAD65E17-62C8-4C4F-86E0-01203C965083}" destId="{9DFDE829-78F5-4A3C-B593-DC25CC144F53}" srcOrd="5" destOrd="0" parTransId="{BB885637-DFD6-4C90-A272-9B20A07BFD7D}" sibTransId="{D4EC7B07-3AD5-4E61-A2C2-F6C5C2904885}"/>
    <dgm:cxn modelId="{6F1F2D08-3248-41C6-901B-1DAF5CABDB3F}" type="presOf" srcId="{8A1BAAF9-6F6D-46BE-B7B3-508F07CD1178}" destId="{517FEF87-63DB-40B4-AF11-2C3B2E2D9920}" srcOrd="0" destOrd="0" presId="urn:microsoft.com/office/officeart/2005/8/layout/vList6"/>
    <dgm:cxn modelId="{00DE80F6-02A5-49A8-A09F-C40C3C84ED49}" type="presOf" srcId="{B80AF81D-85FC-439B-AC81-E107CC445EE3}" destId="{517FEF87-63DB-40B4-AF11-2C3B2E2D9920}" srcOrd="0" destOrd="6" presId="urn:microsoft.com/office/officeart/2005/8/layout/vList6"/>
    <dgm:cxn modelId="{44CA2732-44E0-4916-8484-E99A8FDFBB9F}" srcId="{FAD65E17-62C8-4C4F-86E0-01203C965083}" destId="{24477D0F-AA26-41E3-A121-F015033EB0F8}" srcOrd="3" destOrd="0" parTransId="{BE6C8098-98D1-4EE3-9704-34880620E025}" sibTransId="{02D9A648-1A95-4A51-8E98-9B3B1927D864}"/>
    <dgm:cxn modelId="{16268664-A78F-4A0E-9728-A6212964EBF0}" srcId="{FAD65E17-62C8-4C4F-86E0-01203C965083}" destId="{BB73EDD7-6CE9-4DDB-A79B-A33B7B751FF8}" srcOrd="4" destOrd="0" parTransId="{2FAB3319-0885-45C4-87D9-735B49C741EF}" sibTransId="{1FCE35B6-26EC-47AA-9B38-949D0E6946CE}"/>
    <dgm:cxn modelId="{55B607F7-4694-4AFA-A5FC-43D71E8FBA9A}" type="presOf" srcId="{E2B01003-8DD1-4F1F-91C6-B316E9E3900B}" destId="{517FEF87-63DB-40B4-AF11-2C3B2E2D9920}" srcOrd="0" destOrd="1" presId="urn:microsoft.com/office/officeart/2005/8/layout/vList6"/>
    <dgm:cxn modelId="{00F996BE-4BC1-45D3-8003-183DF01A8084}" srcId="{FAD65E17-62C8-4C4F-86E0-01203C965083}" destId="{3E602D1C-F662-4FA0-9F26-7168630EFE5F}" srcOrd="7" destOrd="0" parTransId="{27B07197-DCE1-47D0-B245-09FBBBE3C8FE}" sibTransId="{E04E2F1C-97E1-4A41-A744-4BE45ECCAD2A}"/>
    <dgm:cxn modelId="{E50BD5DF-08D6-48D1-8B68-28F6DCE9D891}" type="presOf" srcId="{BB73EDD7-6CE9-4DDB-A79B-A33B7B751FF8}" destId="{517FEF87-63DB-40B4-AF11-2C3B2E2D9920}" srcOrd="0" destOrd="4" presId="urn:microsoft.com/office/officeart/2005/8/layout/vList6"/>
    <dgm:cxn modelId="{12C31802-2260-4295-8123-E624886137CF}" srcId="{FAD65E17-62C8-4C4F-86E0-01203C965083}" destId="{E2B01003-8DD1-4F1F-91C6-B316E9E3900B}" srcOrd="1" destOrd="0" parTransId="{A086E1F8-EFDC-4624-BFB6-B0E3F9575E08}" sibTransId="{E850880B-93DE-4702-A5C2-D380F6493B36}"/>
    <dgm:cxn modelId="{B8CFD74F-57FF-48D7-9ECA-A1162B9D1DD2}" srcId="{FAD65E17-62C8-4C4F-86E0-01203C965083}" destId="{8A1BAAF9-6F6D-46BE-B7B3-508F07CD1178}" srcOrd="0" destOrd="0" parTransId="{98A629D0-0160-434E-8126-CCA86151F585}" sibTransId="{0E5E35FF-4D96-405A-A280-4A938738D78C}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D63359B1-137D-4C3F-A469-6988229D401E}" type="presOf" srcId="{A84D5980-5BC5-4ABE-BC6D-B6CD7B96270E}" destId="{517FEF87-63DB-40B4-AF11-2C3B2E2D9920}" srcOrd="0" destOrd="8" presId="urn:microsoft.com/office/officeart/2005/8/layout/vList6"/>
    <dgm:cxn modelId="{4AF81318-C882-4051-99F8-EAFFA987BFD9}" type="presOf" srcId="{FAD65E17-62C8-4C4F-86E0-01203C965083}" destId="{8848AC98-D109-46EF-BC62-891DC3A3DBBA}" srcOrd="0" destOrd="0" presId="urn:microsoft.com/office/officeart/2005/8/layout/vList6"/>
    <dgm:cxn modelId="{A7703DC0-42A5-4793-A752-4B4B795027F5}" type="presOf" srcId="{9DFDE829-78F5-4A3C-B593-DC25CC144F53}" destId="{517FEF87-63DB-40B4-AF11-2C3B2E2D9920}" srcOrd="0" destOrd="5" presId="urn:microsoft.com/office/officeart/2005/8/layout/vList6"/>
    <dgm:cxn modelId="{E1A5E4DB-D6B3-43C0-B301-C086FA4C4B28}" srcId="{FAD65E17-62C8-4C4F-86E0-01203C965083}" destId="{B80AF81D-85FC-439B-AC81-E107CC445EE3}" srcOrd="6" destOrd="0" parTransId="{A57F3B04-79EA-426E-9EC9-0AC64F1EA343}" sibTransId="{0AA39A9B-C9BC-4DE7-8B6A-C0E1927DC592}"/>
    <dgm:cxn modelId="{3870E392-4254-4CCE-8D8F-8B1B275CCF27}" type="presParOf" srcId="{02C047C8-1850-4272-987D-A4404C0672B1}" destId="{28C15F81-8E60-4BCD-A780-E8751B2D0B12}" srcOrd="0" destOrd="0" presId="urn:microsoft.com/office/officeart/2005/8/layout/vList6"/>
    <dgm:cxn modelId="{910FB19D-0520-4C3B-9C7D-84D902E31674}" type="presParOf" srcId="{28C15F81-8E60-4BCD-A780-E8751B2D0B12}" destId="{8848AC98-D109-46EF-BC62-891DC3A3DBBA}" srcOrd="0" destOrd="0" presId="urn:microsoft.com/office/officeart/2005/8/layout/vList6"/>
    <dgm:cxn modelId="{ABA9BCD6-2403-47C2-9543-2624ADBBCD6D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 custT="1"/>
      <dgm:spPr/>
      <dgm:t>
        <a:bodyPr/>
        <a:lstStyle/>
        <a:p>
          <a:r>
            <a:rPr lang="fr-FR" sz="2000" b="1" dirty="0" smtClean="0"/>
            <a:t>A4 : </a:t>
          </a:r>
        </a:p>
        <a:p>
          <a:r>
            <a:rPr lang="fr-FR" sz="2000" b="0" dirty="0" smtClean="0"/>
            <a:t>Piloter la production</a:t>
          </a:r>
        </a:p>
        <a:p>
          <a:endParaRPr lang="fr-FR" sz="1800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BF9F388-2DC0-4141-B55A-84BFFC084E0D}">
      <dgm:prSet custT="1"/>
      <dgm:spPr/>
      <dgm:t>
        <a:bodyPr/>
        <a:lstStyle/>
        <a:p>
          <a:r>
            <a:rPr lang="fr-FR" sz="1600" b="0" dirty="0" smtClean="0"/>
            <a:t>A4-T1, TC : Certifier la conformité de la réalisation au dossier d’industrialisation.</a:t>
          </a:r>
          <a:endParaRPr lang="fr-FR" sz="1600" b="0" dirty="0"/>
        </a:p>
      </dgm:t>
    </dgm:pt>
    <dgm:pt modelId="{F08725B0-BF56-4172-BC10-C6FEEBB7E9E0}" type="parTrans" cxnId="{BACADE8C-ADAF-49CD-ABFA-65C1E876F53C}">
      <dgm:prSet/>
      <dgm:spPr/>
      <dgm:t>
        <a:bodyPr/>
        <a:lstStyle/>
        <a:p>
          <a:endParaRPr lang="fr-FR"/>
        </a:p>
      </dgm:t>
    </dgm:pt>
    <dgm:pt modelId="{1100888F-1CAD-401E-AAF5-F304106EBAB9}" type="sibTrans" cxnId="{BACADE8C-ADAF-49CD-ABFA-65C1E876F53C}">
      <dgm:prSet/>
      <dgm:spPr/>
      <dgm:t>
        <a:bodyPr/>
        <a:lstStyle/>
        <a:p>
          <a:endParaRPr lang="fr-FR"/>
        </a:p>
      </dgm:t>
    </dgm:pt>
    <dgm:pt modelId="{4218276E-33EF-404A-9948-77CCAD8B6FBA}">
      <dgm:prSet custT="1"/>
      <dgm:spPr/>
      <dgm:t>
        <a:bodyPr/>
        <a:lstStyle/>
        <a:p>
          <a:r>
            <a:rPr lang="fr-FR" sz="1600" b="0" dirty="0" smtClean="0"/>
            <a:t>A4-T2, TC : Contribuer à l’amélioration continue de la production (produit et processus).</a:t>
          </a:r>
        </a:p>
      </dgm:t>
    </dgm:pt>
    <dgm:pt modelId="{CCCD9D68-4196-41A4-B051-5907388F9A7D}" type="parTrans" cxnId="{992195D4-CDE5-4F1A-9758-91F30252B350}">
      <dgm:prSet/>
      <dgm:spPr/>
      <dgm:t>
        <a:bodyPr/>
        <a:lstStyle/>
        <a:p>
          <a:endParaRPr lang="fr-FR"/>
        </a:p>
      </dgm:t>
    </dgm:pt>
    <dgm:pt modelId="{64392ECB-8D0D-47D5-B610-B587E3F66EFF}" type="sibTrans" cxnId="{992195D4-CDE5-4F1A-9758-91F30252B350}">
      <dgm:prSet/>
      <dgm:spPr/>
      <dgm:t>
        <a:bodyPr/>
        <a:lstStyle/>
        <a:p>
          <a:endParaRPr lang="fr-FR"/>
        </a:p>
      </dgm:t>
    </dgm:pt>
    <dgm:pt modelId="{B65B3AFE-A23E-4C62-AAEC-EFE46EE3C941}">
      <dgm:prSet custT="1"/>
      <dgm:spPr/>
      <dgm:t>
        <a:bodyPr/>
        <a:lstStyle/>
        <a:p>
          <a:r>
            <a:rPr lang="fr-FR" sz="1600" b="0" dirty="0" smtClean="0"/>
            <a:t>A4-T3, TC : S’assurer de l’application du plan sécurité (QHSE) et les certifications de l’entreprise.</a:t>
          </a:r>
        </a:p>
      </dgm:t>
    </dgm:pt>
    <dgm:pt modelId="{C1C1427C-7376-434F-AA08-7375E65B8E75}" type="parTrans" cxnId="{67FC783A-113C-4D9A-9F4E-531208976FBB}">
      <dgm:prSet/>
      <dgm:spPr/>
      <dgm:t>
        <a:bodyPr/>
        <a:lstStyle/>
        <a:p>
          <a:endParaRPr lang="fr-FR"/>
        </a:p>
      </dgm:t>
    </dgm:pt>
    <dgm:pt modelId="{2D07EA4E-513B-48F8-8989-4AC882855466}" type="sibTrans" cxnId="{67FC783A-113C-4D9A-9F4E-531208976FBB}">
      <dgm:prSet/>
      <dgm:spPr/>
      <dgm:t>
        <a:bodyPr/>
        <a:lstStyle/>
        <a:p>
          <a:endParaRPr lang="fr-FR"/>
        </a:p>
      </dgm:t>
    </dgm:pt>
    <dgm:pt modelId="{AFA40042-1B40-4D96-B0BC-47E30D33997B}">
      <dgm:prSet custT="1"/>
      <dgm:spPr/>
      <dgm:t>
        <a:bodyPr/>
        <a:lstStyle/>
        <a:p>
          <a:r>
            <a:rPr lang="fr-FR" sz="1600" b="0" dirty="0" smtClean="0"/>
            <a:t>A4-T4, TC : Démarrer la production et assurer la maintenance niveau 1.</a:t>
          </a:r>
        </a:p>
      </dgm:t>
    </dgm:pt>
    <dgm:pt modelId="{9C525CA4-B537-46E6-BCBE-93CD03B42717}" type="parTrans" cxnId="{CC6A74D8-16A7-4C57-AD73-E54400B6BD9F}">
      <dgm:prSet/>
      <dgm:spPr/>
      <dgm:t>
        <a:bodyPr/>
        <a:lstStyle/>
        <a:p>
          <a:endParaRPr lang="fr-FR"/>
        </a:p>
      </dgm:t>
    </dgm:pt>
    <dgm:pt modelId="{AA5D8136-05E8-4AD7-BC1F-6998632F53A1}" type="sibTrans" cxnId="{CC6A74D8-16A7-4C57-AD73-E54400B6BD9F}">
      <dgm:prSet/>
      <dgm:spPr/>
      <dgm:t>
        <a:bodyPr/>
        <a:lstStyle/>
        <a:p>
          <a:endParaRPr lang="fr-FR"/>
        </a:p>
      </dgm:t>
    </dgm:pt>
    <dgm:pt modelId="{A040B031-C14E-4B3E-96F9-304BAAD12C3B}">
      <dgm:prSet custT="1"/>
      <dgm:spPr/>
      <dgm:t>
        <a:bodyPr/>
        <a:lstStyle/>
        <a:p>
          <a:r>
            <a:rPr lang="fr-FR" sz="1600" b="0" dirty="0" smtClean="0"/>
            <a:t>A4-T5, TC : Analyser les aléas de la production et d’outillage et proposer des solutions.</a:t>
          </a:r>
        </a:p>
      </dgm:t>
    </dgm:pt>
    <dgm:pt modelId="{0BAB1DD2-7823-4C1C-9B55-1DA775F7351E}" type="parTrans" cxnId="{F837FAEC-7B24-41F3-976F-49F89DCB7CBA}">
      <dgm:prSet/>
      <dgm:spPr/>
      <dgm:t>
        <a:bodyPr/>
        <a:lstStyle/>
        <a:p>
          <a:endParaRPr lang="fr-FR"/>
        </a:p>
      </dgm:t>
    </dgm:pt>
    <dgm:pt modelId="{082A99DE-1AC6-4351-A0EA-6D96E226C68A}" type="sibTrans" cxnId="{F837FAEC-7B24-41F3-976F-49F89DCB7CBA}">
      <dgm:prSet/>
      <dgm:spPr/>
      <dgm:t>
        <a:bodyPr/>
        <a:lstStyle/>
        <a:p>
          <a:endParaRPr lang="fr-FR"/>
        </a:p>
      </dgm:t>
    </dgm:pt>
    <dgm:pt modelId="{B0ABD714-3C18-4FF2-9FEE-2843F9F691A4}">
      <dgm:prSet custT="1"/>
      <dgm:spPr/>
      <dgm:t>
        <a:bodyPr/>
        <a:lstStyle/>
        <a:p>
          <a:r>
            <a:rPr lang="fr-FR" sz="1600" b="0" dirty="0" smtClean="0"/>
            <a:t>A4-T6, TC : Appliquer et optimiser le plan de maintenance de l’outillage.</a:t>
          </a:r>
        </a:p>
      </dgm:t>
    </dgm:pt>
    <dgm:pt modelId="{E58F9EE1-E962-4D22-B63E-E70E1BD51D76}" type="parTrans" cxnId="{DA824B65-E082-40C6-AFE4-269335E5211B}">
      <dgm:prSet/>
      <dgm:spPr/>
      <dgm:t>
        <a:bodyPr/>
        <a:lstStyle/>
        <a:p>
          <a:endParaRPr lang="fr-FR"/>
        </a:p>
      </dgm:t>
    </dgm:pt>
    <dgm:pt modelId="{4FDD488E-4C39-446C-8B65-506EA66F8E04}" type="sibTrans" cxnId="{DA824B65-E082-40C6-AFE4-269335E5211B}">
      <dgm:prSet/>
      <dgm:spPr/>
      <dgm:t>
        <a:bodyPr/>
        <a:lstStyle/>
        <a:p>
          <a:endParaRPr lang="fr-FR"/>
        </a:p>
      </dgm:t>
    </dgm:pt>
    <dgm:pt modelId="{57D495E1-DAB5-41AA-8654-323E713683B5}">
      <dgm:prSet custT="1"/>
      <dgm:spPr/>
      <dgm:t>
        <a:bodyPr/>
        <a:lstStyle/>
        <a:p>
          <a:endParaRPr lang="fr-FR" sz="1600" b="0" dirty="0"/>
        </a:p>
      </dgm:t>
    </dgm:pt>
    <dgm:pt modelId="{C78F6F5F-6186-4CBB-AAC5-F068FC426C50}" type="parTrans" cxnId="{6B117791-C560-47CE-BEBE-42510F89E184}">
      <dgm:prSet/>
      <dgm:spPr/>
      <dgm:t>
        <a:bodyPr/>
        <a:lstStyle/>
        <a:p>
          <a:endParaRPr lang="fr-FR"/>
        </a:p>
      </dgm:t>
    </dgm:pt>
    <dgm:pt modelId="{DBC30FF4-C760-4FE4-85A8-009DDB9E1CE2}" type="sibTrans" cxnId="{6B117791-C560-47CE-BEBE-42510F89E184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FC783A-113C-4D9A-9F4E-531208976FBB}" srcId="{FAD65E17-62C8-4C4F-86E0-01203C965083}" destId="{B65B3AFE-A23E-4C62-AAEC-EFE46EE3C941}" srcOrd="3" destOrd="0" parTransId="{C1C1427C-7376-434F-AA08-7375E65B8E75}" sibTransId="{2D07EA4E-513B-48F8-8989-4AC882855466}"/>
    <dgm:cxn modelId="{2FA83446-207A-4B76-A753-92C1E6CBF52B}" type="presOf" srcId="{4218276E-33EF-404A-9948-77CCAD8B6FBA}" destId="{517FEF87-63DB-40B4-AF11-2C3B2E2D9920}" srcOrd="0" destOrd="2" presId="urn:microsoft.com/office/officeart/2005/8/layout/vList6"/>
    <dgm:cxn modelId="{8CEF9C89-103E-4104-8160-57B833BCA258}" type="presOf" srcId="{034F62F5-F54D-420B-970C-E730E8A8E48E}" destId="{02C047C8-1850-4272-987D-A4404C0672B1}" srcOrd="0" destOrd="0" presId="urn:microsoft.com/office/officeart/2005/8/layout/vList6"/>
    <dgm:cxn modelId="{BACADE8C-ADAF-49CD-ABFA-65C1E876F53C}" srcId="{FAD65E17-62C8-4C4F-86E0-01203C965083}" destId="{8BF9F388-2DC0-4141-B55A-84BFFC084E0D}" srcOrd="1" destOrd="0" parTransId="{F08725B0-BF56-4172-BC10-C6FEEBB7E9E0}" sibTransId="{1100888F-1CAD-401E-AAF5-F304106EBAB9}"/>
    <dgm:cxn modelId="{3763E907-AD7A-4754-8ACF-89C55046EA0D}" type="presOf" srcId="{FAD65E17-62C8-4C4F-86E0-01203C965083}" destId="{8848AC98-D109-46EF-BC62-891DC3A3DBBA}" srcOrd="0" destOrd="0" presId="urn:microsoft.com/office/officeart/2005/8/layout/vList6"/>
    <dgm:cxn modelId="{C266DC33-B4D2-4ED9-B7AC-37021F6ED2D2}" type="presOf" srcId="{8BF9F388-2DC0-4141-B55A-84BFFC084E0D}" destId="{517FEF87-63DB-40B4-AF11-2C3B2E2D9920}" srcOrd="0" destOrd="1" presId="urn:microsoft.com/office/officeart/2005/8/layout/vList6"/>
    <dgm:cxn modelId="{DA824B65-E082-40C6-AFE4-269335E5211B}" srcId="{FAD65E17-62C8-4C4F-86E0-01203C965083}" destId="{B0ABD714-3C18-4FF2-9FEE-2843F9F691A4}" srcOrd="6" destOrd="0" parTransId="{E58F9EE1-E962-4D22-B63E-E70E1BD51D76}" sibTransId="{4FDD488E-4C39-446C-8B65-506EA66F8E04}"/>
    <dgm:cxn modelId="{6B117791-C560-47CE-BEBE-42510F89E184}" srcId="{FAD65E17-62C8-4C4F-86E0-01203C965083}" destId="{57D495E1-DAB5-41AA-8654-323E713683B5}" srcOrd="0" destOrd="0" parTransId="{C78F6F5F-6186-4CBB-AAC5-F068FC426C50}" sibTransId="{DBC30FF4-C760-4FE4-85A8-009DDB9E1CE2}"/>
    <dgm:cxn modelId="{CC6A74D8-16A7-4C57-AD73-E54400B6BD9F}" srcId="{FAD65E17-62C8-4C4F-86E0-01203C965083}" destId="{AFA40042-1B40-4D96-B0BC-47E30D33997B}" srcOrd="4" destOrd="0" parTransId="{9C525CA4-B537-46E6-BCBE-93CD03B42717}" sibTransId="{AA5D8136-05E8-4AD7-BC1F-6998632F53A1}"/>
    <dgm:cxn modelId="{992195D4-CDE5-4F1A-9758-91F30252B350}" srcId="{FAD65E17-62C8-4C4F-86E0-01203C965083}" destId="{4218276E-33EF-404A-9948-77CCAD8B6FBA}" srcOrd="2" destOrd="0" parTransId="{CCCD9D68-4196-41A4-B051-5907388F9A7D}" sibTransId="{64392ECB-8D0D-47D5-B610-B587E3F66EFF}"/>
    <dgm:cxn modelId="{68BF4945-FD40-4CF2-8A8C-8C48850298FC}" type="presOf" srcId="{AFA40042-1B40-4D96-B0BC-47E30D33997B}" destId="{517FEF87-63DB-40B4-AF11-2C3B2E2D9920}" srcOrd="0" destOrd="4" presId="urn:microsoft.com/office/officeart/2005/8/layout/vList6"/>
    <dgm:cxn modelId="{1BFB8441-0A3E-483B-B71D-965975329FEA}" type="presOf" srcId="{57D495E1-DAB5-41AA-8654-323E713683B5}" destId="{517FEF87-63DB-40B4-AF11-2C3B2E2D9920}" srcOrd="0" destOrd="0" presId="urn:microsoft.com/office/officeart/2005/8/layout/vList6"/>
    <dgm:cxn modelId="{F837FAEC-7B24-41F3-976F-49F89DCB7CBA}" srcId="{FAD65E17-62C8-4C4F-86E0-01203C965083}" destId="{A040B031-C14E-4B3E-96F9-304BAAD12C3B}" srcOrd="5" destOrd="0" parTransId="{0BAB1DD2-7823-4C1C-9B55-1DA775F7351E}" sibTransId="{082A99DE-1AC6-4351-A0EA-6D96E226C68A}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BDA6C852-3C32-4AA1-AD96-6A017E389089}" type="presOf" srcId="{B65B3AFE-A23E-4C62-AAEC-EFE46EE3C941}" destId="{517FEF87-63DB-40B4-AF11-2C3B2E2D9920}" srcOrd="0" destOrd="3" presId="urn:microsoft.com/office/officeart/2005/8/layout/vList6"/>
    <dgm:cxn modelId="{134EB672-D94F-4FC3-9E44-6AF7993D517D}" type="presOf" srcId="{B0ABD714-3C18-4FF2-9FEE-2843F9F691A4}" destId="{517FEF87-63DB-40B4-AF11-2C3B2E2D9920}" srcOrd="0" destOrd="6" presId="urn:microsoft.com/office/officeart/2005/8/layout/vList6"/>
    <dgm:cxn modelId="{AE3B0CBC-A64E-438F-B863-9076D2FE41A4}" type="presOf" srcId="{A040B031-C14E-4B3E-96F9-304BAAD12C3B}" destId="{517FEF87-63DB-40B4-AF11-2C3B2E2D9920}" srcOrd="0" destOrd="5" presId="urn:microsoft.com/office/officeart/2005/8/layout/vList6"/>
    <dgm:cxn modelId="{33A14CBD-9121-4F55-9A0D-CF16413427A6}" type="presParOf" srcId="{02C047C8-1850-4272-987D-A4404C0672B1}" destId="{28C15F81-8E60-4BCD-A780-E8751B2D0B12}" srcOrd="0" destOrd="0" presId="urn:microsoft.com/office/officeart/2005/8/layout/vList6"/>
    <dgm:cxn modelId="{0336DB20-EA56-4439-A6B8-74873B082CBA}" type="presParOf" srcId="{28C15F81-8E60-4BCD-A780-E8751B2D0B12}" destId="{8848AC98-D109-46EF-BC62-891DC3A3DBBA}" srcOrd="0" destOrd="0" presId="urn:microsoft.com/office/officeart/2005/8/layout/vList6"/>
    <dgm:cxn modelId="{777665A9-19AD-4783-AC9C-C0747D57C3BD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F62F5-F54D-420B-970C-E730E8A8E48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AD65E17-62C8-4C4F-86E0-01203C965083}">
      <dgm:prSet phldrT="[Texte]"/>
      <dgm:spPr/>
      <dgm:t>
        <a:bodyPr/>
        <a:lstStyle/>
        <a:p>
          <a:r>
            <a:rPr lang="fr-FR" b="1" dirty="0" smtClean="0"/>
            <a:t>A4 : </a:t>
          </a:r>
        </a:p>
        <a:p>
          <a:r>
            <a:rPr lang="fr-FR" b="0" dirty="0" smtClean="0"/>
            <a:t>Piloter la production</a:t>
          </a:r>
          <a:endParaRPr lang="fr-FR" dirty="0"/>
        </a:p>
      </dgm:t>
    </dgm:pt>
    <dgm:pt modelId="{3CD67319-D0FB-4896-BFEC-DE554BB25F49}" type="parTrans" cxnId="{DB24B243-DA70-49A4-84D2-DD4E0DB894D8}">
      <dgm:prSet/>
      <dgm:spPr/>
      <dgm:t>
        <a:bodyPr/>
        <a:lstStyle/>
        <a:p>
          <a:endParaRPr lang="fr-FR"/>
        </a:p>
      </dgm:t>
    </dgm:pt>
    <dgm:pt modelId="{24161720-4530-4B18-8F5D-A00FB9934DEC}" type="sibTrans" cxnId="{DB24B243-DA70-49A4-84D2-DD4E0DB894D8}">
      <dgm:prSet/>
      <dgm:spPr/>
      <dgm:t>
        <a:bodyPr/>
        <a:lstStyle/>
        <a:p>
          <a:endParaRPr lang="fr-FR"/>
        </a:p>
      </dgm:t>
    </dgm:pt>
    <dgm:pt modelId="{8A1BAAF9-6F6D-46BE-B7B3-508F07CD1178}">
      <dgm:prSet custT="1"/>
      <dgm:spPr/>
      <dgm:t>
        <a:bodyPr/>
        <a:lstStyle/>
        <a:p>
          <a:r>
            <a:rPr lang="fr-FR" sz="1200" b="0" dirty="0" smtClean="0"/>
            <a:t>A4-T1, TC : Certifier la conformité de la réalisation au dossier d’industrialisation.</a:t>
          </a:r>
          <a:endParaRPr lang="fr-FR" sz="1200" b="0" dirty="0"/>
        </a:p>
      </dgm:t>
    </dgm:pt>
    <dgm:pt modelId="{98A629D0-0160-434E-8126-CCA86151F585}" type="parTrans" cxnId="{B8CFD74F-57FF-48D7-9ECA-A1162B9D1DD2}">
      <dgm:prSet/>
      <dgm:spPr/>
      <dgm:t>
        <a:bodyPr/>
        <a:lstStyle/>
        <a:p>
          <a:endParaRPr lang="fr-FR"/>
        </a:p>
      </dgm:t>
    </dgm:pt>
    <dgm:pt modelId="{0E5E35FF-4D96-405A-A280-4A938738D78C}" type="sibTrans" cxnId="{B8CFD74F-57FF-48D7-9ECA-A1162B9D1DD2}">
      <dgm:prSet/>
      <dgm:spPr/>
      <dgm:t>
        <a:bodyPr/>
        <a:lstStyle/>
        <a:p>
          <a:endParaRPr lang="fr-FR"/>
        </a:p>
      </dgm:t>
    </dgm:pt>
    <dgm:pt modelId="{06464D6C-8148-4968-A69B-6B2980CD50D7}">
      <dgm:prSet custT="1"/>
      <dgm:spPr/>
      <dgm:t>
        <a:bodyPr/>
        <a:lstStyle/>
        <a:p>
          <a:r>
            <a:rPr lang="fr-FR" sz="1200" b="0" dirty="0"/>
            <a:t>A4-T2, TC : Contribuer à l’amélioration continue de la production (produit et processus).</a:t>
          </a:r>
        </a:p>
      </dgm:t>
    </dgm:pt>
    <dgm:pt modelId="{40AA4D9F-FD46-42A1-9B58-00B7433B8CA2}" type="parTrans" cxnId="{27CD9716-2F28-4454-8804-1FBCE445FFD0}">
      <dgm:prSet/>
      <dgm:spPr/>
      <dgm:t>
        <a:bodyPr/>
        <a:lstStyle/>
        <a:p>
          <a:endParaRPr lang="fr-FR"/>
        </a:p>
      </dgm:t>
    </dgm:pt>
    <dgm:pt modelId="{8E8EC32D-7A4A-41A9-B64F-6A1C7D09A7FC}" type="sibTrans" cxnId="{27CD9716-2F28-4454-8804-1FBCE445FFD0}">
      <dgm:prSet/>
      <dgm:spPr/>
      <dgm:t>
        <a:bodyPr/>
        <a:lstStyle/>
        <a:p>
          <a:endParaRPr lang="fr-FR"/>
        </a:p>
      </dgm:t>
    </dgm:pt>
    <dgm:pt modelId="{9828A978-CDD3-484F-A8B0-4A21EFF49F8D}">
      <dgm:prSet custT="1"/>
      <dgm:spPr/>
      <dgm:t>
        <a:bodyPr/>
        <a:lstStyle/>
        <a:p>
          <a:r>
            <a:rPr lang="fr-FR" sz="1200" b="0" dirty="0"/>
            <a:t>A4-T3, TC : S’assurer de l’application du plan sécurité (QHSE) et les certifications de l’entreprise.</a:t>
          </a:r>
        </a:p>
      </dgm:t>
    </dgm:pt>
    <dgm:pt modelId="{CF930CFC-9DBE-40D1-8F8A-97ADB0239112}" type="parTrans" cxnId="{E1662A08-6B87-484B-B8C7-86DA04FFDEA9}">
      <dgm:prSet/>
      <dgm:spPr/>
      <dgm:t>
        <a:bodyPr/>
        <a:lstStyle/>
        <a:p>
          <a:endParaRPr lang="fr-FR"/>
        </a:p>
      </dgm:t>
    </dgm:pt>
    <dgm:pt modelId="{5DEF7835-3DE3-4C98-B82D-CADCC994804D}" type="sibTrans" cxnId="{E1662A08-6B87-484B-B8C7-86DA04FFDEA9}">
      <dgm:prSet/>
      <dgm:spPr/>
      <dgm:t>
        <a:bodyPr/>
        <a:lstStyle/>
        <a:p>
          <a:endParaRPr lang="fr-FR"/>
        </a:p>
      </dgm:t>
    </dgm:pt>
    <dgm:pt modelId="{82ACC462-BC43-41BD-9C71-DB4DEB602636}">
      <dgm:prSet custT="1"/>
      <dgm:spPr/>
      <dgm:t>
        <a:bodyPr/>
        <a:lstStyle/>
        <a:p>
          <a:r>
            <a:rPr lang="fr-FR" sz="1200" b="0" dirty="0"/>
            <a:t>A4-T4, TC : Démarrer la production et assurer la maintenance niveau 1.</a:t>
          </a:r>
        </a:p>
      </dgm:t>
    </dgm:pt>
    <dgm:pt modelId="{C9984269-1C6A-4186-ABC3-7312F3E6B0F8}" type="parTrans" cxnId="{F5F559E4-082A-481A-97BB-C9E48A7FEBF7}">
      <dgm:prSet/>
      <dgm:spPr/>
      <dgm:t>
        <a:bodyPr/>
        <a:lstStyle/>
        <a:p>
          <a:endParaRPr lang="fr-FR"/>
        </a:p>
      </dgm:t>
    </dgm:pt>
    <dgm:pt modelId="{CF0CA12E-6C98-474B-968B-2444F404F0B7}" type="sibTrans" cxnId="{F5F559E4-082A-481A-97BB-C9E48A7FEBF7}">
      <dgm:prSet/>
      <dgm:spPr/>
      <dgm:t>
        <a:bodyPr/>
        <a:lstStyle/>
        <a:p>
          <a:endParaRPr lang="fr-FR"/>
        </a:p>
      </dgm:t>
    </dgm:pt>
    <dgm:pt modelId="{00AF41F9-5256-4F58-A41D-2CBEED7F65E6}">
      <dgm:prSet custT="1"/>
      <dgm:spPr/>
      <dgm:t>
        <a:bodyPr/>
        <a:lstStyle/>
        <a:p>
          <a:r>
            <a:rPr lang="fr-FR" sz="1200" b="0" dirty="0"/>
            <a:t>A4-T5, TC : Analyser les aléas de la production et d’outillage et proposer des solutions.</a:t>
          </a:r>
        </a:p>
      </dgm:t>
    </dgm:pt>
    <dgm:pt modelId="{6A1D5BA5-9CA9-4F36-BA5C-C3A290484346}" type="parTrans" cxnId="{E355A41F-2C40-439F-8393-42590D8DAEA1}">
      <dgm:prSet/>
      <dgm:spPr/>
      <dgm:t>
        <a:bodyPr/>
        <a:lstStyle/>
        <a:p>
          <a:endParaRPr lang="fr-FR"/>
        </a:p>
      </dgm:t>
    </dgm:pt>
    <dgm:pt modelId="{8F1D2F3A-26E9-4C43-B0CA-8093428E0986}" type="sibTrans" cxnId="{E355A41F-2C40-439F-8393-42590D8DAEA1}">
      <dgm:prSet/>
      <dgm:spPr/>
      <dgm:t>
        <a:bodyPr/>
        <a:lstStyle/>
        <a:p>
          <a:endParaRPr lang="fr-FR"/>
        </a:p>
      </dgm:t>
    </dgm:pt>
    <dgm:pt modelId="{0D2823C0-CFF4-4176-9E67-AC926D765BDE}">
      <dgm:prSet custT="1"/>
      <dgm:spPr/>
      <dgm:t>
        <a:bodyPr/>
        <a:lstStyle/>
        <a:p>
          <a:r>
            <a:rPr lang="fr-FR" sz="1200" b="0" dirty="0"/>
            <a:t>A4-T6, TC : Appliquer et optimiser le plan de maintenance de l’outillage</a:t>
          </a:r>
        </a:p>
      </dgm:t>
    </dgm:pt>
    <dgm:pt modelId="{9B41494C-8250-4F1D-8D68-F266AAD2674B}" type="parTrans" cxnId="{590B65B8-F5B4-47C1-96A0-724529C92D16}">
      <dgm:prSet/>
      <dgm:spPr/>
      <dgm:t>
        <a:bodyPr/>
        <a:lstStyle/>
        <a:p>
          <a:endParaRPr lang="fr-FR"/>
        </a:p>
      </dgm:t>
    </dgm:pt>
    <dgm:pt modelId="{116219D7-DA17-4E02-BB70-043D08544D32}" type="sibTrans" cxnId="{590B65B8-F5B4-47C1-96A0-724529C92D16}">
      <dgm:prSet/>
      <dgm:spPr/>
      <dgm:t>
        <a:bodyPr/>
        <a:lstStyle/>
        <a:p>
          <a:endParaRPr lang="fr-FR"/>
        </a:p>
      </dgm:t>
    </dgm:pt>
    <dgm:pt modelId="{78D3A6B8-F28E-478C-8B18-81A899B85357}">
      <dgm:prSet custT="1"/>
      <dgm:spPr/>
      <dgm:t>
        <a:bodyPr/>
        <a:lstStyle/>
        <a:p>
          <a:r>
            <a:rPr lang="fr-FR" sz="1200" b="1" u="heavy" baseline="0" dirty="0">
              <a:uFill>
                <a:solidFill>
                  <a:srgbClr val="00B050"/>
                </a:solidFill>
              </a:uFill>
            </a:rPr>
            <a:t>A4-T7, POP : Organiser le secteur production et son environnement.</a:t>
          </a:r>
        </a:p>
      </dgm:t>
    </dgm:pt>
    <dgm:pt modelId="{6DE1C6F8-D589-4521-AD97-FC6862130ACB}" type="parTrans" cxnId="{34CE71A1-DF24-4FA8-8A72-16F5FC73CC5E}">
      <dgm:prSet/>
      <dgm:spPr/>
      <dgm:t>
        <a:bodyPr/>
        <a:lstStyle/>
        <a:p>
          <a:endParaRPr lang="fr-FR"/>
        </a:p>
      </dgm:t>
    </dgm:pt>
    <dgm:pt modelId="{A852BC93-BA29-4974-A583-9623B969F936}" type="sibTrans" cxnId="{34CE71A1-DF24-4FA8-8A72-16F5FC73CC5E}">
      <dgm:prSet/>
      <dgm:spPr/>
      <dgm:t>
        <a:bodyPr/>
        <a:lstStyle/>
        <a:p>
          <a:endParaRPr lang="fr-FR"/>
        </a:p>
      </dgm:t>
    </dgm:pt>
    <dgm:pt modelId="{0AE273ED-C2A7-4A44-AE93-5DC93C272E59}">
      <dgm:prSet custT="1"/>
      <dgm:spPr/>
      <dgm:t>
        <a:bodyPr/>
        <a:lstStyle/>
        <a:p>
          <a:r>
            <a:rPr lang="fr-FR" sz="1200" b="1" u="heavy" baseline="0" dirty="0">
              <a:uFill>
                <a:solidFill>
                  <a:srgbClr val="00B050"/>
                </a:solidFill>
              </a:uFill>
            </a:rPr>
            <a:t>A4-T8, POP : Définir les besoins humains et manager les équipes.</a:t>
          </a:r>
        </a:p>
      </dgm:t>
    </dgm:pt>
    <dgm:pt modelId="{244A712B-5670-484E-97F7-24A4633B1536}" type="parTrans" cxnId="{0FD385B4-8F5D-4581-A7F9-2F01606E085D}">
      <dgm:prSet/>
      <dgm:spPr/>
      <dgm:t>
        <a:bodyPr/>
        <a:lstStyle/>
        <a:p>
          <a:endParaRPr lang="fr-FR"/>
        </a:p>
      </dgm:t>
    </dgm:pt>
    <dgm:pt modelId="{EC5E8D93-4F5E-41B9-9DD9-7C6F79938EE6}" type="sibTrans" cxnId="{0FD385B4-8F5D-4581-A7F9-2F01606E085D}">
      <dgm:prSet/>
      <dgm:spPr/>
      <dgm:t>
        <a:bodyPr/>
        <a:lstStyle/>
        <a:p>
          <a:endParaRPr lang="fr-FR"/>
        </a:p>
      </dgm:t>
    </dgm:pt>
    <dgm:pt modelId="{0825E42C-D65D-4B69-89E5-95A6B241B445}">
      <dgm:prSet custT="1"/>
      <dgm:spPr/>
      <dgm:t>
        <a:bodyPr/>
        <a:lstStyle/>
        <a:p>
          <a:r>
            <a:rPr lang="fr-FR" sz="1200" b="1" u="heavy" baseline="0" dirty="0">
              <a:uFill>
                <a:solidFill>
                  <a:srgbClr val="00B050"/>
                </a:solidFill>
              </a:uFill>
            </a:rPr>
            <a:t>A4-T9, POP : Assurer le suivi de la production.</a:t>
          </a:r>
        </a:p>
      </dgm:t>
    </dgm:pt>
    <dgm:pt modelId="{DCBBE942-69BA-4D6D-A481-5B7521F818A4}" type="parTrans" cxnId="{92314CE1-495A-4F35-9C8F-6C353FFCB9C6}">
      <dgm:prSet/>
      <dgm:spPr/>
      <dgm:t>
        <a:bodyPr/>
        <a:lstStyle/>
        <a:p>
          <a:endParaRPr lang="fr-FR"/>
        </a:p>
      </dgm:t>
    </dgm:pt>
    <dgm:pt modelId="{1EFBFCFA-86DE-40FC-A587-269D2881CB0D}" type="sibTrans" cxnId="{92314CE1-495A-4F35-9C8F-6C353FFCB9C6}">
      <dgm:prSet/>
      <dgm:spPr/>
      <dgm:t>
        <a:bodyPr/>
        <a:lstStyle/>
        <a:p>
          <a:endParaRPr lang="fr-FR"/>
        </a:p>
      </dgm:t>
    </dgm:pt>
    <dgm:pt modelId="{ADFC26E2-148D-44C9-8D8C-46EC00795F3B}">
      <dgm:prSet custT="1"/>
      <dgm:spPr/>
      <dgm:t>
        <a:bodyPr/>
        <a:lstStyle/>
        <a:p>
          <a:r>
            <a:rPr lang="fr-FR" sz="1200" b="1" u="heavy" baseline="0" dirty="0">
              <a:uFill>
                <a:solidFill>
                  <a:srgbClr val="00B050"/>
                </a:solidFill>
              </a:uFill>
            </a:rPr>
            <a:t>A4-T10, POP : Garantir l’assemblage et la finition, participer à sa mise au point et effectuer les corrections avant livraison.</a:t>
          </a:r>
        </a:p>
      </dgm:t>
    </dgm:pt>
    <dgm:pt modelId="{E2449D80-EFAD-4D24-911F-F370AA8052E5}" type="parTrans" cxnId="{D5291242-2C89-4E20-927D-88DA4655C9F3}">
      <dgm:prSet/>
      <dgm:spPr/>
      <dgm:t>
        <a:bodyPr/>
        <a:lstStyle/>
        <a:p>
          <a:endParaRPr lang="fr-FR"/>
        </a:p>
      </dgm:t>
    </dgm:pt>
    <dgm:pt modelId="{034A89F9-EE99-47F8-877D-A8C28959E6C2}" type="sibTrans" cxnId="{D5291242-2C89-4E20-927D-88DA4655C9F3}">
      <dgm:prSet/>
      <dgm:spPr/>
      <dgm:t>
        <a:bodyPr/>
        <a:lstStyle/>
        <a:p>
          <a:endParaRPr lang="fr-FR"/>
        </a:p>
      </dgm:t>
    </dgm:pt>
    <dgm:pt modelId="{09053324-7E9D-430B-9CA6-D03816E8D53B}">
      <dgm:prSet custT="1"/>
      <dgm:spPr/>
      <dgm:t>
        <a:bodyPr/>
        <a:lstStyle/>
        <a:p>
          <a:endParaRPr lang="fr-FR" sz="1600" b="0" dirty="0"/>
        </a:p>
      </dgm:t>
    </dgm:pt>
    <dgm:pt modelId="{4DFD8539-A580-44D6-B661-50AF6F8F4343}" type="parTrans" cxnId="{087B4D5C-4056-4223-ACDD-5863081E89AC}">
      <dgm:prSet/>
      <dgm:spPr/>
      <dgm:t>
        <a:bodyPr/>
        <a:lstStyle/>
        <a:p>
          <a:endParaRPr lang="fr-FR"/>
        </a:p>
      </dgm:t>
    </dgm:pt>
    <dgm:pt modelId="{0AA769BD-D1D6-46A0-953F-0057F10279FB}" type="sibTrans" cxnId="{087B4D5C-4056-4223-ACDD-5863081E89AC}">
      <dgm:prSet/>
      <dgm:spPr/>
      <dgm:t>
        <a:bodyPr/>
        <a:lstStyle/>
        <a:p>
          <a:endParaRPr lang="fr-FR"/>
        </a:p>
      </dgm:t>
    </dgm:pt>
    <dgm:pt modelId="{935D5E40-CBA9-47B4-9B36-BCF1D4898548}">
      <dgm:prSet custT="1"/>
      <dgm:spPr/>
      <dgm:t>
        <a:bodyPr/>
        <a:lstStyle/>
        <a:p>
          <a:endParaRPr lang="fr-FR" sz="1600" b="0" dirty="0"/>
        </a:p>
      </dgm:t>
    </dgm:pt>
    <dgm:pt modelId="{25508284-DC56-4E6F-9E2A-47637C546540}" type="parTrans" cxnId="{F5E67622-1DF0-49C8-B506-BC0F54FAF584}">
      <dgm:prSet/>
      <dgm:spPr/>
      <dgm:t>
        <a:bodyPr/>
        <a:lstStyle/>
        <a:p>
          <a:endParaRPr lang="fr-FR"/>
        </a:p>
      </dgm:t>
    </dgm:pt>
    <dgm:pt modelId="{84C0D8D7-1614-4A18-B96E-B84C38108B1C}" type="sibTrans" cxnId="{F5E67622-1DF0-49C8-B506-BC0F54FAF584}">
      <dgm:prSet/>
      <dgm:spPr/>
      <dgm:t>
        <a:bodyPr/>
        <a:lstStyle/>
        <a:p>
          <a:endParaRPr lang="fr-FR"/>
        </a:p>
      </dgm:t>
    </dgm:pt>
    <dgm:pt modelId="{ADBFB976-5086-4C9D-AE44-03C34AB1A164}">
      <dgm:prSet custT="1"/>
      <dgm:spPr/>
      <dgm:t>
        <a:bodyPr/>
        <a:lstStyle/>
        <a:p>
          <a:endParaRPr lang="fr-FR" sz="1600" b="0" dirty="0"/>
        </a:p>
      </dgm:t>
    </dgm:pt>
    <dgm:pt modelId="{35C07324-B951-4713-A5C4-7A0D3E62CEE1}" type="parTrans" cxnId="{4184D22E-5782-42EA-8991-B3DB00D494D2}">
      <dgm:prSet/>
      <dgm:spPr/>
      <dgm:t>
        <a:bodyPr/>
        <a:lstStyle/>
        <a:p>
          <a:endParaRPr lang="fr-FR"/>
        </a:p>
      </dgm:t>
    </dgm:pt>
    <dgm:pt modelId="{9BF2A253-7841-4632-96BD-011ACF836B06}" type="sibTrans" cxnId="{4184D22E-5782-42EA-8991-B3DB00D494D2}">
      <dgm:prSet/>
      <dgm:spPr/>
      <dgm:t>
        <a:bodyPr/>
        <a:lstStyle/>
        <a:p>
          <a:endParaRPr lang="fr-FR"/>
        </a:p>
      </dgm:t>
    </dgm:pt>
    <dgm:pt modelId="{A7FA8949-815D-4687-9036-4C4156E0FCD6}">
      <dgm:prSet custT="1"/>
      <dgm:spPr/>
      <dgm:t>
        <a:bodyPr/>
        <a:lstStyle/>
        <a:p>
          <a:endParaRPr lang="fr-FR" sz="1600" b="0" dirty="0"/>
        </a:p>
      </dgm:t>
    </dgm:pt>
    <dgm:pt modelId="{7A482D6B-6A45-4348-B14B-32AE90029D3F}" type="parTrans" cxnId="{CF711197-DA22-4267-A85D-CDEB00094AD2}">
      <dgm:prSet/>
      <dgm:spPr/>
      <dgm:t>
        <a:bodyPr/>
        <a:lstStyle/>
        <a:p>
          <a:endParaRPr lang="fr-FR"/>
        </a:p>
      </dgm:t>
    </dgm:pt>
    <dgm:pt modelId="{2140EB2B-3402-4993-AB8D-5DDB2D7F47C9}" type="sibTrans" cxnId="{CF711197-DA22-4267-A85D-CDEB00094AD2}">
      <dgm:prSet/>
      <dgm:spPr/>
      <dgm:t>
        <a:bodyPr/>
        <a:lstStyle/>
        <a:p>
          <a:endParaRPr lang="fr-FR"/>
        </a:p>
      </dgm:t>
    </dgm:pt>
    <dgm:pt modelId="{79DBFCB0-1B8E-45E7-9F68-B809B7A5B81F}">
      <dgm:prSet custT="1"/>
      <dgm:spPr/>
      <dgm:t>
        <a:bodyPr/>
        <a:lstStyle/>
        <a:p>
          <a:endParaRPr lang="fr-FR" sz="1600" b="0" dirty="0"/>
        </a:p>
      </dgm:t>
    </dgm:pt>
    <dgm:pt modelId="{8E9743CE-D106-49D7-B244-C1515B137E27}" type="parTrans" cxnId="{9424C9D7-0AAE-4505-8278-788D947F6939}">
      <dgm:prSet/>
      <dgm:spPr/>
      <dgm:t>
        <a:bodyPr/>
        <a:lstStyle/>
        <a:p>
          <a:endParaRPr lang="fr-FR"/>
        </a:p>
      </dgm:t>
    </dgm:pt>
    <dgm:pt modelId="{B799DC96-502F-4E6B-BEC3-F36874DC806A}" type="sibTrans" cxnId="{9424C9D7-0AAE-4505-8278-788D947F6939}">
      <dgm:prSet/>
      <dgm:spPr/>
      <dgm:t>
        <a:bodyPr/>
        <a:lstStyle/>
        <a:p>
          <a:endParaRPr lang="fr-FR"/>
        </a:p>
      </dgm:t>
    </dgm:pt>
    <dgm:pt modelId="{02C047C8-1850-4272-987D-A4404C0672B1}" type="pres">
      <dgm:prSet presAssocID="{034F62F5-F54D-420B-970C-E730E8A8E4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C15F81-8E60-4BCD-A780-E8751B2D0B12}" type="pres">
      <dgm:prSet presAssocID="{FAD65E17-62C8-4C4F-86E0-01203C965083}" presName="linNode" presStyleCnt="0"/>
      <dgm:spPr/>
      <dgm:t>
        <a:bodyPr/>
        <a:lstStyle/>
        <a:p>
          <a:endParaRPr lang="fr-FR"/>
        </a:p>
      </dgm:t>
    </dgm:pt>
    <dgm:pt modelId="{8848AC98-D109-46EF-BC62-891DC3A3DBBA}" type="pres">
      <dgm:prSet presAssocID="{FAD65E17-62C8-4C4F-86E0-01203C965083}" presName="parentShp" presStyleLbl="node1" presStyleIdx="0" presStyleCnt="1" custScaleX="4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FEF87-63DB-40B4-AF11-2C3B2E2D9920}" type="pres">
      <dgm:prSet presAssocID="{FAD65E17-62C8-4C4F-86E0-01203C965083}" presName="childShp" presStyleLbl="bgAccFollowNode1" presStyleIdx="0" presStyleCnt="1" custScaleX="123912" custLinFactNeighborX="-1682" custLinFactNeighborY="-4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0B65B8-F5B4-47C1-96A0-724529C92D16}" srcId="{FAD65E17-62C8-4C4F-86E0-01203C965083}" destId="{0D2823C0-CFF4-4176-9E67-AC926D765BDE}" srcOrd="5" destOrd="0" parTransId="{9B41494C-8250-4F1D-8D68-F266AAD2674B}" sibTransId="{116219D7-DA17-4E02-BB70-043D08544D32}"/>
    <dgm:cxn modelId="{92314CE1-495A-4F35-9C8F-6C353FFCB9C6}" srcId="{FAD65E17-62C8-4C4F-86E0-01203C965083}" destId="{0825E42C-D65D-4B69-89E5-95A6B241B445}" srcOrd="8" destOrd="0" parTransId="{DCBBE942-69BA-4D6D-A481-5B7521F818A4}" sibTransId="{1EFBFCFA-86DE-40FC-A587-269D2881CB0D}"/>
    <dgm:cxn modelId="{F5E67622-1DF0-49C8-B506-BC0F54FAF584}" srcId="{FAD65E17-62C8-4C4F-86E0-01203C965083}" destId="{935D5E40-CBA9-47B4-9B36-BCF1D4898548}" srcOrd="10" destOrd="0" parTransId="{25508284-DC56-4E6F-9E2A-47637C546540}" sibTransId="{84C0D8D7-1614-4A18-B96E-B84C38108B1C}"/>
    <dgm:cxn modelId="{579F4144-38A0-46B2-8A11-6012C7FDAAAE}" type="presOf" srcId="{0825E42C-D65D-4B69-89E5-95A6B241B445}" destId="{517FEF87-63DB-40B4-AF11-2C3B2E2D9920}" srcOrd="0" destOrd="8" presId="urn:microsoft.com/office/officeart/2005/8/layout/vList6"/>
    <dgm:cxn modelId="{921270A6-B44E-4135-88B9-C6A91122BD28}" type="presOf" srcId="{ADFC26E2-148D-44C9-8D8C-46EC00795F3B}" destId="{517FEF87-63DB-40B4-AF11-2C3B2E2D9920}" srcOrd="0" destOrd="9" presId="urn:microsoft.com/office/officeart/2005/8/layout/vList6"/>
    <dgm:cxn modelId="{27CD9716-2F28-4454-8804-1FBCE445FFD0}" srcId="{FAD65E17-62C8-4C4F-86E0-01203C965083}" destId="{06464D6C-8148-4968-A69B-6B2980CD50D7}" srcOrd="1" destOrd="0" parTransId="{40AA4D9F-FD46-42A1-9B58-00B7433B8CA2}" sibTransId="{8E8EC32D-7A4A-41A9-B64F-6A1C7D09A7FC}"/>
    <dgm:cxn modelId="{787D3719-1E66-439E-9688-CFC6478F3946}" type="presOf" srcId="{0D2823C0-CFF4-4176-9E67-AC926D765BDE}" destId="{517FEF87-63DB-40B4-AF11-2C3B2E2D9920}" srcOrd="0" destOrd="5" presId="urn:microsoft.com/office/officeart/2005/8/layout/vList6"/>
    <dgm:cxn modelId="{E807490B-142D-4A2B-909E-24AAEC261E9A}" type="presOf" srcId="{0AE273ED-C2A7-4A44-AE93-5DC93C272E59}" destId="{517FEF87-63DB-40B4-AF11-2C3B2E2D9920}" srcOrd="0" destOrd="7" presId="urn:microsoft.com/office/officeart/2005/8/layout/vList6"/>
    <dgm:cxn modelId="{BB5944AD-D648-4B37-803C-603D261C7B73}" type="presOf" srcId="{79DBFCB0-1B8E-45E7-9F68-B809B7A5B81F}" destId="{517FEF87-63DB-40B4-AF11-2C3B2E2D9920}" srcOrd="0" destOrd="13" presId="urn:microsoft.com/office/officeart/2005/8/layout/vList6"/>
    <dgm:cxn modelId="{79E9B215-2F7E-436C-BB00-2638E54853B7}" type="presOf" srcId="{09053324-7E9D-430B-9CA6-D03816E8D53B}" destId="{517FEF87-63DB-40B4-AF11-2C3B2E2D9920}" srcOrd="0" destOrd="14" presId="urn:microsoft.com/office/officeart/2005/8/layout/vList6"/>
    <dgm:cxn modelId="{F5F559E4-082A-481A-97BB-C9E48A7FEBF7}" srcId="{FAD65E17-62C8-4C4F-86E0-01203C965083}" destId="{82ACC462-BC43-41BD-9C71-DB4DEB602636}" srcOrd="3" destOrd="0" parTransId="{C9984269-1C6A-4186-ABC3-7312F3E6B0F8}" sibTransId="{CF0CA12E-6C98-474B-968B-2444F404F0B7}"/>
    <dgm:cxn modelId="{9424C9D7-0AAE-4505-8278-788D947F6939}" srcId="{FAD65E17-62C8-4C4F-86E0-01203C965083}" destId="{79DBFCB0-1B8E-45E7-9F68-B809B7A5B81F}" srcOrd="13" destOrd="0" parTransId="{8E9743CE-D106-49D7-B244-C1515B137E27}" sibTransId="{B799DC96-502F-4E6B-BEC3-F36874DC806A}"/>
    <dgm:cxn modelId="{4184D22E-5782-42EA-8991-B3DB00D494D2}" srcId="{FAD65E17-62C8-4C4F-86E0-01203C965083}" destId="{ADBFB976-5086-4C9D-AE44-03C34AB1A164}" srcOrd="11" destOrd="0" parTransId="{35C07324-B951-4713-A5C4-7A0D3E62CEE1}" sibTransId="{9BF2A253-7841-4632-96BD-011ACF836B06}"/>
    <dgm:cxn modelId="{51920FF4-AB0F-43C6-B844-748D7B206457}" type="presOf" srcId="{034F62F5-F54D-420B-970C-E730E8A8E48E}" destId="{02C047C8-1850-4272-987D-A4404C0672B1}" srcOrd="0" destOrd="0" presId="urn:microsoft.com/office/officeart/2005/8/layout/vList6"/>
    <dgm:cxn modelId="{79FA8528-819C-4A1A-8BFE-12ECFDF80258}" type="presOf" srcId="{ADBFB976-5086-4C9D-AE44-03C34AB1A164}" destId="{517FEF87-63DB-40B4-AF11-2C3B2E2D9920}" srcOrd="0" destOrd="11" presId="urn:microsoft.com/office/officeart/2005/8/layout/vList6"/>
    <dgm:cxn modelId="{978AA237-D4C0-4D29-A64E-86997F64D2E9}" type="presOf" srcId="{78D3A6B8-F28E-478C-8B18-81A899B85357}" destId="{517FEF87-63DB-40B4-AF11-2C3B2E2D9920}" srcOrd="0" destOrd="6" presId="urn:microsoft.com/office/officeart/2005/8/layout/vList6"/>
    <dgm:cxn modelId="{087B4D5C-4056-4223-ACDD-5863081E89AC}" srcId="{FAD65E17-62C8-4C4F-86E0-01203C965083}" destId="{09053324-7E9D-430B-9CA6-D03816E8D53B}" srcOrd="14" destOrd="0" parTransId="{4DFD8539-A580-44D6-B661-50AF6F8F4343}" sibTransId="{0AA769BD-D1D6-46A0-953F-0057F10279FB}"/>
    <dgm:cxn modelId="{DF05D265-9C56-4ACD-8BE6-E406E4D036FA}" type="presOf" srcId="{9828A978-CDD3-484F-A8B0-4A21EFF49F8D}" destId="{517FEF87-63DB-40B4-AF11-2C3B2E2D9920}" srcOrd="0" destOrd="2" presId="urn:microsoft.com/office/officeart/2005/8/layout/vList6"/>
    <dgm:cxn modelId="{8963CE14-3836-4792-851C-C462E69D07F1}" type="presOf" srcId="{06464D6C-8148-4968-A69B-6B2980CD50D7}" destId="{517FEF87-63DB-40B4-AF11-2C3B2E2D9920}" srcOrd="0" destOrd="1" presId="urn:microsoft.com/office/officeart/2005/8/layout/vList6"/>
    <dgm:cxn modelId="{15CE8CD3-1682-4ABF-AA92-04C425283D9D}" type="presOf" srcId="{00AF41F9-5256-4F58-A41D-2CBEED7F65E6}" destId="{517FEF87-63DB-40B4-AF11-2C3B2E2D9920}" srcOrd="0" destOrd="4" presId="urn:microsoft.com/office/officeart/2005/8/layout/vList6"/>
    <dgm:cxn modelId="{CF711197-DA22-4267-A85D-CDEB00094AD2}" srcId="{FAD65E17-62C8-4C4F-86E0-01203C965083}" destId="{A7FA8949-815D-4687-9036-4C4156E0FCD6}" srcOrd="12" destOrd="0" parTransId="{7A482D6B-6A45-4348-B14B-32AE90029D3F}" sibTransId="{2140EB2B-3402-4993-AB8D-5DDB2D7F47C9}"/>
    <dgm:cxn modelId="{696C90D4-E2F3-439D-8E37-A6CF99DD9FB5}" type="presOf" srcId="{FAD65E17-62C8-4C4F-86E0-01203C965083}" destId="{8848AC98-D109-46EF-BC62-891DC3A3DBBA}" srcOrd="0" destOrd="0" presId="urn:microsoft.com/office/officeart/2005/8/layout/vList6"/>
    <dgm:cxn modelId="{E355A41F-2C40-439F-8393-42590D8DAEA1}" srcId="{FAD65E17-62C8-4C4F-86E0-01203C965083}" destId="{00AF41F9-5256-4F58-A41D-2CBEED7F65E6}" srcOrd="4" destOrd="0" parTransId="{6A1D5BA5-9CA9-4F36-BA5C-C3A290484346}" sibTransId="{8F1D2F3A-26E9-4C43-B0CA-8093428E0986}"/>
    <dgm:cxn modelId="{D40EC151-7E3A-41E7-B6F2-B4BC30816EEB}" type="presOf" srcId="{935D5E40-CBA9-47B4-9B36-BCF1D4898548}" destId="{517FEF87-63DB-40B4-AF11-2C3B2E2D9920}" srcOrd="0" destOrd="10" presId="urn:microsoft.com/office/officeart/2005/8/layout/vList6"/>
    <dgm:cxn modelId="{80158EB6-7AA2-40F6-9701-168645E84BAF}" type="presOf" srcId="{A7FA8949-815D-4687-9036-4C4156E0FCD6}" destId="{517FEF87-63DB-40B4-AF11-2C3B2E2D9920}" srcOrd="0" destOrd="12" presId="urn:microsoft.com/office/officeart/2005/8/layout/vList6"/>
    <dgm:cxn modelId="{0FD385B4-8F5D-4581-A7F9-2F01606E085D}" srcId="{FAD65E17-62C8-4C4F-86E0-01203C965083}" destId="{0AE273ED-C2A7-4A44-AE93-5DC93C272E59}" srcOrd="7" destOrd="0" parTransId="{244A712B-5670-484E-97F7-24A4633B1536}" sibTransId="{EC5E8D93-4F5E-41B9-9DD9-7C6F79938EE6}"/>
    <dgm:cxn modelId="{B8CFD74F-57FF-48D7-9ECA-A1162B9D1DD2}" srcId="{FAD65E17-62C8-4C4F-86E0-01203C965083}" destId="{8A1BAAF9-6F6D-46BE-B7B3-508F07CD1178}" srcOrd="0" destOrd="0" parTransId="{98A629D0-0160-434E-8126-CCA86151F585}" sibTransId="{0E5E35FF-4D96-405A-A280-4A938738D78C}"/>
    <dgm:cxn modelId="{E1662A08-6B87-484B-B8C7-86DA04FFDEA9}" srcId="{FAD65E17-62C8-4C4F-86E0-01203C965083}" destId="{9828A978-CDD3-484F-A8B0-4A21EFF49F8D}" srcOrd="2" destOrd="0" parTransId="{CF930CFC-9DBE-40D1-8F8A-97ADB0239112}" sibTransId="{5DEF7835-3DE3-4C98-B82D-CADCC994804D}"/>
    <dgm:cxn modelId="{D5291242-2C89-4E20-927D-88DA4655C9F3}" srcId="{FAD65E17-62C8-4C4F-86E0-01203C965083}" destId="{ADFC26E2-148D-44C9-8D8C-46EC00795F3B}" srcOrd="9" destOrd="0" parTransId="{E2449D80-EFAD-4D24-911F-F370AA8052E5}" sibTransId="{034A89F9-EE99-47F8-877D-A8C28959E6C2}"/>
    <dgm:cxn modelId="{C1B6DBD9-3791-4BD8-897E-F1D519CDE469}" type="presOf" srcId="{82ACC462-BC43-41BD-9C71-DB4DEB602636}" destId="{517FEF87-63DB-40B4-AF11-2C3B2E2D9920}" srcOrd="0" destOrd="3" presId="urn:microsoft.com/office/officeart/2005/8/layout/vList6"/>
    <dgm:cxn modelId="{DB24B243-DA70-49A4-84D2-DD4E0DB894D8}" srcId="{034F62F5-F54D-420B-970C-E730E8A8E48E}" destId="{FAD65E17-62C8-4C4F-86E0-01203C965083}" srcOrd="0" destOrd="0" parTransId="{3CD67319-D0FB-4896-BFEC-DE554BB25F49}" sibTransId="{24161720-4530-4B18-8F5D-A00FB9934DEC}"/>
    <dgm:cxn modelId="{CA07A8C8-1B28-4362-A651-FE42D625500B}" type="presOf" srcId="{8A1BAAF9-6F6D-46BE-B7B3-508F07CD1178}" destId="{517FEF87-63DB-40B4-AF11-2C3B2E2D9920}" srcOrd="0" destOrd="0" presId="urn:microsoft.com/office/officeart/2005/8/layout/vList6"/>
    <dgm:cxn modelId="{34CE71A1-DF24-4FA8-8A72-16F5FC73CC5E}" srcId="{FAD65E17-62C8-4C4F-86E0-01203C965083}" destId="{78D3A6B8-F28E-478C-8B18-81A899B85357}" srcOrd="6" destOrd="0" parTransId="{6DE1C6F8-D589-4521-AD97-FC6862130ACB}" sibTransId="{A852BC93-BA29-4974-A583-9623B969F936}"/>
    <dgm:cxn modelId="{24E15925-3B71-4271-B881-DBFE146DCC59}" type="presParOf" srcId="{02C047C8-1850-4272-987D-A4404C0672B1}" destId="{28C15F81-8E60-4BCD-A780-E8751B2D0B12}" srcOrd="0" destOrd="0" presId="urn:microsoft.com/office/officeart/2005/8/layout/vList6"/>
    <dgm:cxn modelId="{6D6C967F-3D1E-471C-BC6D-062F9B48EDE1}" type="presParOf" srcId="{28C15F81-8E60-4BCD-A780-E8751B2D0B12}" destId="{8848AC98-D109-46EF-BC62-891DC3A3DBBA}" srcOrd="0" destOrd="0" presId="urn:microsoft.com/office/officeart/2005/8/layout/vList6"/>
    <dgm:cxn modelId="{C8CA06B3-CF77-4188-895E-C7CDC80C073F}" type="presParOf" srcId="{28C15F81-8E60-4BCD-A780-E8751B2D0B12}" destId="{517FEF87-63DB-40B4-AF11-2C3B2E2D99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74EA9-98ED-487E-A8BA-60B09721C29C}">
      <dsp:nvSpPr>
        <dsp:cNvPr id="0" name=""/>
        <dsp:cNvSpPr/>
      </dsp:nvSpPr>
      <dsp:spPr>
        <a:xfrm>
          <a:off x="3131761" y="1583928"/>
          <a:ext cx="540647" cy="85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323" y="0"/>
              </a:lnTo>
              <a:lnTo>
                <a:pt x="270323" y="850398"/>
              </a:lnTo>
              <a:lnTo>
                <a:pt x="540647" y="8503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76892" y="1983934"/>
        <a:ext cx="50385" cy="50385"/>
      </dsp:txXfrm>
    </dsp:sp>
    <dsp:sp modelId="{59F8EC30-4531-4846-B8DF-41EAD101A20E}">
      <dsp:nvSpPr>
        <dsp:cNvPr id="0" name=""/>
        <dsp:cNvSpPr/>
      </dsp:nvSpPr>
      <dsp:spPr>
        <a:xfrm>
          <a:off x="3131761" y="831227"/>
          <a:ext cx="571577" cy="752700"/>
        </a:xfrm>
        <a:custGeom>
          <a:avLst/>
          <a:gdLst/>
          <a:ahLst/>
          <a:cxnLst/>
          <a:rect l="0" t="0" r="0" b="0"/>
          <a:pathLst>
            <a:path>
              <a:moveTo>
                <a:pt x="0" y="752700"/>
              </a:moveTo>
              <a:lnTo>
                <a:pt x="285788" y="752700"/>
              </a:lnTo>
              <a:lnTo>
                <a:pt x="285788" y="0"/>
              </a:lnTo>
              <a:lnTo>
                <a:pt x="57157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93921" y="1183949"/>
        <a:ext cx="47256" cy="47256"/>
      </dsp:txXfrm>
    </dsp:sp>
    <dsp:sp modelId="{78510BF8-5631-42BD-B4DA-22FDD982C3BD}">
      <dsp:nvSpPr>
        <dsp:cNvPr id="0" name=""/>
        <dsp:cNvSpPr/>
      </dsp:nvSpPr>
      <dsp:spPr>
        <a:xfrm>
          <a:off x="131033" y="154764"/>
          <a:ext cx="3143128" cy="285832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u="sng" kern="1200" dirty="0" smtClean="0">
              <a:solidFill>
                <a:schemeClr val="tx1"/>
              </a:solidFill>
            </a:rPr>
            <a:t>Cœur de métier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Industrialisation produits et procédés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131033" y="154764"/>
        <a:ext cx="3143128" cy="2858327"/>
      </dsp:txXfrm>
    </dsp:sp>
    <dsp:sp modelId="{29EE0719-6172-46E3-9256-7F98B6E91F3D}">
      <dsp:nvSpPr>
        <dsp:cNvPr id="0" name=""/>
        <dsp:cNvSpPr/>
      </dsp:nvSpPr>
      <dsp:spPr>
        <a:xfrm>
          <a:off x="3703338" y="30276"/>
          <a:ext cx="4350293" cy="1601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1"/>
              </a:solidFill>
            </a:rPr>
            <a:t>Spécialisé en « Conception d’Outillage »</a:t>
          </a:r>
          <a:endParaRPr lang="fr-FR" sz="2400" b="1" kern="1200" dirty="0">
            <a:solidFill>
              <a:schemeClr val="accent1"/>
            </a:solidFill>
          </a:endParaRPr>
        </a:p>
      </dsp:txBody>
      <dsp:txXfrm>
        <a:off x="3703338" y="30276"/>
        <a:ext cx="4350293" cy="1601902"/>
      </dsp:txXfrm>
    </dsp:sp>
    <dsp:sp modelId="{DD0615E6-7AA0-44CE-92BD-8C0C2DE27A92}">
      <dsp:nvSpPr>
        <dsp:cNvPr id="0" name=""/>
        <dsp:cNvSpPr/>
      </dsp:nvSpPr>
      <dsp:spPr>
        <a:xfrm>
          <a:off x="3672408" y="1727693"/>
          <a:ext cx="4350293" cy="1413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1"/>
              </a:solidFill>
            </a:rPr>
            <a:t>Spécialisé en « Pilotage et Optimisation de la production »</a:t>
          </a:r>
          <a:endParaRPr lang="fr-FR" sz="2400" b="1" kern="1200" dirty="0">
            <a:solidFill>
              <a:schemeClr val="accent1"/>
            </a:solidFill>
          </a:endParaRPr>
        </a:p>
      </dsp:txBody>
      <dsp:txXfrm>
        <a:off x="3672408" y="1727693"/>
        <a:ext cx="4350293" cy="1413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7715-E64E-4463-AF3C-1A342DAA9C51}">
      <dsp:nvSpPr>
        <dsp:cNvPr id="0" name=""/>
        <dsp:cNvSpPr/>
      </dsp:nvSpPr>
      <dsp:spPr>
        <a:xfrm>
          <a:off x="76586" y="0"/>
          <a:ext cx="1713730" cy="14248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Participer à la réponse à une affaire</a:t>
          </a:r>
          <a:endParaRPr lang="fr-FR" sz="1800" kern="1200" dirty="0"/>
        </a:p>
      </dsp:txBody>
      <dsp:txXfrm>
        <a:off x="118319" y="41733"/>
        <a:ext cx="1630264" cy="1341414"/>
      </dsp:txXfrm>
    </dsp:sp>
    <dsp:sp modelId="{DA3454D1-F9C4-4D4F-980B-F81FD1BD219C}">
      <dsp:nvSpPr>
        <dsp:cNvPr id="0" name=""/>
        <dsp:cNvSpPr/>
      </dsp:nvSpPr>
      <dsp:spPr>
        <a:xfrm>
          <a:off x="1994284" y="0"/>
          <a:ext cx="1713730" cy="142488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Concevoir les moyens de production</a:t>
          </a:r>
          <a:endParaRPr lang="fr-FR" sz="1800" kern="1200" dirty="0"/>
        </a:p>
      </dsp:txBody>
      <dsp:txXfrm>
        <a:off x="2036017" y="41733"/>
        <a:ext cx="1630264" cy="1341414"/>
      </dsp:txXfrm>
    </dsp:sp>
    <dsp:sp modelId="{E64146C9-0E25-41B4-9C1F-69D8D6764554}">
      <dsp:nvSpPr>
        <dsp:cNvPr id="0" name=""/>
        <dsp:cNvSpPr/>
      </dsp:nvSpPr>
      <dsp:spPr>
        <a:xfrm>
          <a:off x="4248542" y="25068"/>
          <a:ext cx="1713730" cy="144330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Activité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Industrialiser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4290815" y="67341"/>
        <a:ext cx="1629184" cy="1358757"/>
      </dsp:txXfrm>
    </dsp:sp>
    <dsp:sp modelId="{A6E9F10A-8AEB-43EF-81ED-34B90270524C}">
      <dsp:nvSpPr>
        <dsp:cNvPr id="0" name=""/>
        <dsp:cNvSpPr/>
      </dsp:nvSpPr>
      <dsp:spPr>
        <a:xfrm>
          <a:off x="6183206" y="0"/>
          <a:ext cx="1713730" cy="144330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Activité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Piloter la production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6225479" y="42273"/>
        <a:ext cx="1629184" cy="1358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7715-E64E-4463-AF3C-1A342DAA9C51}">
      <dsp:nvSpPr>
        <dsp:cNvPr id="0" name=""/>
        <dsp:cNvSpPr/>
      </dsp:nvSpPr>
      <dsp:spPr>
        <a:xfrm>
          <a:off x="76586" y="0"/>
          <a:ext cx="1713730" cy="14248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Participer à la réponse à une affaire</a:t>
          </a:r>
          <a:endParaRPr lang="fr-FR" sz="1800" kern="1200" dirty="0"/>
        </a:p>
      </dsp:txBody>
      <dsp:txXfrm>
        <a:off x="118319" y="41733"/>
        <a:ext cx="1630264" cy="1341414"/>
      </dsp:txXfrm>
    </dsp:sp>
    <dsp:sp modelId="{DA3454D1-F9C4-4D4F-980B-F81FD1BD219C}">
      <dsp:nvSpPr>
        <dsp:cNvPr id="0" name=""/>
        <dsp:cNvSpPr/>
      </dsp:nvSpPr>
      <dsp:spPr>
        <a:xfrm>
          <a:off x="1994284" y="0"/>
          <a:ext cx="1713730" cy="142488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Concevoir les moyens de production</a:t>
          </a:r>
          <a:endParaRPr lang="fr-FR" sz="1800" kern="1200" dirty="0"/>
        </a:p>
      </dsp:txBody>
      <dsp:txXfrm>
        <a:off x="2036017" y="41733"/>
        <a:ext cx="1630264" cy="1341414"/>
      </dsp:txXfrm>
    </dsp:sp>
    <dsp:sp modelId="{E64146C9-0E25-41B4-9C1F-69D8D6764554}">
      <dsp:nvSpPr>
        <dsp:cNvPr id="0" name=""/>
        <dsp:cNvSpPr/>
      </dsp:nvSpPr>
      <dsp:spPr>
        <a:xfrm>
          <a:off x="4248542" y="25068"/>
          <a:ext cx="1713730" cy="144330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Activité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Industrialiser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4290815" y="67341"/>
        <a:ext cx="1629184" cy="1358757"/>
      </dsp:txXfrm>
    </dsp:sp>
    <dsp:sp modelId="{A6E9F10A-8AEB-43EF-81ED-34B90270524C}">
      <dsp:nvSpPr>
        <dsp:cNvPr id="0" name=""/>
        <dsp:cNvSpPr/>
      </dsp:nvSpPr>
      <dsp:spPr>
        <a:xfrm>
          <a:off x="6183206" y="0"/>
          <a:ext cx="1713730" cy="144330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Activité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accent1"/>
              </a:solidFill>
            </a:rPr>
            <a:t>Piloter la production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6225479" y="42273"/>
        <a:ext cx="1629184" cy="1358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95244" y="2257"/>
          <a:ext cx="6477847" cy="4619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A1-T1, </a:t>
          </a:r>
          <a:r>
            <a:rPr lang="fr-FR" sz="1600" kern="1200" dirty="0" smtClean="0"/>
            <a:t>TC : Analyser le dossier de conception préliminaire d’une affaire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A1-T2, </a:t>
          </a:r>
          <a:r>
            <a:rPr lang="fr-FR" sz="1600" kern="1200" dirty="0" smtClean="0"/>
            <a:t>TC : Analyser la faisabilité technique, humaine et organisationnelle d’un processus prévisionnel en collaboration avec un chef de projet ou un chargé d’affaires.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A1-T3, </a:t>
          </a:r>
          <a:r>
            <a:rPr lang="fr-FR" sz="1600" kern="1200" dirty="0" smtClean="0"/>
            <a:t>TC : Collaborer à l’étude de pré industrialisation de la pièce ou du sous-ensemble plastique/outillages. Mettre en œuvre des démarches d’éco conception avec des spécialistes de conception, des matériaux, des outillages et de réalisation pour optimiser la relation « produit – matériaux – </a:t>
          </a:r>
          <a:r>
            <a:rPr lang="fr-FR" sz="1600" b="1" kern="1200" dirty="0" smtClean="0"/>
            <a:t>outillage - procédés</a:t>
          </a:r>
          <a:r>
            <a:rPr lang="fr-FR" sz="1600" kern="1200" dirty="0" smtClean="0"/>
            <a:t> – processus - coûts »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A1-T4, </a:t>
          </a:r>
          <a:r>
            <a:rPr lang="fr-FR" sz="1600" kern="1200" dirty="0" smtClean="0"/>
            <a:t>TC : Fournir les éléments techniques permettant d’établir le devis estimatif et le prix de revient et les argumenter.</a:t>
          </a:r>
          <a:endParaRPr lang="fr-FR" sz="1600" kern="1200" dirty="0"/>
        </a:p>
      </dsp:txBody>
      <dsp:txXfrm>
        <a:off x="1895244" y="579729"/>
        <a:ext cx="4745433" cy="3464829"/>
      </dsp:txXfrm>
    </dsp:sp>
    <dsp:sp modelId="{8848AC98-D109-46EF-BC62-891DC3A3DBBA}">
      <dsp:nvSpPr>
        <dsp:cNvPr id="0" name=""/>
        <dsp:cNvSpPr/>
      </dsp:nvSpPr>
      <dsp:spPr>
        <a:xfrm>
          <a:off x="339875" y="2257"/>
          <a:ext cx="1555369" cy="46197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A1: </a:t>
          </a:r>
          <a:r>
            <a:rPr lang="fr-FR" sz="2200" kern="1200" dirty="0" smtClean="0"/>
            <a:t>Participer à la réponse à une affaire</a:t>
          </a:r>
          <a:endParaRPr lang="fr-FR" sz="2200" kern="1200" dirty="0"/>
        </a:p>
      </dsp:txBody>
      <dsp:txXfrm>
        <a:off x="415802" y="78184"/>
        <a:ext cx="1403515" cy="4467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95244" y="2257"/>
          <a:ext cx="6477847" cy="4619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/>
            <a:t>A2-T1, TC : Définir un processus prévisionnel de production.</a:t>
          </a:r>
          <a:endParaRPr lang="fr-FR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/>
            <a:t>A2-T2, TC : Valider tout ou partie du processus par simulation ou essais de laboratoire.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/>
            <a:t>A2-T3, TC : Élaborer le dossier d’industrialisation.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u="heavy" kern="1200" baseline="0" dirty="0" smtClean="0">
              <a:uFill>
                <a:solidFill>
                  <a:srgbClr val="FFC000"/>
                </a:solidFill>
              </a:uFill>
            </a:rPr>
            <a:t>A2-T4, CO : Concevoir et valider fonctionnellement un avant-projet de l’outillage (Conception préliminaire de l’outillage).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u="heavy" kern="1200" baseline="0" dirty="0" smtClean="0">
              <a:uFill>
                <a:solidFill>
                  <a:srgbClr val="FFC000"/>
                </a:solidFill>
              </a:uFill>
            </a:rPr>
            <a:t>A2-T5, CO : Optimiser l’outillage d’un point de vue technico-économique.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u="heavy" kern="1200" baseline="0" dirty="0" smtClean="0">
              <a:uFill>
                <a:solidFill>
                  <a:srgbClr val="FFC000"/>
                </a:solidFill>
              </a:uFill>
            </a:rPr>
            <a:t>A2-T6, CO : Valider tout ou partie de l’outillage par simulation ou essais.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u="heavy" kern="1200" baseline="0" dirty="0" smtClean="0">
              <a:uFill>
                <a:solidFill>
                  <a:srgbClr val="FFC000"/>
                </a:solidFill>
              </a:uFill>
            </a:rPr>
            <a:t>A2-T7, CO : Élaborer le dossier de définition de l’outillage (Conception détaillée de l’outillage).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u="heavy" kern="1200" baseline="0" dirty="0" smtClean="0">
              <a:uFill>
                <a:solidFill>
                  <a:srgbClr val="FFC000"/>
                </a:solidFill>
              </a:uFill>
            </a:rPr>
            <a:t>A2-T8, CO : Définir le plan de maintenance de l’outillage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1" kern="1200" dirty="0" smtClean="0"/>
        </a:p>
      </dsp:txBody>
      <dsp:txXfrm>
        <a:off x="1895244" y="579729"/>
        <a:ext cx="4745433" cy="3464829"/>
      </dsp:txXfrm>
    </dsp:sp>
    <dsp:sp modelId="{8848AC98-D109-46EF-BC62-891DC3A3DBBA}">
      <dsp:nvSpPr>
        <dsp:cNvPr id="0" name=""/>
        <dsp:cNvSpPr/>
      </dsp:nvSpPr>
      <dsp:spPr>
        <a:xfrm>
          <a:off x="339875" y="2257"/>
          <a:ext cx="1555369" cy="46197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A2 : </a:t>
          </a:r>
          <a:r>
            <a:rPr lang="fr-FR" sz="2000" kern="1200" dirty="0" smtClean="0"/>
            <a:t>Concevoir les moyens de production</a:t>
          </a:r>
          <a:endParaRPr lang="fr-FR" sz="2000" kern="1200" dirty="0"/>
        </a:p>
      </dsp:txBody>
      <dsp:txXfrm>
        <a:off x="415802" y="78184"/>
        <a:ext cx="1403515" cy="4467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95244" y="0"/>
          <a:ext cx="6477847" cy="4624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A2-T1, TC : Définir un processus prévisionnel de production.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A2-T2, TC : Valider tout ou partie du processus par simulation ou essais de laboratoire.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A2-T3, TC : Élaborer le dossier d’industrialisation.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u="heavy" kern="1200" baseline="0" dirty="0" smtClean="0">
              <a:uFill>
                <a:solidFill>
                  <a:srgbClr val="00B050"/>
                </a:solidFill>
              </a:uFill>
            </a:rPr>
            <a:t>A2-T4, POP : </a:t>
          </a:r>
          <a:r>
            <a:rPr lang="fr-FR" sz="1600" b="0" u="heavy" kern="1200" baseline="0" dirty="0" smtClean="0">
              <a:uFill>
                <a:solidFill>
                  <a:srgbClr val="00B050"/>
                </a:solidFill>
              </a:uFill>
            </a:rPr>
            <a:t>Concevoir et définir l'environnement périphérique de la production en y intégrant les moyens de recyclage au niveau de l’îlot de production</a:t>
          </a:r>
        </a:p>
      </dsp:txBody>
      <dsp:txXfrm>
        <a:off x="1895244" y="578036"/>
        <a:ext cx="4743739" cy="3468216"/>
      </dsp:txXfrm>
    </dsp:sp>
    <dsp:sp modelId="{8848AC98-D109-46EF-BC62-891DC3A3DBBA}">
      <dsp:nvSpPr>
        <dsp:cNvPr id="0" name=""/>
        <dsp:cNvSpPr/>
      </dsp:nvSpPr>
      <dsp:spPr>
        <a:xfrm>
          <a:off x="339875" y="0"/>
          <a:ext cx="1555369" cy="46242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A2 : </a:t>
          </a:r>
          <a:r>
            <a:rPr lang="fr-FR" sz="2000" kern="1200" dirty="0" smtClean="0"/>
            <a:t>Concevoir les moyens de production</a:t>
          </a:r>
          <a:endParaRPr lang="fr-FR" sz="2000" kern="1200" dirty="0"/>
        </a:p>
      </dsp:txBody>
      <dsp:txXfrm>
        <a:off x="415802" y="75927"/>
        <a:ext cx="1403515" cy="4472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95244" y="0"/>
          <a:ext cx="6477847" cy="4624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A3-T1, TC : Qualifier l’outillage.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A3-T2, TC : Rechercher l’optimum des paramètres de production.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A3-T3, TC : Qualifier le processus et ses périphériques.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A3-T4, TC : Proposer des améliorations du processus en termes de qualité, coûts et délais.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A3-T5, TC : Établir le planning prévisionnel des réalisations.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A3-T6, TC : Affiner les valeurs des indicateurs de performance.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1" kern="1200" dirty="0" smtClean="0"/>
        </a:p>
      </dsp:txBody>
      <dsp:txXfrm>
        <a:off x="1895244" y="578036"/>
        <a:ext cx="4743739" cy="3468216"/>
      </dsp:txXfrm>
    </dsp:sp>
    <dsp:sp modelId="{8848AC98-D109-46EF-BC62-891DC3A3DBBA}">
      <dsp:nvSpPr>
        <dsp:cNvPr id="0" name=""/>
        <dsp:cNvSpPr/>
      </dsp:nvSpPr>
      <dsp:spPr>
        <a:xfrm>
          <a:off x="339875" y="0"/>
          <a:ext cx="1555369" cy="46242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A3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err="1" smtClean="0"/>
            <a:t>Industriali-ser</a:t>
          </a:r>
          <a:endParaRPr lang="fr-FR" sz="2000" b="0" kern="1200" dirty="0"/>
        </a:p>
      </dsp:txBody>
      <dsp:txXfrm>
        <a:off x="415802" y="75927"/>
        <a:ext cx="1403515" cy="4472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95244" y="2257"/>
          <a:ext cx="6477847" cy="4619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A4-T1, TC : Certifier la conformité de la réalisation au dossier d’industrialisation.</a:t>
          </a: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A4-T2, TC : Contribuer à l’amélioration continue de la production (produit et processus).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A4-T3, TC : S’assurer de l’application du plan sécurité (QHSE) et les certifications de l’entreprise.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A4-T4, TC : Démarrer la production et assurer la maintenance niveau 1.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A4-T5, TC : Analyser les aléas de la production et d’outillage et proposer des solutions.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/>
            <a:t>A4-T6, TC : Appliquer et optimiser le plan de maintenance de l’outillage.</a:t>
          </a:r>
        </a:p>
      </dsp:txBody>
      <dsp:txXfrm>
        <a:off x="1895244" y="579729"/>
        <a:ext cx="4745433" cy="3464829"/>
      </dsp:txXfrm>
    </dsp:sp>
    <dsp:sp modelId="{8848AC98-D109-46EF-BC62-891DC3A3DBBA}">
      <dsp:nvSpPr>
        <dsp:cNvPr id="0" name=""/>
        <dsp:cNvSpPr/>
      </dsp:nvSpPr>
      <dsp:spPr>
        <a:xfrm>
          <a:off x="339875" y="2257"/>
          <a:ext cx="1555369" cy="46197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A4 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Piloter la production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415802" y="78184"/>
        <a:ext cx="1403515" cy="4467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EF87-63DB-40B4-AF11-2C3B2E2D9920}">
      <dsp:nvSpPr>
        <dsp:cNvPr id="0" name=""/>
        <dsp:cNvSpPr/>
      </dsp:nvSpPr>
      <dsp:spPr>
        <a:xfrm>
          <a:off x="1836623" y="0"/>
          <a:ext cx="6477847" cy="4619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/>
            <a:t>A4-T1, TC : Certifier la conformité de la réalisation au dossier d’industrialisation.</a:t>
          </a: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A4-T2, TC : Contribuer à l’amélioration continue de la production (produit et processus).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A4-T3, TC : S’assurer de l’application du plan sécurité (QHSE) et les certifications de l’entreprise.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A4-T4, TC : Démarrer la production et assurer la maintenance niveau 1.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A4-T5, TC : Analyser les aléas de la production et d’outillage et proposer des solutions.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A4-T6, TC : Appliquer et optimiser le plan de maintenance de l’outillage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u="heavy" kern="1200" baseline="0" dirty="0">
              <a:uFill>
                <a:solidFill>
                  <a:srgbClr val="00B050"/>
                </a:solidFill>
              </a:uFill>
            </a:rPr>
            <a:t>A4-T7, POP : Organiser le secteur production et son environnement.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u="heavy" kern="1200" baseline="0" dirty="0">
              <a:uFill>
                <a:solidFill>
                  <a:srgbClr val="00B050"/>
                </a:solidFill>
              </a:uFill>
            </a:rPr>
            <a:t>A4-T8, POP : Définir les besoins humains et manager les équipes.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u="heavy" kern="1200" baseline="0" dirty="0">
              <a:uFill>
                <a:solidFill>
                  <a:srgbClr val="00B050"/>
                </a:solidFill>
              </a:uFill>
            </a:rPr>
            <a:t>A4-T9, POP : Assurer le suivi de la production.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u="heavy" kern="1200" baseline="0" dirty="0">
              <a:uFill>
                <a:solidFill>
                  <a:srgbClr val="00B050"/>
                </a:solidFill>
              </a:uFill>
            </a:rPr>
            <a:t>A4-T10, POP : Garantir l’assemblage et la finition, participer à sa mise au point et effectuer les corrections avant livraison.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0" kern="1200" dirty="0"/>
        </a:p>
      </dsp:txBody>
      <dsp:txXfrm>
        <a:off x="1836623" y="577472"/>
        <a:ext cx="4745433" cy="3464829"/>
      </dsp:txXfrm>
    </dsp:sp>
    <dsp:sp modelId="{8848AC98-D109-46EF-BC62-891DC3A3DBBA}">
      <dsp:nvSpPr>
        <dsp:cNvPr id="0" name=""/>
        <dsp:cNvSpPr/>
      </dsp:nvSpPr>
      <dsp:spPr>
        <a:xfrm>
          <a:off x="339875" y="2257"/>
          <a:ext cx="1555369" cy="46197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A4 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Piloter la production</a:t>
          </a:r>
          <a:endParaRPr lang="fr-FR" sz="2000" kern="1200" dirty="0"/>
        </a:p>
      </dsp:txBody>
      <dsp:txXfrm>
        <a:off x="415802" y="78184"/>
        <a:ext cx="1403515" cy="4467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96F751A-9380-C74E-969B-F310CC821968}" type="datetime1">
              <a:rPr lang="fr-FR"/>
              <a:pPr/>
              <a:t>08/12/2015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C1581D0-A779-9E43-A253-EC353F20572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9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9D19253-918A-074B-B966-222A2D916A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25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036D5-7887-A549-B23A-CFD11FB20D4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6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2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4FF3B-CB06-8A49-8C43-70F6EBE8FBD6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7D780-BBF8-C941-A584-92944B4B1F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4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E884F-DBF7-6C44-9448-51E1BDB6CFEC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1043-57A4-084E-A3C9-911EE79FAE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2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8143D-AF3C-3246-BFC2-4136A6F27CEA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32EC-7370-5446-A456-0010176F83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5A7C-A589-4A44-90EB-A84E9237E8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9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C6E7-D23C-EB42-A96A-4297BB95B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E8C5-DCA5-6E44-8729-FCDCFC2FC0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1F66-1EDF-3D48-8C4A-A47DEB096F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6B74-8C85-FD49-B0E8-BEB96F7078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1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458AD-4D82-764B-BCD5-A2A36F4028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4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9DFD-CA4B-0A48-A4A6-6EE9B3D592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9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72A2A-F69D-BA46-B0FC-567C924681A2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1028-3494-2443-A8DB-9404A6A2BDF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6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B338D-0E52-EB47-AF8E-7346AC2576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34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BE0F-F7F2-1540-9557-826EAFAAEE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48CB2-DB9D-4946-9EEC-8F24F8B4D26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5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5976F-373E-964C-83C0-8E5F1D0468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0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50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79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7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5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DE795-31A7-254D-B8F2-4735E9B1D6B0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477A-77EE-DF4A-B199-EC484BB0222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5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8AD71-A31D-E741-B3D8-557F964F4556}" type="datetimeFigureOut">
              <a:rPr lang="fr-FR" smtClean="0"/>
              <a:t>08/12/2015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35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272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27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B54F9-6FAF-7C4B-ACBB-92EA3E14FCE6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6E87-5900-AE42-9D33-4492E5432E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41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306E4-08DD-0849-8908-57AD3F7D2B57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4AB0-75F2-5742-BBC6-9489A0DB3F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7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37895-108B-264F-81C3-CC66E6C2FCCE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4326-63CF-2B46-8D0D-DCD7F9E1BA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628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C573-97C1-ED48-B211-DB552B499127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6B6-AB68-B34A-BE65-7DC678F447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99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9AFFA-76EF-A64F-821E-258D7BA628A1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DC10-2570-5E45-8778-554EE0A814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80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6FE73-593F-554F-BC12-313B57D781CF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2A1F-6C7D-C241-BBCD-DCB2FFC67C6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48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DBBC4-F49D-B049-9BDA-942B0957B49C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FAEB-9C09-1D4C-A7F9-25B460143D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1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DC1A7-82E4-9A49-9C00-425ABA9F8A29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058F-3F82-9949-BCB7-31C1E23F29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2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7D3EE-6D04-6948-8DA4-661CBEA5776A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EDC6-28F6-B548-902B-12CB2C34E4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2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98A17-E47F-9D4B-B2BD-2235134E2ADD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E290C-9C7E-B54A-AFD0-9A8601B88A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35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B2956-EC4F-0F4A-84B6-25777EF5A508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0D50-623E-2E41-B13F-59C2674B7F1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43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5750F-C248-4A45-B86C-EDDCBE7C216E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7359-ECA1-3B46-A02B-313EE20DDD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08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DD4C-2EFD-3D40-97FE-5748087793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62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8F915-2538-8C47-AECD-D9444CE6C1B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348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77D8-2F15-0843-BA73-F137DF9716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673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5FD1-AF47-994A-AD04-BB04228A887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34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B4D9-02F4-EB47-844E-96BFA31F8A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3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29D2-DB59-9448-B570-4B4654B7C1B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8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30875-43CF-A545-8952-237EE040D27C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A67A-6FA7-494F-A610-B43F9ADB4A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36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ED14-2B4F-4146-95AC-6A9897AB4F7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63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F3A4-6084-B846-A843-849CF48999C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04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B058-BCEC-5F4E-B65F-D3461527A5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08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1D2D-9991-154A-99C4-BBB393C8492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15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E3AB-F044-C343-BDDF-C013766212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0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264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8407121F-475A-2848-8E08-97FDA0612D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40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10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9B365-D2B2-2645-8EB5-7B8F5CAA3BD0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AA3D-54F8-274D-B54B-A4A8367923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56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1EAFE-E364-5A43-9757-7900BCFE6BFD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61D5-9617-734B-8D13-A927A48B2C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E071A-B8EA-2A45-9646-690B103EAB30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FA04-D58F-CC41-B425-B4E3275D04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187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80ABA-EAF3-CA48-8124-BC1192F47679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C03C-940D-DB4A-944D-BE85D2AF68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23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58B80-6A36-3F46-8B53-DBC922CB251A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8671-4595-5549-BBB7-807A04660E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86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C1E65-B6A0-1940-B36E-25282D68BB44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D9721-EE8F-D647-8A8E-5F67085E24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60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2E338-53E1-1D48-A068-A6FCF1654588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A8E-E71C-7E4F-A5B8-F7011BE9F97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549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E78B6-543A-9541-98A3-B0CF2ABD1821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36F3-5995-1942-A8BA-194E1D74A6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1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0F38-4586-B145-87AB-91CA2139D452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23DC-3AB6-9D43-B12C-240A0DE3A80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09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C8A45-B9EC-5046-A3E6-9E87F0874202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B78E-2E06-3548-9D1C-21E0DEC6001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019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25E54-384A-0040-8EF4-547C1073842B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6B4-6598-2748-AC1F-3295C3AAA55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3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48034-4443-F740-A8E0-0C2336D011E0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0D20-D977-8742-A170-6567E4837BB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2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D840-68EB-6A4D-8897-8335C08672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7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F45F3-43CF-F945-BD3A-1871CF7A6CC7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50AC-BE00-B747-B4AA-E0A710120DD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05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2DA9-F432-B644-96DE-70311DC0CF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81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643D-BBAD-4743-8B1A-C2B33AA9B8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59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9D4A-9DD9-1948-8F2F-5C88CD0AD0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46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A9928-1361-EE4B-91D6-EAE814C81D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18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FFE3-07F2-7B41-A10F-7FD7FCEECE7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023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8948-ECC0-AD49-9CFA-01957FCA24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4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A2AC6-7BBA-AF47-90B3-ED811C4C05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42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941C-E42E-0349-8E84-FC90462378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62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6B21-7BB5-BE42-B49D-FAD0B605BAF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88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799BC-E5DB-624A-ADA1-8895773C075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33CB-C0DF-2145-AF25-6C0A8F298962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C01BD-79A4-FB42-B3AF-DE45226BF6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D5F5E-2C4F-6D40-A3EE-2A10A6783278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6AE8-BFD9-834E-8A89-0AA665FFDE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404040"/>
                </a:solidFill>
                <a:latin typeface="Calibri" charset="0"/>
              </a:rPr>
              <a:t>Titre de la présentation 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Sous-titre de la présentation </a:t>
            </a: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 de la direction et du bureau &gt; date 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021388"/>
            <a:ext cx="11191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020F2CC-0381-CB47-A337-F6E628F53851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0DA76B-3781-FA40-A1FA-EE30EB4E6E9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E4E2B3-4EE9-BA4D-8E8C-E5507102627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96F759A-B78F-BC48-9B62-FEBF379BDDD1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F8AB6C-9063-0846-9FC4-B13CDDA881D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703E4A-6952-0C45-8723-DCD68B93BC5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DEEE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  <a:p>
            <a:pPr eaLnBrk="1" hangingPunct="1"/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774A9327-71EB-1A4C-A890-0BDE55ADE51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8" r:id="rId6"/>
    <p:sldLayoutId id="2147484352" r:id="rId7"/>
    <p:sldLayoutId id="21474843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0083757-C8A0-B641-BA3A-15DF46393BE3}" type="datetimeFigureOut">
              <a:rPr lang="fr-FR"/>
              <a:pPr/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213B1E-3ED4-BD48-A2AA-9403C16498C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A96124-B5E8-8748-98CE-67B8BD2A315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258888" y="2349500"/>
            <a:ext cx="6191250" cy="935038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Vous pouvez consulter cette présentation powerpoint </a:t>
            </a:r>
            <a:br>
              <a:rPr lang="fr-FR" sz="1500">
                <a:solidFill>
                  <a:srgbClr val="0062A8"/>
                </a:solidFill>
                <a:latin typeface="Calibri" charset="0"/>
              </a:rPr>
            </a:br>
            <a:r>
              <a:rPr lang="fr-FR" sz="1500">
                <a:solidFill>
                  <a:srgbClr val="0062A8"/>
                </a:solidFill>
                <a:latin typeface="Calibri" charset="0"/>
              </a:rPr>
              <a:t>sur « Adresse web »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 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3203575" y="4192588"/>
            <a:ext cx="6119813" cy="31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Adresse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75013" y="4221163"/>
            <a:ext cx="2233612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661025"/>
            <a:ext cx="147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Calibri" charset="0"/>
              </a:defRPr>
            </a:lvl1pPr>
          </a:lstStyle>
          <a:p>
            <a:r>
              <a:rPr lang="fr-FR"/>
              <a:t>Page </a:t>
            </a:r>
            <a:fld id="{94E9C2E5-ADA5-4C4B-8D3F-6D5E18656B2B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22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65850"/>
            <a:ext cx="1223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9.png"/><Relationship Id="rId5" Type="http://schemas.openxmlformats.org/officeDocument/2006/relationships/tags" Target="../tags/tag11.xml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file:///Y:\gobelet2\rheo1\MPi1\rapport\grappe_gobelet2_rempli___compactage\grappe_gobelet2_rempli___compactageTemps_pour_atteindre_la_temp_rature_d__jection_image.gif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2.png"/><Relationship Id="rId5" Type="http://schemas.openxmlformats.org/officeDocument/2006/relationships/tags" Target="../tags/tag18.xml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7.png"/><Relationship Id="rId5" Type="http://schemas.openxmlformats.org/officeDocument/2006/relationships/tags" Target="../tags/tag25.xml"/><Relationship Id="rId10" Type="http://schemas.openxmlformats.org/officeDocument/2006/relationships/image" Target="../media/image16.jpeg"/><Relationship Id="rId4" Type="http://schemas.openxmlformats.org/officeDocument/2006/relationships/tags" Target="../tags/tag24.xml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0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30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3.jpe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30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836738" y="1844675"/>
            <a:ext cx="6191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rgbClr val="404040"/>
                </a:solidFill>
                <a:latin typeface="Calibri" charset="0"/>
              </a:rPr>
              <a:t>6</a:t>
            </a:r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. Le BTS </a:t>
            </a:r>
            <a:r>
              <a:rPr lang="fr-FR" sz="3200" b="1" dirty="0" err="1" smtClean="0">
                <a:solidFill>
                  <a:srgbClr val="404040"/>
                </a:solidFill>
                <a:latin typeface="Calibri" charset="0"/>
              </a:rPr>
              <a:t>Europlastics</a:t>
            </a:r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 et Composites</a:t>
            </a:r>
            <a:endParaRPr lang="fr-FR" sz="3200" b="1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908175" y="2852738"/>
            <a:ext cx="61912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 dirty="0" smtClean="0">
                <a:solidFill>
                  <a:srgbClr val="0062A8"/>
                </a:solidFill>
                <a:latin typeface="Calibri" charset="0"/>
              </a:rPr>
              <a:t>Séminaire Inspection Générale  STI</a:t>
            </a: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alibri" charset="0"/>
              </a:rPr>
              <a:t>Jean Pierre Collignon &amp; Jean Louis </a:t>
            </a:r>
            <a:r>
              <a:rPr lang="fr-FR" dirty="0" err="1" smtClean="0">
                <a:latin typeface="Calibri" charset="0"/>
              </a:rPr>
              <a:t>Terzi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le 8 </a:t>
            </a:r>
            <a:r>
              <a:rPr lang="fr-FR" dirty="0" smtClean="0">
                <a:latin typeface="Calibri" charset="0"/>
              </a:rPr>
              <a:t>décembre </a:t>
            </a:r>
            <a:r>
              <a:rPr lang="fr-FR" dirty="0">
                <a:latin typeface="Calibri" charset="0"/>
              </a:rPr>
              <a:t>2015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13631158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4265" y="1052736"/>
            <a:ext cx="6813550" cy="36830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O</a:t>
            </a:r>
            <a:r>
              <a:rPr lang="fr-FR" dirty="0" smtClean="0"/>
              <a:t>ption </a:t>
            </a:r>
            <a:r>
              <a:rPr lang="fr-FR" dirty="0"/>
              <a:t>«Conception des Outillages »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380271" y="58674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</a:t>
            </a:r>
            <a:r>
              <a:rPr lang="fr-FR" altLang="fr-FR" sz="1800" b="1" dirty="0" smtClean="0">
                <a:solidFill>
                  <a:schemeClr val="accent6"/>
                </a:solidFill>
                <a:latin typeface="Arial" charset="0"/>
              </a:rPr>
              <a:t>4 </a:t>
            </a: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CO 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: </a:t>
            </a:r>
          </a:p>
        </p:txBody>
      </p:sp>
      <p:grpSp>
        <p:nvGrpSpPr>
          <p:cNvPr id="15" name="Groupe 10"/>
          <p:cNvGrpSpPr>
            <a:grpSpLocks/>
          </p:cNvGrpSpPr>
          <p:nvPr/>
        </p:nvGrpSpPr>
        <p:grpSpPr bwMode="auto">
          <a:xfrm>
            <a:off x="7183438" y="594360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78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99765428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4265" y="1052736"/>
            <a:ext cx="6813550" cy="36830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Option </a:t>
            </a:r>
            <a:r>
              <a:rPr lang="fr-FR" dirty="0">
                <a:solidFill>
                  <a:schemeClr val="tx1"/>
                </a:solidFill>
              </a:rPr>
              <a:t>« Pilotage et optimisation de la Production »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352112" y="58674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</a:t>
            </a:r>
            <a:r>
              <a:rPr lang="fr-FR" altLang="fr-FR" sz="1800" b="1" dirty="0" smtClean="0">
                <a:solidFill>
                  <a:schemeClr val="accent6"/>
                </a:solidFill>
                <a:latin typeface="Arial" charset="0"/>
              </a:rPr>
              <a:t>4 POP 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: </a:t>
            </a:r>
          </a:p>
        </p:txBody>
      </p:sp>
      <p:grpSp>
        <p:nvGrpSpPr>
          <p:cNvPr id="15" name="Groupe 10"/>
          <p:cNvGrpSpPr>
            <a:grpSpLocks/>
          </p:cNvGrpSpPr>
          <p:nvPr/>
        </p:nvGrpSpPr>
        <p:grpSpPr bwMode="auto">
          <a:xfrm>
            <a:off x="7183438" y="594360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84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EPC 2015 – Compétences partagées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85388"/>
              </p:ext>
            </p:extLst>
          </p:nvPr>
        </p:nvGraphicFramePr>
        <p:xfrm>
          <a:off x="1187624" y="2097141"/>
          <a:ext cx="7657150" cy="37081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59281"/>
                <a:gridCol w="6497869"/>
              </a:tblGrid>
              <a:tr h="49047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Compétences transversales</a:t>
                      </a:r>
                      <a:endParaRPr lang="fr-F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2562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S'intégrer dans un environnement professionnel et capitaliser l’expérience.</a:t>
                      </a:r>
                    </a:p>
                  </a:txBody>
                  <a:tcPr marL="68580" marR="68580" marT="0" marB="0" anchor="ctr"/>
                </a:tc>
              </a:tr>
              <a:tr h="87213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une veille technologique  et rechercher une information dans une documentation technique, en local ou à distance.</a:t>
                      </a:r>
                    </a:p>
                  </a:txBody>
                  <a:tcPr marL="68580" marR="68580" marT="0" marB="0" anchor="ctr"/>
                </a:tc>
              </a:tr>
              <a:tr h="922117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Formuler et transmettre des informations, communiquer sous forme écrite et orale y compris en anglais.</a:t>
                      </a:r>
                    </a:p>
                  </a:txBody>
                  <a:tcPr marL="68580" marR="68580" marT="0" marB="0" anchor="ctr"/>
                </a:tc>
              </a:tr>
              <a:tr h="69777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S’impliquer dans un groupe projet et argumenter des choix techniques.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43608" y="4766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Des compétences transversales partagées avec les autres BTS de la famille mécanique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EPC 2015 – Compétences métier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12326"/>
              </p:ext>
            </p:extLst>
          </p:nvPr>
        </p:nvGraphicFramePr>
        <p:xfrm>
          <a:off x="1163322" y="16808"/>
          <a:ext cx="7657150" cy="63904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20080"/>
                <a:gridCol w="6937070"/>
              </a:tblGrid>
              <a:tr h="51677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16</a:t>
                      </a:r>
                      <a:r>
                        <a:rPr lang="fr-FR" sz="1600" baseline="0" dirty="0" smtClean="0"/>
                        <a:t> c</a:t>
                      </a:r>
                      <a:r>
                        <a:rPr lang="fr-FR" sz="1600" dirty="0" smtClean="0"/>
                        <a:t>ompétences métier 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7323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 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Elaborer et/ou participer à l’élaboration d’un cahier des charges fonctionnel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pièces ou </a:t>
                      </a:r>
                      <a:r>
                        <a:rPr lang="fr-FR" sz="1600" b="1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outillage.</a:t>
                      </a:r>
                    </a:p>
                  </a:txBody>
                  <a:tcPr marL="68580" marR="68580" marT="0" marB="0" anchor="ctr"/>
                </a:tc>
              </a:tr>
              <a:tr h="33754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C6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Interpréter / Décoder un dossier de conception préliminaire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57990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Participer à un processus collaboratif de conception ou de réalisation de pièces plastiques (polymère) ou composites.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6198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C8 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Recenser et spécifier des technologies et des moyens de réalisation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513833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C9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Concevoir et définir, à l'aide d'un logiciel de CAO et des outils de simulation associés, tout ou partie d’une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pièce, d'un ensemble ou d'un outillage.</a:t>
                      </a:r>
                    </a:p>
                  </a:txBody>
                  <a:tcPr marL="68580" marR="68580" marT="0" marB="0" anchor="ctr"/>
                </a:tc>
              </a:tr>
              <a:tr h="278255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C10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des processus de réalisation.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C11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et mettre en œuvre des essais ou des simulations permettant de valider une solution.</a:t>
                      </a:r>
                    </a:p>
                  </a:txBody>
                  <a:tcPr marL="68580" marR="68580" marT="0" marB="0" anchor="ctr"/>
                </a:tc>
              </a:tr>
              <a:tr h="33222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C12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et organiser les environnements de travail.</a:t>
                      </a:r>
                    </a:p>
                  </a:txBody>
                  <a:tcPr marL="68580" marR="68580" marT="0" marB="0" anchor="ctr"/>
                </a:tc>
              </a:tr>
              <a:tr h="513833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C13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un plan de surveillance de la réalisation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d’une pièce ou d’un sous-ensemble plastique ou composite ou de la maintenance de l'outillage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278255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C14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Proposer des améliorations technico-économiques et environnementales.</a:t>
                      </a:r>
                    </a:p>
                  </a:txBody>
                  <a:tcPr marL="68580" marR="68580" marT="0" marB="0" anchor="ctr"/>
                </a:tc>
              </a:tr>
              <a:tr h="31052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C15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Planifier une réalisation.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C16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Qualifier des moyens de réalisation en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production.</a:t>
                      </a:r>
                    </a:p>
                  </a:txBody>
                  <a:tcPr marL="68580" marR="68580" marT="0" marB="0" anchor="ctr"/>
                </a:tc>
              </a:tr>
              <a:tr h="219683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C17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Lancer, suivre et arrêter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 production.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C18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au point et qualifier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ou partie d’un outillage.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C19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Coordonner un groupe de travail.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C20</a:t>
                      </a:r>
                      <a:endParaRPr lang="fr-FR" sz="1600" b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Appliquer un plan qualité, un plan sécurité, un plan environnement.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Savoirs associés professionnels</a:t>
            </a:r>
            <a:endParaRPr lang="fr-FR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99077"/>
              </p:ext>
            </p:extLst>
          </p:nvPr>
        </p:nvGraphicFramePr>
        <p:xfrm>
          <a:off x="719063" y="1844824"/>
          <a:ext cx="7669361" cy="3352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69361"/>
              </a:tblGrid>
              <a:tr h="243178"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effectLst/>
                        </a:rPr>
                        <a:t>S1 – DEMARCHE DE CONCEPTION ET GESTION DE PROJET</a:t>
                      </a:r>
                      <a:r>
                        <a:rPr lang="fr-FR" sz="1600" b="0" dirty="0" smtClean="0">
                          <a:effectLst/>
                        </a:rPr>
                        <a:t> </a:t>
                      </a:r>
                      <a:endParaRPr lang="fr-FR" sz="1600" b="0" dirty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S2 – CHAINE NUMERIQUE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S3 – COMPORTEMENT</a:t>
                      </a:r>
                      <a:r>
                        <a:rPr lang="fr-FR" sz="1600" kern="1200" baseline="0" dirty="0" smtClean="0">
                          <a:effectLst/>
                        </a:rPr>
                        <a:t> MECANIQUES DES PIECES ET DES OUTILLAGES</a:t>
                      </a:r>
                      <a:endParaRPr lang="fr-FR" sz="1600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S4 – MATERIAUX</a:t>
                      </a:r>
                      <a:endParaRPr lang="fr-FR" sz="1600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S5 – TECHNOLOGIE DES OUTILLAGES</a:t>
                      </a:r>
                      <a:endParaRPr lang="fr-FR" sz="1600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S6 – SPECIFICATION ET PROCESSUS DE CONTROLE</a:t>
                      </a:r>
                      <a:endParaRPr lang="fr-FR" sz="1600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effectLst/>
                        </a:rPr>
                        <a:t>S7 – TECHNOLOGIE DES PROCEDES</a:t>
                      </a:r>
                      <a:endParaRPr lang="fr-FR" sz="1600" dirty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S8 – CONCEPTION DES PROCESSUS DE REALISATION</a:t>
                      </a:r>
                      <a:endParaRPr lang="fr-FR" sz="1600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S9 – GESTION DE PRODUCTION, QUALITE, OPTIMISATION</a:t>
                      </a:r>
                      <a:endParaRPr lang="fr-FR" sz="1600" b="1" dirty="0" smtClean="0"/>
                    </a:p>
                  </a:txBody>
                  <a:tcPr/>
                </a:tc>
              </a:tr>
              <a:tr h="24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effectLst/>
                        </a:rPr>
                        <a:t>S10 – SECURITE, ERGONOMIE, ENVIRONNEMENT</a:t>
                      </a:r>
                      <a:endParaRPr lang="fr-FR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21928" y="332656"/>
            <a:ext cx="530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associés métiers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Outillage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Production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43326"/>
              </p:ext>
            </p:extLst>
          </p:nvPr>
        </p:nvGraphicFramePr>
        <p:xfrm>
          <a:off x="755576" y="1772816"/>
          <a:ext cx="8104598" cy="305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10954"/>
                <a:gridCol w="715832"/>
                <a:gridCol w="1382890"/>
                <a:gridCol w="905356"/>
                <a:gridCol w="858549"/>
                <a:gridCol w="1453960"/>
                <a:gridCol w="1077057"/>
              </a:tblGrid>
              <a:tr h="45932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</a:t>
                      </a:r>
                      <a:r>
                        <a:rPr lang="fr-FR" sz="1400" kern="800" baseline="30000" dirty="0" smtClean="0">
                          <a:effectLst/>
                        </a:rPr>
                        <a:t>ère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2</a:t>
                      </a:r>
                      <a:r>
                        <a:rPr lang="fr-FR" sz="1400" kern="800" baseline="30000" dirty="0" smtClean="0">
                          <a:effectLst/>
                        </a:rPr>
                        <a:t>ème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 </a:t>
                      </a:r>
                      <a:r>
                        <a:rPr lang="fr-FR" sz="1200" kern="800" baseline="30000" dirty="0">
                          <a:effectLst/>
                        </a:rPr>
                        <a:t>(2)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(3)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</a:t>
                      </a:r>
                      <a:r>
                        <a:rPr lang="fr-FR" sz="1200" kern="800" baseline="30000" dirty="0">
                          <a:effectLst/>
                        </a:rPr>
                        <a:t> </a:t>
                      </a:r>
                      <a:r>
                        <a:rPr lang="fr-FR" sz="1200" kern="800" baseline="30000" dirty="0" smtClean="0">
                          <a:effectLst/>
                        </a:rPr>
                        <a:t>(2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4957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1. Culture générale et expression 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3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3 + 0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90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3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 + 1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108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59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2. Langue vivante étrangère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0+ 2</a:t>
                      </a:r>
                      <a:r>
                        <a:rPr lang="fr-FR" sz="1600" kern="8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(4)</a:t>
                      </a: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60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0+ 2</a:t>
                      </a:r>
                      <a:r>
                        <a:rPr lang="fr-FR" sz="1600" kern="8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(4)</a:t>
                      </a: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72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3. Mathématiques 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2,5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1,5 + 1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75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2,5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1,5 + 1 + 0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90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4. Physique - Chimie</a:t>
                      </a:r>
                      <a:endParaRPr lang="fr-FR" sz="14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</a:t>
                      </a:r>
                      <a:endParaRPr lang="fr-FR" sz="16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2+0+ 2</a:t>
                      </a:r>
                      <a:r>
                        <a:rPr lang="fr-FR" sz="1600" kern="8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(5)</a:t>
                      </a:r>
                      <a:endParaRPr lang="fr-FR" sz="16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120</a:t>
                      </a:r>
                      <a:endParaRPr lang="fr-FR" sz="16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2+0+ 2</a:t>
                      </a:r>
                      <a:r>
                        <a:rPr lang="fr-FR" sz="1600" kern="8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(5)</a:t>
                      </a:r>
                      <a:endParaRPr lang="fr-FR" sz="16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144</a:t>
                      </a:r>
                      <a:endParaRPr lang="fr-FR" sz="16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05344" y="5589240"/>
            <a:ext cx="799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800" dirty="0" smtClean="0">
                <a:solidFill>
                  <a:srgbClr val="000000"/>
                </a:solidFill>
                <a:latin typeface="Arial"/>
                <a:ea typeface="Arial Unicode MS"/>
              </a:rPr>
              <a:t>(5) :Une </a:t>
            </a:r>
            <a:r>
              <a:rPr lang="fr-FR" sz="1200" kern="800" dirty="0">
                <a:solidFill>
                  <a:srgbClr val="000000"/>
                </a:solidFill>
                <a:latin typeface="Arial"/>
                <a:ea typeface="Arial Unicode MS"/>
              </a:rPr>
              <a:t>heure d’enseignement se fera en </a:t>
            </a:r>
            <a:r>
              <a:rPr lang="fr-FR" sz="1200" kern="800" dirty="0" err="1">
                <a:solidFill>
                  <a:srgbClr val="000000"/>
                </a:solidFill>
                <a:latin typeface="Arial"/>
                <a:ea typeface="Arial Unicode MS"/>
              </a:rPr>
              <a:t>co</a:t>
            </a:r>
            <a:r>
              <a:rPr lang="fr-FR" sz="1200" kern="800" dirty="0">
                <a:solidFill>
                  <a:srgbClr val="000000"/>
                </a:solidFill>
                <a:latin typeface="Arial"/>
                <a:ea typeface="Arial Unicode MS"/>
              </a:rPr>
              <a:t>-animation avec un enseignant de </a:t>
            </a:r>
            <a:r>
              <a:rPr lang="fr-FR" sz="1200" kern="800" dirty="0" smtClean="0">
                <a:solidFill>
                  <a:srgbClr val="000000"/>
                </a:solidFill>
                <a:latin typeface="Arial"/>
                <a:ea typeface="Arial Unicode MS"/>
              </a:rPr>
              <a:t>STI 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921928" y="332656"/>
            <a:ext cx="53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 horaire d’enseignement généraux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Grille horaire</a:t>
            </a:r>
            <a:endParaRPr lang="fr-FR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20507"/>
              </p:ext>
            </p:extLst>
          </p:nvPr>
        </p:nvGraphicFramePr>
        <p:xfrm>
          <a:off x="755576" y="1772816"/>
          <a:ext cx="8104598" cy="33989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10954"/>
                <a:gridCol w="715832"/>
                <a:gridCol w="1382890"/>
                <a:gridCol w="905356"/>
                <a:gridCol w="858549"/>
                <a:gridCol w="1453960"/>
                <a:gridCol w="1077057"/>
              </a:tblGrid>
              <a:tr h="45932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</a:t>
                      </a:r>
                      <a:r>
                        <a:rPr lang="fr-FR" sz="1400" kern="800" baseline="30000" dirty="0" smtClean="0">
                          <a:effectLst/>
                        </a:rPr>
                        <a:t>ère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2</a:t>
                      </a:r>
                      <a:r>
                        <a:rPr lang="fr-FR" sz="1400" kern="800" baseline="30000" dirty="0" smtClean="0">
                          <a:effectLst/>
                        </a:rPr>
                        <a:t>ème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 </a:t>
                      </a:r>
                      <a:r>
                        <a:rPr lang="fr-FR" sz="1200" kern="800" baseline="30000" dirty="0">
                          <a:effectLst/>
                        </a:rPr>
                        <a:t>(2)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(3)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</a:t>
                      </a:r>
                      <a:r>
                        <a:rPr lang="fr-FR" sz="1200" kern="800" baseline="30000" dirty="0">
                          <a:effectLst/>
                        </a:rPr>
                        <a:t> </a:t>
                      </a:r>
                      <a:r>
                        <a:rPr lang="fr-FR" sz="1200" kern="800" baseline="30000" dirty="0" smtClean="0">
                          <a:effectLst/>
                        </a:rPr>
                        <a:t>(2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4957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5. Enseignement professionnel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20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 +1 +15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600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20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 +1 +15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720</a:t>
                      </a:r>
                      <a:endParaRPr lang="fr-FR" sz="14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</a:tr>
              <a:tr h="254304">
                <a:tc gridSpan="7">
                  <a:txBody>
                    <a:bodyPr/>
                    <a:lstStyle/>
                    <a:p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93761">
                <a:tc>
                  <a:txBody>
                    <a:bodyPr/>
                    <a:lstStyle/>
                    <a:p>
                      <a:pPr marL="142240" indent="-142240" algn="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</a:t>
                      </a:r>
                      <a:r>
                        <a:rPr lang="fr-FR" sz="1200" b="1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professionnel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</a:t>
                      </a:r>
                      <a:r>
                        <a:rPr lang="fr-FR" sz="1200" b="1" dirty="0" smtClean="0">
                          <a:effectLst/>
                        </a:rPr>
                        <a:t> 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  +0 + 14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4 + 0 + 14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44145" indent="-144145" algn="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 en langue vivante étrangère en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intervention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 + 1</a:t>
                      </a:r>
                      <a:r>
                        <a:rPr lang="fr-FR" sz="1400" kern="8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(8)</a:t>
                      </a: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 + 0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0+ 1</a:t>
                      </a:r>
                      <a:r>
                        <a:rPr lang="fr-FR" sz="1400" kern="8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(8)</a:t>
                      </a:r>
                      <a:r>
                        <a:rPr lang="fr-FR" sz="1400" kern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 + 0</a:t>
                      </a:r>
                      <a:endParaRPr lang="fr-FR" sz="1400" kern="80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42240" indent="-142240" algn="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 en  chimie organique en </a:t>
                      </a:r>
                      <a:r>
                        <a:rPr lang="fr-FR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-intervention</a:t>
                      </a:r>
                      <a:endParaRPr lang="fr-FR" sz="1200" kern="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</a:t>
                      </a:r>
                      <a:r>
                        <a:rPr lang="fr-FR" sz="1400" kern="8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</a:t>
                      </a:r>
                      <a:r>
                        <a:rPr lang="fr-FR" sz="14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+0+1</a:t>
                      </a:r>
                      <a:r>
                        <a:rPr lang="fr-FR" sz="1400" kern="8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(9)</a:t>
                      </a:r>
                      <a:endParaRPr lang="fr-FR" sz="14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0</a:t>
                      </a:r>
                      <a:r>
                        <a:rPr lang="fr-FR" sz="1400" kern="8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 </a:t>
                      </a:r>
                      <a:r>
                        <a:rPr lang="fr-FR" sz="1400" kern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+0+1</a:t>
                      </a:r>
                      <a:r>
                        <a:rPr lang="fr-FR" sz="1400" kern="8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 Unicode MS"/>
                          <a:cs typeface="Arial"/>
                        </a:rPr>
                        <a:t>(9)</a:t>
                      </a:r>
                      <a:endParaRPr lang="fr-FR" sz="1400" kern="800" dirty="0">
                        <a:effectLst/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05344" y="5589240"/>
            <a:ext cx="799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(8) :Pris </a:t>
            </a:r>
            <a:r>
              <a:rPr lang="fr-FR" sz="1200" dirty="0"/>
              <a:t>en charge par deux enseignants Anglais et STI (1H par semaine</a:t>
            </a:r>
            <a:r>
              <a:rPr lang="fr-FR" sz="1200" dirty="0" smtClean="0"/>
              <a:t>)</a:t>
            </a:r>
          </a:p>
          <a:p>
            <a:r>
              <a:rPr lang="fr-FR" sz="1200" dirty="0"/>
              <a:t>(9) :  Pris en charge par deux enseignants Chimie organique et STI (1H par semaine).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21928" y="332656"/>
            <a:ext cx="530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 horaire d’enseignement professionnel globalisé, réparti  au niveau de l’établissement…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Grille horaire</a:t>
            </a:r>
          </a:p>
        </p:txBody>
      </p:sp>
    </p:spTree>
    <p:extLst>
      <p:ext uri="{BB962C8B-B14F-4D97-AF65-F5344CB8AC3E}">
        <p14:creationId xmlns:p14="http://schemas.microsoft.com/office/powerpoint/2010/main" val="15666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7858"/>
              </p:ext>
            </p:extLst>
          </p:nvPr>
        </p:nvGraphicFramePr>
        <p:xfrm>
          <a:off x="528464" y="1484784"/>
          <a:ext cx="8364015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Feuille de calcul" r:id="rId3" imgW="17068901" imgH="10599320" progId="Excel.Sheet.12">
                  <p:embed/>
                </p:oleObj>
              </mc:Choice>
              <mc:Fallback>
                <p:oleObj name="Feuille de calcul" r:id="rId3" imgW="17068901" imgH="10599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464" y="1484784"/>
                        <a:ext cx="8364015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EPC série 2015 – Relations tâches/compétences/épreuves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37433" y="2268293"/>
            <a:ext cx="2594412" cy="1116124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37433" y="4834007"/>
            <a:ext cx="2441213" cy="679253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7507547" y="3991282"/>
            <a:ext cx="353061" cy="1147064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12700" cmpd="sng">
            <a:solidFill>
              <a:srgbClr val="FFC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28465" y="2430311"/>
            <a:ext cx="1632528" cy="837516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0413" y="4962696"/>
            <a:ext cx="2064576" cy="698550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908458" y="2268293"/>
            <a:ext cx="2159486" cy="318370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  <a:gd name="connsiteX0" fmla="*/ 0 w 92597"/>
              <a:gd name="connsiteY0" fmla="*/ 0 h 3955711"/>
              <a:gd name="connsiteX1" fmla="*/ 92597 w 92597"/>
              <a:gd name="connsiteY1" fmla="*/ 3955711 h 3955711"/>
              <a:gd name="connsiteX0" fmla="*/ 939203 w 939203"/>
              <a:gd name="connsiteY0" fmla="*/ 502733 h 502733"/>
              <a:gd name="connsiteX1" fmla="*/ 0 w 939203"/>
              <a:gd name="connsiteY1" fmla="*/ 0 h 502733"/>
              <a:gd name="connsiteX0" fmla="*/ 0 w 317477"/>
              <a:gd name="connsiteY0" fmla="*/ 0 h 264595"/>
              <a:gd name="connsiteX1" fmla="*/ 317477 w 317477"/>
              <a:gd name="connsiteY1" fmla="*/ 264595 h 264595"/>
              <a:gd name="connsiteX0" fmla="*/ 0 w 462987"/>
              <a:gd name="connsiteY0" fmla="*/ 0 h 13229"/>
              <a:gd name="connsiteX1" fmla="*/ 462987 w 462987"/>
              <a:gd name="connsiteY1" fmla="*/ 13229 h 13229"/>
              <a:gd name="connsiteX0" fmla="*/ 0 w 462987"/>
              <a:gd name="connsiteY0" fmla="*/ 79453 h 92682"/>
              <a:gd name="connsiteX1" fmla="*/ 462987 w 462987"/>
              <a:gd name="connsiteY1" fmla="*/ 92682 h 92682"/>
              <a:gd name="connsiteX0" fmla="*/ 0 w 462987"/>
              <a:gd name="connsiteY0" fmla="*/ 118072 h 131301"/>
              <a:gd name="connsiteX1" fmla="*/ 462987 w 462987"/>
              <a:gd name="connsiteY1" fmla="*/ 131301 h 13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2987" h="131301">
                <a:moveTo>
                  <a:pt x="0" y="118072"/>
                </a:moveTo>
                <a:cubicBezTo>
                  <a:pt x="141101" y="-9816"/>
                  <a:pt x="282201" y="-71556"/>
                  <a:pt x="462987" y="131301"/>
                </a:cubicBezTo>
              </a:path>
            </a:pathLst>
          </a:custGeom>
          <a:ln w="12700" cmpd="sng">
            <a:solidFill>
              <a:srgbClr val="FFC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5400000" flipH="1">
            <a:off x="3256812" y="4605041"/>
            <a:ext cx="339627" cy="1858697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12700" cmpd="sng">
            <a:solidFill>
              <a:srgbClr val="FFC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939491" y="2925710"/>
            <a:ext cx="2520941" cy="1116124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Plus 1"/>
          <p:cNvSpPr/>
          <p:nvPr/>
        </p:nvSpPr>
        <p:spPr>
          <a:xfrm>
            <a:off x="6541222" y="2587821"/>
            <a:ext cx="432048" cy="396044"/>
          </a:xfrm>
          <a:prstGeom prst="mathPlus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46599" y="5156859"/>
            <a:ext cx="2513834" cy="679253"/>
          </a:xfrm>
          <a:prstGeom prst="ellipse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us 13"/>
          <p:cNvSpPr/>
          <p:nvPr/>
        </p:nvSpPr>
        <p:spPr>
          <a:xfrm>
            <a:off x="6326003" y="4915927"/>
            <a:ext cx="432048" cy="396044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21928" y="332656"/>
            <a:ext cx="530625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Conception des épreuves cœur de métier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Option : Conception Outillage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62616"/>
              </p:ext>
            </p:extLst>
          </p:nvPr>
        </p:nvGraphicFramePr>
        <p:xfrm>
          <a:off x="539552" y="1526444"/>
          <a:ext cx="8372669" cy="479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Feuille de calcul" r:id="rId3" imgW="17221148" imgH="10614652" progId="Excel.Sheet.12">
                  <p:embed/>
                </p:oleObj>
              </mc:Choice>
              <mc:Fallback>
                <p:oleObj name="Feuille de calcul" r:id="rId3" imgW="17221148" imgH="106146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526444"/>
                        <a:ext cx="8372669" cy="479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EPC série 2015 – Relations tâches/compétences/épreuves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828784" y="2704140"/>
            <a:ext cx="2594412" cy="1116124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828784" y="5199025"/>
            <a:ext cx="2594412" cy="643117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6870456" y="3820264"/>
            <a:ext cx="255534" cy="1378761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11560" y="2840271"/>
            <a:ext cx="1482320" cy="588729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2289" y="5248872"/>
            <a:ext cx="1656184" cy="540725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rot="21424103">
            <a:off x="2014268" y="2288118"/>
            <a:ext cx="4558655" cy="538606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  <a:gd name="connsiteX0" fmla="*/ 0 w 92597"/>
              <a:gd name="connsiteY0" fmla="*/ 0 h 3955711"/>
              <a:gd name="connsiteX1" fmla="*/ 92597 w 92597"/>
              <a:gd name="connsiteY1" fmla="*/ 3955711 h 3955711"/>
              <a:gd name="connsiteX0" fmla="*/ 939203 w 939203"/>
              <a:gd name="connsiteY0" fmla="*/ 502733 h 502733"/>
              <a:gd name="connsiteX1" fmla="*/ 0 w 939203"/>
              <a:gd name="connsiteY1" fmla="*/ 0 h 502733"/>
              <a:gd name="connsiteX0" fmla="*/ 0 w 317477"/>
              <a:gd name="connsiteY0" fmla="*/ 0 h 264595"/>
              <a:gd name="connsiteX1" fmla="*/ 317477 w 317477"/>
              <a:gd name="connsiteY1" fmla="*/ 264595 h 264595"/>
              <a:gd name="connsiteX0" fmla="*/ 0 w 462987"/>
              <a:gd name="connsiteY0" fmla="*/ 0 h 13229"/>
              <a:gd name="connsiteX1" fmla="*/ 462987 w 462987"/>
              <a:gd name="connsiteY1" fmla="*/ 13229 h 13229"/>
              <a:gd name="connsiteX0" fmla="*/ 0 w 462987"/>
              <a:gd name="connsiteY0" fmla="*/ 79453 h 92682"/>
              <a:gd name="connsiteX1" fmla="*/ 462987 w 462987"/>
              <a:gd name="connsiteY1" fmla="*/ 92682 h 92682"/>
              <a:gd name="connsiteX0" fmla="*/ 0 w 462987"/>
              <a:gd name="connsiteY0" fmla="*/ 118072 h 131301"/>
              <a:gd name="connsiteX1" fmla="*/ 462987 w 462987"/>
              <a:gd name="connsiteY1" fmla="*/ 131301 h 13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2987" h="131301">
                <a:moveTo>
                  <a:pt x="0" y="118072"/>
                </a:moveTo>
                <a:cubicBezTo>
                  <a:pt x="141101" y="-9816"/>
                  <a:pt x="282201" y="-71556"/>
                  <a:pt x="462987" y="13130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5400000">
            <a:off x="4083447" y="3773897"/>
            <a:ext cx="270362" cy="3220311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412810" y="3429000"/>
            <a:ext cx="1499411" cy="1256021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33551" y="5789597"/>
            <a:ext cx="1427387" cy="663739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H="1">
            <a:off x="8656689" y="4509120"/>
            <a:ext cx="255532" cy="1379811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52289" y="5964235"/>
            <a:ext cx="1656184" cy="349275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5400000" flipH="1">
            <a:off x="4948639" y="3728598"/>
            <a:ext cx="192044" cy="4977780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4" h="3955711">
                <a:moveTo>
                  <a:pt x="411587" y="0"/>
                </a:moveTo>
                <a:cubicBezTo>
                  <a:pt x="86394" y="783865"/>
                  <a:pt x="-13920" y="1457483"/>
                  <a:pt x="1513" y="2116768"/>
                </a:cubicBezTo>
                <a:cubicBezTo>
                  <a:pt x="16946" y="2776053"/>
                  <a:pt x="504184" y="3955711"/>
                  <a:pt x="504184" y="395571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11559" y="3536875"/>
            <a:ext cx="1482321" cy="972245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87819">
            <a:off x="2056333" y="3669308"/>
            <a:ext cx="5421600" cy="387512"/>
          </a:xfrm>
          <a:custGeom>
            <a:avLst/>
            <a:gdLst>
              <a:gd name="connsiteX0" fmla="*/ 412607 w 584574"/>
              <a:gd name="connsiteY0" fmla="*/ 0 h 3929252"/>
              <a:gd name="connsiteX1" fmla="*/ 2533 w 584574"/>
              <a:gd name="connsiteY1" fmla="*/ 2116768 h 3929252"/>
              <a:gd name="connsiteX2" fmla="*/ 584574 w 584574"/>
              <a:gd name="connsiteY2" fmla="*/ 3929252 h 3929252"/>
              <a:gd name="connsiteX0" fmla="*/ 414337 w 586304"/>
              <a:gd name="connsiteY0" fmla="*/ 0 h 3929252"/>
              <a:gd name="connsiteX1" fmla="*/ 4263 w 586304"/>
              <a:gd name="connsiteY1" fmla="*/ 2116768 h 3929252"/>
              <a:gd name="connsiteX2" fmla="*/ 586304 w 586304"/>
              <a:gd name="connsiteY2" fmla="*/ 3929252 h 3929252"/>
              <a:gd name="connsiteX0" fmla="*/ 411587 w 504184"/>
              <a:gd name="connsiteY0" fmla="*/ 0 h 3955711"/>
              <a:gd name="connsiteX1" fmla="*/ 1513 w 504184"/>
              <a:gd name="connsiteY1" fmla="*/ 2116768 h 3955711"/>
              <a:gd name="connsiteX2" fmla="*/ 504184 w 504184"/>
              <a:gd name="connsiteY2" fmla="*/ 3955711 h 3955711"/>
              <a:gd name="connsiteX0" fmla="*/ 0 w 92597"/>
              <a:gd name="connsiteY0" fmla="*/ 0 h 3955711"/>
              <a:gd name="connsiteX1" fmla="*/ 92597 w 92597"/>
              <a:gd name="connsiteY1" fmla="*/ 3955711 h 3955711"/>
              <a:gd name="connsiteX0" fmla="*/ 939203 w 939203"/>
              <a:gd name="connsiteY0" fmla="*/ 502733 h 502733"/>
              <a:gd name="connsiteX1" fmla="*/ 0 w 939203"/>
              <a:gd name="connsiteY1" fmla="*/ 0 h 502733"/>
              <a:gd name="connsiteX0" fmla="*/ 0 w 317477"/>
              <a:gd name="connsiteY0" fmla="*/ 0 h 264595"/>
              <a:gd name="connsiteX1" fmla="*/ 317477 w 317477"/>
              <a:gd name="connsiteY1" fmla="*/ 264595 h 264595"/>
              <a:gd name="connsiteX0" fmla="*/ 0 w 462987"/>
              <a:gd name="connsiteY0" fmla="*/ 0 h 13229"/>
              <a:gd name="connsiteX1" fmla="*/ 462987 w 462987"/>
              <a:gd name="connsiteY1" fmla="*/ 13229 h 13229"/>
              <a:gd name="connsiteX0" fmla="*/ 0 w 462987"/>
              <a:gd name="connsiteY0" fmla="*/ 79453 h 92682"/>
              <a:gd name="connsiteX1" fmla="*/ 462987 w 462987"/>
              <a:gd name="connsiteY1" fmla="*/ 92682 h 92682"/>
              <a:gd name="connsiteX0" fmla="*/ 0 w 462987"/>
              <a:gd name="connsiteY0" fmla="*/ 118072 h 131301"/>
              <a:gd name="connsiteX1" fmla="*/ 462987 w 462987"/>
              <a:gd name="connsiteY1" fmla="*/ 131301 h 13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2987" h="131301">
                <a:moveTo>
                  <a:pt x="0" y="118072"/>
                </a:moveTo>
                <a:cubicBezTo>
                  <a:pt x="141101" y="-9816"/>
                  <a:pt x="282201" y="-71556"/>
                  <a:pt x="462987" y="131301"/>
                </a:cubicBezTo>
              </a:path>
            </a:pathLst>
          </a:custGeom>
          <a:ln w="25400" cmpd="sng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21928" y="332656"/>
            <a:ext cx="566178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Conception des épreuves cœur de métier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Option : Pilotage et Optimisation de la Production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47480" y="3046798"/>
            <a:ext cx="3792868" cy="3906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U4: Conception préliminaire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947479" y="4000433"/>
            <a:ext cx="3792870" cy="5169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U5: Projet …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947489" y="5013176"/>
            <a:ext cx="3792870" cy="5169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U61: Projet collaboratif d’optimisation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947448" y="5679391"/>
            <a:ext cx="3792870" cy="5169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U62: </a:t>
            </a:r>
            <a:r>
              <a:rPr lang="fr-FR" b="1" dirty="0"/>
              <a:t>Pilotage de la production en </a:t>
            </a:r>
            <a:r>
              <a:rPr lang="fr-FR" b="1" dirty="0" smtClean="0"/>
              <a:t>entreprise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3947484" y="303856"/>
            <a:ext cx="3576844" cy="4836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U1: Culture générale expression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3947482" y="996673"/>
            <a:ext cx="3792870" cy="494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U2: LV étrangère anglais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3947482" y="1625631"/>
            <a:ext cx="3792870" cy="5169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U31: Mathématiques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3947483" y="2277380"/>
            <a:ext cx="3792870" cy="5169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U32: Physique Chimie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1082275" y="2863151"/>
            <a:ext cx="2470307" cy="6617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/>
              <a:t>E</a:t>
            </a:r>
            <a:r>
              <a:rPr lang="fr-FR" b="1" dirty="0" smtClean="0"/>
              <a:t>4: Conception préliminaire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1082243" y="3608993"/>
            <a:ext cx="2470309" cy="13682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/>
              <a:t>E</a:t>
            </a:r>
            <a:r>
              <a:rPr lang="fr-FR" b="1" dirty="0" smtClean="0"/>
              <a:t>5: Projet industriel de conception détaillée d’un outillage/processus et d’industrialisation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1082276" y="5020903"/>
            <a:ext cx="2470309" cy="11754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E6: Réponse à une affaire – Pilotage de la production en entreprise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1082278" y="236292"/>
            <a:ext cx="2470307" cy="6188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/>
              <a:t>E</a:t>
            </a:r>
            <a:r>
              <a:rPr lang="fr-FR" b="1" dirty="0" smtClean="0"/>
              <a:t>1: Culture générale expression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1082277" y="989933"/>
            <a:ext cx="2470309" cy="494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/>
              <a:t>E</a:t>
            </a:r>
            <a:r>
              <a:rPr lang="fr-FR" b="1" dirty="0" smtClean="0"/>
              <a:t>2: LV étrangère anglais</a:t>
            </a:r>
            <a:endParaRPr lang="fr-FR" b="1" dirty="0"/>
          </a:p>
        </p:txBody>
      </p:sp>
      <p:sp>
        <p:nvSpPr>
          <p:cNvPr id="27" name="Rectangle 26"/>
          <p:cNvSpPr/>
          <p:nvPr/>
        </p:nvSpPr>
        <p:spPr>
          <a:xfrm>
            <a:off x="1082277" y="1618891"/>
            <a:ext cx="2470309" cy="11754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b="1" dirty="0" smtClean="0"/>
              <a:t>E3: Mathématiques et Physique Chimie</a:t>
            </a:r>
            <a:endParaRPr lang="fr-FR" b="1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552585" y="545697"/>
            <a:ext cx="3948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6" idx="3"/>
            <a:endCxn id="16" idx="1"/>
          </p:cNvCxnSpPr>
          <p:nvPr/>
        </p:nvCxnSpPr>
        <p:spPr>
          <a:xfrm>
            <a:off x="3552586" y="1236996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552588" y="1932370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3552589" y="2568670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3552591" y="4300921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3552594" y="5312003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10" idx="1"/>
          </p:cNvCxnSpPr>
          <p:nvPr/>
        </p:nvCxnSpPr>
        <p:spPr>
          <a:xfrm>
            <a:off x="3552594" y="5937850"/>
            <a:ext cx="3948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552553" y="3238761"/>
            <a:ext cx="394896" cy="6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>
            <a:spLocks/>
          </p:cNvSpPr>
          <p:nvPr/>
        </p:nvSpPr>
        <p:spPr>
          <a:xfrm>
            <a:off x="7308304" y="268169"/>
            <a:ext cx="1599359" cy="555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 Écrit </a:t>
            </a:r>
            <a:r>
              <a:rPr lang="fr-FR" b="1" dirty="0" smtClean="0">
                <a:solidFill>
                  <a:schemeClr val="tx1"/>
                </a:solidFill>
              </a:rPr>
              <a:t>4h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>
            <a:spLocks/>
          </p:cNvSpPr>
          <p:nvPr/>
        </p:nvSpPr>
        <p:spPr>
          <a:xfrm>
            <a:off x="7308304" y="989933"/>
            <a:ext cx="1599359" cy="5008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CCF (x2)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>
            <a:spLocks/>
          </p:cNvSpPr>
          <p:nvPr/>
        </p:nvSpPr>
        <p:spPr>
          <a:xfrm>
            <a:off x="7308304" y="1641604"/>
            <a:ext cx="1599359" cy="5008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CCF (x2)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>
            <a:spLocks/>
          </p:cNvSpPr>
          <p:nvPr/>
        </p:nvSpPr>
        <p:spPr>
          <a:xfrm>
            <a:off x="7308304" y="2293275"/>
            <a:ext cx="1599359" cy="5008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CCF (x2)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>
            <a:spLocks/>
          </p:cNvSpPr>
          <p:nvPr/>
        </p:nvSpPr>
        <p:spPr>
          <a:xfrm>
            <a:off x="7308304" y="2995068"/>
            <a:ext cx="1599359" cy="494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Écrit </a:t>
            </a:r>
            <a:r>
              <a:rPr lang="fr-FR" b="1" dirty="0">
                <a:solidFill>
                  <a:schemeClr val="tx1"/>
                </a:solidFill>
              </a:rPr>
              <a:t>5</a:t>
            </a:r>
            <a:r>
              <a:rPr lang="fr-FR" b="1" dirty="0" smtClean="0">
                <a:solidFill>
                  <a:schemeClr val="tx1"/>
                </a:solidFill>
              </a:rPr>
              <a:t>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>
            <a:spLocks/>
          </p:cNvSpPr>
          <p:nvPr/>
        </p:nvSpPr>
        <p:spPr>
          <a:xfrm>
            <a:off x="7308304" y="3789040"/>
            <a:ext cx="1599359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  <a:r>
              <a:rPr lang="fr-FR" b="1" dirty="0" smtClean="0">
                <a:solidFill>
                  <a:schemeClr val="tx1"/>
                </a:solidFill>
              </a:rPr>
              <a:t>ratique et orale 50 min.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3" name="Ellipse 52"/>
          <p:cNvSpPr>
            <a:spLocks/>
          </p:cNvSpPr>
          <p:nvPr/>
        </p:nvSpPr>
        <p:spPr>
          <a:xfrm>
            <a:off x="7308304" y="5020903"/>
            <a:ext cx="1599359" cy="5236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CCF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4" name="Ellipse 53"/>
          <p:cNvSpPr>
            <a:spLocks/>
          </p:cNvSpPr>
          <p:nvPr/>
        </p:nvSpPr>
        <p:spPr>
          <a:xfrm>
            <a:off x="7308304" y="5672652"/>
            <a:ext cx="1599359" cy="5236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CCF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Organisation des épreuves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649816" y="293669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8639944" y="980728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8639944" y="1628800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8639944" y="2276872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Ellipse 57"/>
          <p:cNvSpPr/>
          <p:nvPr/>
        </p:nvSpPr>
        <p:spPr>
          <a:xfrm>
            <a:off x="8639944" y="2996952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8639944" y="4005064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0" name="Ellipse 59"/>
          <p:cNvSpPr/>
          <p:nvPr/>
        </p:nvSpPr>
        <p:spPr>
          <a:xfrm>
            <a:off x="8639944" y="5013176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8639944" y="5661248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592" y="1628800"/>
            <a:ext cx="78907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Assumer les origines différentes des étudiants (baccalauréats technologiques et professionnels)</a:t>
            </a:r>
            <a:endParaRPr lang="fr-FR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/>
              <a:t>Acquérir une vraie culture de l’industrialisation des produits et des </a:t>
            </a:r>
            <a:r>
              <a:rPr lang="fr-FR" sz="1400" b="1" dirty="0">
                <a:solidFill>
                  <a:schemeClr val="accent1"/>
                </a:solidFill>
              </a:rPr>
              <a:t>pièces </a:t>
            </a:r>
            <a:r>
              <a:rPr lang="fr-FR" sz="1400" b="1" dirty="0" smtClean="0">
                <a:solidFill>
                  <a:schemeClr val="accent1"/>
                </a:solidFill>
              </a:rPr>
              <a:t>plastiques et composites </a:t>
            </a:r>
            <a:r>
              <a:rPr lang="fr-FR" sz="1400" dirty="0"/>
              <a:t>par un travail </a:t>
            </a:r>
            <a:r>
              <a:rPr lang="fr-FR" sz="1400" dirty="0" smtClean="0"/>
              <a:t>collaboratif et l’adaptation </a:t>
            </a:r>
            <a:r>
              <a:rPr lang="fr-FR" sz="1400" dirty="0"/>
              <a:t>territoriale, cohésion avec d’autres BTS </a:t>
            </a:r>
            <a:r>
              <a:rPr lang="fr-FR" sz="1400" dirty="0" smtClean="0"/>
              <a:t>industriels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Couvrir </a:t>
            </a:r>
            <a:r>
              <a:rPr lang="fr-FR" sz="1400" dirty="0"/>
              <a:t>les deux aspects de la </a:t>
            </a:r>
            <a:r>
              <a:rPr lang="fr-FR" sz="1400" b="1" dirty="0" smtClean="0">
                <a:solidFill>
                  <a:schemeClr val="accent1"/>
                </a:solidFill>
              </a:rPr>
              <a:t>Conception Outillage </a:t>
            </a:r>
            <a:r>
              <a:rPr lang="fr-FR" sz="1400" dirty="0"/>
              <a:t>et du </a:t>
            </a:r>
            <a:r>
              <a:rPr lang="fr-FR" sz="1400" b="1" dirty="0" smtClean="0">
                <a:solidFill>
                  <a:schemeClr val="accent1"/>
                </a:solidFill>
              </a:rPr>
              <a:t>Pilotage </a:t>
            </a:r>
            <a:r>
              <a:rPr lang="fr-FR" sz="1400" b="1" dirty="0">
                <a:solidFill>
                  <a:schemeClr val="accent1"/>
                </a:solidFill>
              </a:rPr>
              <a:t>et de </a:t>
            </a:r>
            <a:r>
              <a:rPr lang="fr-FR" sz="1400" b="1" dirty="0" smtClean="0">
                <a:solidFill>
                  <a:schemeClr val="accent1"/>
                </a:solidFill>
              </a:rPr>
              <a:t>l’Optimisation </a:t>
            </a:r>
            <a:r>
              <a:rPr lang="fr-FR" sz="1400" b="1" dirty="0">
                <a:solidFill>
                  <a:schemeClr val="accent1"/>
                </a:solidFill>
              </a:rPr>
              <a:t>de la P</a:t>
            </a:r>
            <a:r>
              <a:rPr lang="fr-FR" sz="1400" b="1" dirty="0" smtClean="0">
                <a:solidFill>
                  <a:schemeClr val="accent1"/>
                </a:solidFill>
              </a:rPr>
              <a:t>roduction</a:t>
            </a:r>
            <a:endParaRPr lang="fr-FR" sz="1400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Élargir le champ d’application des compétences aux procédés de mise en œuvre des composites,  aux </a:t>
            </a:r>
            <a:r>
              <a:rPr lang="fr-FR" sz="1400" b="1" dirty="0" smtClean="0">
                <a:solidFill>
                  <a:schemeClr val="accent1"/>
                </a:solidFill>
              </a:rPr>
              <a:t>procédés additifs polymères  </a:t>
            </a:r>
            <a:r>
              <a:rPr lang="fr-FR" sz="1400" dirty="0" smtClean="0"/>
              <a:t>et aux </a:t>
            </a:r>
            <a:r>
              <a:rPr lang="fr-FR" sz="1400" b="1" dirty="0" smtClean="0">
                <a:solidFill>
                  <a:schemeClr val="accent1"/>
                </a:solidFill>
              </a:rPr>
              <a:t>nouveaux procédés </a:t>
            </a:r>
            <a:r>
              <a:rPr lang="fr-FR" sz="1400" dirty="0" smtClean="0"/>
              <a:t>(</a:t>
            </a:r>
            <a:r>
              <a:rPr lang="fr-FR" sz="1400" dirty="0" err="1" smtClean="0"/>
              <a:t>plastronique</a:t>
            </a:r>
            <a:r>
              <a:rPr lang="fr-FR" sz="1400" dirty="0" smtClean="0"/>
              <a:t>)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Centrer le cœur de métier sur l’optimisation de processus par </a:t>
            </a:r>
            <a:r>
              <a:rPr lang="fr-FR" sz="1400" dirty="0"/>
              <a:t>l’approche de la relation </a:t>
            </a:r>
            <a:r>
              <a:rPr lang="fr-FR" sz="1400" dirty="0" smtClean="0"/>
              <a:t>«produit </a:t>
            </a:r>
            <a:r>
              <a:rPr lang="fr-FR" sz="1400" dirty="0"/>
              <a:t>– matériaux – </a:t>
            </a:r>
            <a:r>
              <a:rPr lang="fr-FR" sz="1400" b="1" dirty="0">
                <a:solidFill>
                  <a:schemeClr val="accent1"/>
                </a:solidFill>
              </a:rPr>
              <a:t>outillage – procédés </a:t>
            </a:r>
            <a:r>
              <a:rPr lang="fr-FR" sz="1400" dirty="0"/>
              <a:t>– processus – </a:t>
            </a:r>
            <a:r>
              <a:rPr lang="fr-FR" sz="1400" dirty="0" smtClean="0"/>
              <a:t>coûts »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Utiliser, de façon assistée si nécessaire et en confrontation avec le réel chaque fois que cela est possible, les </a:t>
            </a:r>
            <a:r>
              <a:rPr lang="fr-FR" sz="1400" b="1" dirty="0" smtClean="0">
                <a:solidFill>
                  <a:schemeClr val="accent1"/>
                </a:solidFill>
              </a:rPr>
              <a:t>simulations numériques </a:t>
            </a:r>
            <a:r>
              <a:rPr lang="fr-FR" sz="1400" dirty="0" smtClean="0"/>
              <a:t>pour consolider les apprentissages et obtenir des résultats vérifiables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400" dirty="0" smtClean="0"/>
              <a:t>Maîtriser la communication y compris en langue anglaise en maintenant la dimension européenne (label </a:t>
            </a:r>
            <a:r>
              <a:rPr lang="fr-FR" sz="1400" b="1" dirty="0" err="1" smtClean="0">
                <a:solidFill>
                  <a:schemeClr val="accent1"/>
                </a:solidFill>
              </a:rPr>
              <a:t>Europlastics</a:t>
            </a:r>
            <a:r>
              <a:rPr lang="fr-FR" sz="1400" dirty="0" smtClean="0"/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4766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Des objectifs spécifiques au BTS EPC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985957" y="1634024"/>
            <a:ext cx="4202119" cy="47021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" name="ZoneTexte 3"/>
          <p:cNvSpPr txBox="1"/>
          <p:nvPr/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EPC 2015 – Epreuve U62 – Projet collaboratif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8257" y="648479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OBJECTIF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78257" y="1634024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ORGANISATION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918513" y="499869"/>
            <a:ext cx="574244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OPTION CONCEPTION OUTILLAGE:</a:t>
            </a:r>
          </a:p>
          <a:p>
            <a:r>
              <a:rPr lang="fr-FR" sz="1400" dirty="0" smtClean="0"/>
              <a:t>Collaborer avec un spécialiste de la conception pour optimiser la conception d’une pièce plastique ou composite dans la relation outillage</a:t>
            </a:r>
            <a:endParaRPr lang="fr-FR" sz="1400" dirty="0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5335142" y="2505566"/>
            <a:ext cx="1613122" cy="1586472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ou ensemble à optimiser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85957" y="2099780"/>
            <a:ext cx="420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Mécanisme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85957" y="1731164"/>
            <a:ext cx="420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Projet industriel réel ou adapté</a:t>
            </a:r>
            <a:endParaRPr lang="fr-FR" sz="1600" b="1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3310380" y="3498722"/>
            <a:ext cx="3059999" cy="1696625"/>
          </a:xfrm>
          <a:prstGeom prst="ellipse">
            <a:avLst/>
          </a:prstGeom>
          <a:solidFill>
            <a:schemeClr val="accent5">
              <a:alpha val="4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Groupe BTS EPC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779822" y="3498722"/>
            <a:ext cx="3059999" cy="1696625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Groupe BTS conception, procédé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(ou industriel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o</a:t>
            </a:r>
            <a:r>
              <a:rPr lang="fr-FR" sz="1400" dirty="0" smtClean="0">
                <a:solidFill>
                  <a:schemeClr val="bg1"/>
                </a:solidFill>
              </a:rPr>
              <a:t>u enseignant)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5335141" y="4439347"/>
            <a:ext cx="1610608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ou ensemble optimisée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8257" y="2210706"/>
            <a:ext cx="1905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Coefficient </a:t>
            </a:r>
            <a:r>
              <a:rPr lang="fr-FR" sz="1400" dirty="0" smtClean="0"/>
              <a:t>: 2</a:t>
            </a:r>
          </a:p>
          <a:p>
            <a:r>
              <a:rPr lang="fr-FR" sz="1400" b="1" dirty="0" smtClean="0"/>
              <a:t>Durée</a:t>
            </a:r>
            <a:r>
              <a:rPr lang="fr-FR" sz="1400" dirty="0" smtClean="0"/>
              <a:t>: 20 heures</a:t>
            </a:r>
            <a:endParaRPr lang="fr-FR" sz="1400" dirty="0"/>
          </a:p>
          <a:p>
            <a:r>
              <a:rPr lang="fr-FR" sz="1400" b="1" dirty="0" smtClean="0"/>
              <a:t>Evaluation </a:t>
            </a:r>
            <a:r>
              <a:rPr lang="fr-FR" sz="1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CCF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Epreuve orale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Présentation collective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Soutenance individuelle</a:t>
            </a:r>
            <a:endParaRPr lang="fr-FR" sz="1400" dirty="0"/>
          </a:p>
        </p:txBody>
      </p:sp>
      <p:sp>
        <p:nvSpPr>
          <p:cNvPr id="19" name="Flèche vers le bas 18"/>
          <p:cNvSpPr/>
          <p:nvPr/>
        </p:nvSpPr>
        <p:spPr>
          <a:xfrm>
            <a:off x="5779822" y="3931402"/>
            <a:ext cx="590557" cy="8275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457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985957" y="1634024"/>
            <a:ext cx="4202119" cy="47021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" name="ZoneTexte 3"/>
          <p:cNvSpPr txBox="1"/>
          <p:nvPr/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EPC 2015 – Epreuve U62 – Projet collaboratif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8257" y="648479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OBJECTIF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78257" y="1634024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ORGANISATION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918513" y="499869"/>
            <a:ext cx="574244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OPTION PILOTAGE DE LA PRODUCTION: </a:t>
            </a:r>
          </a:p>
          <a:p>
            <a:r>
              <a:rPr lang="fr-FR" sz="1400" dirty="0" smtClean="0"/>
              <a:t>Collaborer avec un spécialiste de la conception pour optimiser la conception d’une pièce plastique ou composite dans la relation procédé</a:t>
            </a:r>
            <a:endParaRPr lang="fr-FR" sz="1400" dirty="0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5335142" y="2505566"/>
            <a:ext cx="1613122" cy="1586472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ou ensemble à optimiser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85957" y="2099780"/>
            <a:ext cx="420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Mécanisme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85957" y="1731164"/>
            <a:ext cx="420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Projet industriel réel ou adapté</a:t>
            </a:r>
            <a:endParaRPr lang="fr-FR" sz="1600" b="1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3310380" y="3498722"/>
            <a:ext cx="3059999" cy="1696625"/>
          </a:xfrm>
          <a:prstGeom prst="ellipse">
            <a:avLst/>
          </a:prstGeom>
          <a:solidFill>
            <a:schemeClr val="accent5">
              <a:alpha val="4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Groupe BTS EPC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779822" y="3498722"/>
            <a:ext cx="3059999" cy="1696625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Groupe BTS conception, procédé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(ou industriel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o</a:t>
            </a:r>
            <a:r>
              <a:rPr lang="fr-FR" sz="1400" dirty="0" smtClean="0">
                <a:solidFill>
                  <a:schemeClr val="bg1"/>
                </a:solidFill>
              </a:rPr>
              <a:t>u enseignant)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5335141" y="4439347"/>
            <a:ext cx="1610608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ou ensemble optimisée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8257" y="2210706"/>
            <a:ext cx="1905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Coefficient </a:t>
            </a:r>
            <a:r>
              <a:rPr lang="fr-FR" sz="1400" dirty="0" smtClean="0"/>
              <a:t>: 2</a:t>
            </a:r>
          </a:p>
          <a:p>
            <a:r>
              <a:rPr lang="fr-FR" sz="1400" b="1" dirty="0" smtClean="0"/>
              <a:t>Durée</a:t>
            </a:r>
            <a:r>
              <a:rPr lang="fr-FR" sz="1400" dirty="0" smtClean="0"/>
              <a:t>: 20 heures</a:t>
            </a:r>
            <a:endParaRPr lang="fr-FR" sz="1400" dirty="0"/>
          </a:p>
          <a:p>
            <a:r>
              <a:rPr lang="fr-FR" sz="1400" b="1" dirty="0" smtClean="0"/>
              <a:t>Evaluation </a:t>
            </a:r>
            <a:r>
              <a:rPr lang="fr-FR" sz="1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CCF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Epreuve orale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Présentation collective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Soutenance individuelle</a:t>
            </a:r>
            <a:endParaRPr lang="fr-FR" sz="1400" dirty="0"/>
          </a:p>
        </p:txBody>
      </p:sp>
      <p:sp>
        <p:nvSpPr>
          <p:cNvPr id="19" name="Flèche vers le bas 18"/>
          <p:cNvSpPr/>
          <p:nvPr/>
        </p:nvSpPr>
        <p:spPr>
          <a:xfrm>
            <a:off x="5779822" y="3931402"/>
            <a:ext cx="590557" cy="8275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8659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</a:t>
            </a:r>
            <a:r>
              <a:rPr lang="fr-FR" sz="1600" b="1" i="1" dirty="0"/>
              <a:t> </a:t>
            </a:r>
            <a:r>
              <a:rPr lang="fr-FR" sz="1600" b="1" i="1" dirty="0" smtClean="0"/>
              <a:t>  </a:t>
            </a:r>
            <a:r>
              <a:rPr lang="fr-FR" sz="1600" b="1" i="1" dirty="0" smtClean="0">
                <a:solidFill>
                  <a:srgbClr val="FFFFFF"/>
                </a:solidFill>
              </a:rPr>
              <a:t>BTS EPC 2015 </a:t>
            </a:r>
            <a:r>
              <a:rPr lang="fr-FR" sz="1600" b="1" i="1" dirty="0" smtClean="0">
                <a:solidFill>
                  <a:srgbClr val="FFFFFF"/>
                </a:solidFill>
              </a:rPr>
              <a:t>– Epreuve U4 – CONCEPTION PRELIMINAIRE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2"/>
            </p:custDataLst>
          </p:nvPr>
        </p:nvSpPr>
        <p:spPr>
          <a:xfrm>
            <a:off x="1242497" y="2796564"/>
            <a:ext cx="2537416" cy="3440748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925" h="3326985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360885" y="2904645"/>
                  <a:pt x="905854" y="3120804"/>
                </a:cubicBezTo>
                <a:cubicBezTo>
                  <a:pt x="1450823" y="3336964"/>
                  <a:pt x="2201846" y="3392693"/>
                  <a:pt x="3310925" y="324239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51" name="Image 1" descr="malaxeur modèle family_étude_1:Temps de remplissage"/>
          <p:cNvPicPr>
            <a:picLocks noChangeAspect="1" noChangeArrowheads="1"/>
          </p:cNvPicPr>
          <p:nvPr/>
        </p:nvPicPr>
        <p:blipFill>
          <a:blip r:embed="rId8" cstate="print"/>
          <a:srcRect l="18888" t="10704" r="426" b="21750"/>
          <a:stretch>
            <a:fillRect/>
          </a:stretch>
        </p:blipFill>
        <p:spPr bwMode="auto">
          <a:xfrm>
            <a:off x="6444208" y="4797152"/>
            <a:ext cx="2448272" cy="13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419872" y="4286334"/>
            <a:ext cx="2999888" cy="2571666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Contraintes sur la pièces ou le </a:t>
            </a:r>
            <a:r>
              <a:rPr lang="fr-FR" b="1" i="1" dirty="0" smtClean="0">
                <a:solidFill>
                  <a:schemeClr val="tx1"/>
                </a:solidFill>
              </a:rPr>
              <a:t>produit</a:t>
            </a:r>
            <a:r>
              <a:rPr lang="fr-FR" b="1" i="1" dirty="0">
                <a:solidFill>
                  <a:schemeClr val="tx1"/>
                </a:solidFill>
              </a:rPr>
              <a:t>.</a:t>
            </a:r>
            <a:r>
              <a:rPr lang="fr-FR" b="1" i="1" dirty="0" smtClean="0">
                <a:solidFill>
                  <a:schemeClr val="tx1"/>
                </a:solidFill>
              </a:rPr>
              <a:t> </a:t>
            </a:r>
            <a:r>
              <a:rPr lang="fr-FR" b="1" i="1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fr-FR" b="1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a </a:t>
            </a:r>
            <a:r>
              <a:rPr lang="fr-FR" b="1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définition d’un processus prévisionnel de production.</a:t>
            </a:r>
          </a:p>
          <a:p>
            <a:pPr algn="ctr"/>
            <a:r>
              <a:rPr lang="fr-FR" b="1" i="1" dirty="0" smtClean="0">
                <a:solidFill>
                  <a:schemeClr val="tx1"/>
                </a:solidFill>
                <a:cs typeface="Arial" pitchFamily="34" charset="0"/>
              </a:rPr>
              <a:t>Devis estimatif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i="1" dirty="0" smtClean="0"/>
              <a:t>Analyse de la faisabilité technique et économique</a:t>
            </a:r>
            <a:endParaRPr lang="fr-FR" b="1" i="1" dirty="0"/>
          </a:p>
        </p:txBody>
      </p:sp>
      <p:sp>
        <p:nvSpPr>
          <p:cNvPr id="26" name="Rectangle 25"/>
          <p:cNvSpPr/>
          <p:nvPr/>
        </p:nvSpPr>
        <p:spPr>
          <a:xfrm>
            <a:off x="2771800" y="3318083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Conception des formes et dimensions de la pièce obtenue par injection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00192" y="422108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Simulation du procédé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783675" y="279147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EXEMPLE DE CONCEPTION PRELIMINAIRE 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4572000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Conception préliminaire d’un produit 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5" name="Picture 11" descr="verrou DR correction"/>
          <p:cNvPicPr>
            <a:picLocks noChangeAspect="1" noChangeArrowheads="1"/>
          </p:cNvPicPr>
          <p:nvPr/>
        </p:nvPicPr>
        <p:blipFill>
          <a:blip r:embed="rId9" cstate="print"/>
          <a:srcRect l="5615" r="-6686" b="-7143"/>
          <a:stretch>
            <a:fillRect/>
          </a:stretch>
        </p:blipFill>
        <p:spPr bwMode="auto">
          <a:xfrm>
            <a:off x="5796136" y="1916832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img003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067944" y="1127487"/>
            <a:ext cx="1872208" cy="2172357"/>
          </a:xfrm>
          <a:prstGeom prst="rect">
            <a:avLst/>
          </a:prstGeom>
          <a:noFill/>
        </p:spPr>
      </p:pic>
      <p:sp>
        <p:nvSpPr>
          <p:cNvPr id="7" name="Ellipse 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71600" y="620688"/>
            <a:ext cx="3160013" cy="2765482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Une pièce ou un produit, une conception préliminaire d’un produit ou d’une pièce, Environnement du projet. </a:t>
            </a:r>
            <a:endParaRPr lang="fr-F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1"/>
            <a:r>
              <a:rPr lang="fr-FR" sz="1600" b="1" i="1" dirty="0" smtClean="0">
                <a:solidFill>
                  <a:srgbClr val="FFFFFF"/>
                </a:solidFill>
              </a:rPr>
              <a:t>BTS </a:t>
            </a:r>
            <a:r>
              <a:rPr lang="fr-FR" sz="1600" b="1" i="1" dirty="0" smtClean="0">
                <a:solidFill>
                  <a:srgbClr val="FFFFFF"/>
                </a:solidFill>
              </a:rPr>
              <a:t>EPC 2015– </a:t>
            </a:r>
            <a:r>
              <a:rPr lang="fr-FR" sz="1600" b="1" i="1" dirty="0" smtClean="0">
                <a:solidFill>
                  <a:srgbClr val="FFFFFF"/>
                </a:solidFill>
              </a:rPr>
              <a:t>Epreuve U5 – Projet  Industriel CO 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116632"/>
            <a:ext cx="7850261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EXEMPLE D’UN PROJET DE CONCEPTION DETAILLEE D’UN OUTILLAGE OPTION CO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51948" y="1310102"/>
            <a:ext cx="1537398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Plan pièce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Cahier des charges outillage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4823521" y="908720"/>
            <a:ext cx="432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conception détaillée d’un outillage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5"/>
            </p:custDataLst>
          </p:nvPr>
        </p:nvSpPr>
        <p:spPr>
          <a:xfrm>
            <a:off x="1242496" y="2796564"/>
            <a:ext cx="1745328" cy="3224724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  <a:gd name="connsiteX0" fmla="*/ 351877 w 2257018"/>
              <a:gd name="connsiteY0" fmla="*/ 0 h 3346933"/>
              <a:gd name="connsiteX1" fmla="*/ 41110 w 2257018"/>
              <a:gd name="connsiteY1" fmla="*/ 1945437 h 3346933"/>
              <a:gd name="connsiteX2" fmla="*/ 905854 w 2257018"/>
              <a:gd name="connsiteY2" fmla="*/ 3120804 h 3346933"/>
              <a:gd name="connsiteX3" fmla="*/ 2257018 w 2257018"/>
              <a:gd name="connsiteY3" fmla="*/ 3269414 h 3346933"/>
              <a:gd name="connsiteX0" fmla="*/ 351877 w 2257018"/>
              <a:gd name="connsiteY0" fmla="*/ 0 h 3305082"/>
              <a:gd name="connsiteX1" fmla="*/ 41110 w 2257018"/>
              <a:gd name="connsiteY1" fmla="*/ 1945437 h 3305082"/>
              <a:gd name="connsiteX2" fmla="*/ 905854 w 2257018"/>
              <a:gd name="connsiteY2" fmla="*/ 3120804 h 3305082"/>
              <a:gd name="connsiteX3" fmla="*/ 2257018 w 2257018"/>
              <a:gd name="connsiteY3" fmla="*/ 3269414 h 33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018" h="3305082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536536" y="2900141"/>
                  <a:pt x="905854" y="3120804"/>
                </a:cubicBezTo>
                <a:cubicBezTo>
                  <a:pt x="1275172" y="3341467"/>
                  <a:pt x="1661381" y="3325143"/>
                  <a:pt x="2257018" y="326941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67544" y="328498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Simulation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 procédé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843808" y="4797152"/>
            <a:ext cx="1763816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Conception détaillée de l’outillage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Données pour la production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836712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5" y="3859448"/>
            <a:ext cx="2088232" cy="22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60032" y="1584374"/>
            <a:ext cx="4104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Concevoir et valider fonctionnellement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Optimiser l’outillage d’un point de vue technico-économique.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Valider tout ou partie de l’outillage par simulation.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Élaborer le dossier de définition de l’outillage Conception détaillée de l’outillage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15816" y="2996952"/>
            <a:ext cx="25202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Etude rhéologique avec la thermique </a:t>
            </a:r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71729"/>
            <a:ext cx="2039239" cy="19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1"/>
            <a:r>
              <a:rPr lang="fr-FR" sz="1600" b="1" i="1" dirty="0" smtClean="0">
                <a:solidFill>
                  <a:srgbClr val="FFFFFF"/>
                </a:solidFill>
              </a:rPr>
              <a:t>BTS </a:t>
            </a:r>
            <a:r>
              <a:rPr lang="fr-FR" sz="1600" b="1" i="1" dirty="0" smtClean="0">
                <a:solidFill>
                  <a:srgbClr val="FFFFFF"/>
                </a:solidFill>
              </a:rPr>
              <a:t> EPC 2015– </a:t>
            </a:r>
            <a:r>
              <a:rPr lang="fr-FR" sz="1600" b="1" i="1" dirty="0" smtClean="0">
                <a:solidFill>
                  <a:srgbClr val="FFFFFF"/>
                </a:solidFill>
              </a:rPr>
              <a:t>Epreuve U5 – Projet  Industriel POP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116632"/>
            <a:ext cx="7850261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EXEMPLE D’UN PROJET DE CONCEPTION DETAILLEE D’UN PROCESSUS  OPTION  POP</a:t>
            </a:r>
            <a:endParaRPr lang="fr-FR" b="1" dirty="0"/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3275857" y="837252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CONCEPTION DETAILLE D’UN PROCESSUS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4"/>
            </p:custDataLst>
          </p:nvPr>
        </p:nvSpPr>
        <p:spPr>
          <a:xfrm>
            <a:off x="683568" y="2708920"/>
            <a:ext cx="2304256" cy="3312368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  <a:gd name="connsiteX0" fmla="*/ 351877 w 2257018"/>
              <a:gd name="connsiteY0" fmla="*/ 0 h 3346933"/>
              <a:gd name="connsiteX1" fmla="*/ 41110 w 2257018"/>
              <a:gd name="connsiteY1" fmla="*/ 1945437 h 3346933"/>
              <a:gd name="connsiteX2" fmla="*/ 905854 w 2257018"/>
              <a:gd name="connsiteY2" fmla="*/ 3120804 h 3346933"/>
              <a:gd name="connsiteX3" fmla="*/ 2257018 w 2257018"/>
              <a:gd name="connsiteY3" fmla="*/ 3269414 h 3346933"/>
              <a:gd name="connsiteX0" fmla="*/ 351877 w 2257018"/>
              <a:gd name="connsiteY0" fmla="*/ 0 h 3305082"/>
              <a:gd name="connsiteX1" fmla="*/ 41110 w 2257018"/>
              <a:gd name="connsiteY1" fmla="*/ 1945437 h 3305082"/>
              <a:gd name="connsiteX2" fmla="*/ 905854 w 2257018"/>
              <a:gd name="connsiteY2" fmla="*/ 3120804 h 3305082"/>
              <a:gd name="connsiteX3" fmla="*/ 2257018 w 2257018"/>
              <a:gd name="connsiteY3" fmla="*/ 3269414 h 33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018" h="3305082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536536" y="2900141"/>
                  <a:pt x="905854" y="3120804"/>
                </a:cubicBezTo>
                <a:cubicBezTo>
                  <a:pt x="1275172" y="3341467"/>
                  <a:pt x="1661381" y="3325143"/>
                  <a:pt x="2257018" y="326941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0" y="1052736"/>
            <a:ext cx="457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finir un processus prévisionnel de production.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Valider tout ou partie du processus par simulation ou essais de laboratoire.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laborer le dossier 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industrialisation.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Concevoir et 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finir l'environnement p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riph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rique de la production en y int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grant les moyens de recyclage au niveau de 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’î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lot de production.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5" y="1196752"/>
            <a:ext cx="2304256" cy="20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11560" y="1124744"/>
            <a:ext cx="1684005" cy="1656184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 Procédé et l’outillage sont définis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67544" y="328498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Simulation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 procédé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Simulation des processus.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Analyse des risques.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10" cstate="print">
            <a:grayscl/>
            <a:lum bright="-21000" contrast="47000"/>
          </a:blip>
          <a:srcRect/>
          <a:stretch>
            <a:fillRect/>
          </a:stretch>
        </p:blipFill>
        <p:spPr bwMode="auto">
          <a:xfrm>
            <a:off x="5292080" y="4581128"/>
            <a:ext cx="1888283" cy="13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ppe_gobelet2_rempli___compactageTemps_pour_atteindre_la_temp_rature_d__jection_image.gif" descr="Y:\gobelet2\rheo1\MPi1\rapport\grappe_gobelet2_rempli___compactage\grappe_gobelet2_rempli___compactageTemps_pour_atteindre_la_temp_rature_d__jection_image.gif"/>
          <p:cNvPicPr>
            <a:picLocks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4572000" y="2780928"/>
            <a:ext cx="1944390" cy="13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5122014"/>
          <p:cNvPicPr>
            <a:picLocks noChangeAspect="1" noChangeArrowheads="1"/>
          </p:cNvPicPr>
          <p:nvPr/>
        </p:nvPicPr>
        <p:blipFill>
          <a:blip r:embed="rId13" cstate="print">
            <a:lum bright="-10000" contrast="20000"/>
          </a:blip>
          <a:srcRect/>
          <a:stretch>
            <a:fillRect/>
          </a:stretch>
        </p:blipFill>
        <p:spPr bwMode="auto">
          <a:xfrm rot="5400000">
            <a:off x="7358150" y="4747306"/>
            <a:ext cx="1296145" cy="16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564904"/>
            <a:ext cx="16178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843808" y="4149080"/>
            <a:ext cx="2524768" cy="2267374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Les  moyens sont définis.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 dossier d’industrialisation partiellement complété</a:t>
            </a:r>
          </a:p>
        </p:txBody>
      </p:sp>
    </p:spTree>
    <p:extLst>
      <p:ext uri="{BB962C8B-B14F-4D97-AF65-F5344CB8AC3E}">
        <p14:creationId xmlns:p14="http://schemas.microsoft.com/office/powerpoint/2010/main" val="36565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FFFF"/>
                </a:solidFill>
              </a:rPr>
              <a:t>	BTS </a:t>
            </a:r>
            <a:r>
              <a:rPr lang="fr-FR" sz="1600" b="1" i="1" dirty="0" smtClean="0">
                <a:solidFill>
                  <a:srgbClr val="FFFFFF"/>
                </a:solidFill>
              </a:rPr>
              <a:t>EPC 2015 </a:t>
            </a:r>
            <a:r>
              <a:rPr lang="fr-FR" sz="1600" b="1" i="1" dirty="0" smtClean="0">
                <a:solidFill>
                  <a:srgbClr val="FFFFFF"/>
                </a:solidFill>
              </a:rPr>
              <a:t>– Epreuve U5 – Projet  Industriel POP 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116632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EXEMPLE D’INDUSTRIALISATION OPTIONS CO et POP</a:t>
            </a:r>
            <a:endParaRPr lang="fr-FR" b="1" dirty="0"/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148064" y="69269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Industrialiser une pièce en extrusion soufflage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4"/>
            </p:custDataLst>
          </p:nvPr>
        </p:nvSpPr>
        <p:spPr>
          <a:xfrm>
            <a:off x="755576" y="2564904"/>
            <a:ext cx="2232248" cy="3456384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  <a:gd name="connsiteX0" fmla="*/ 351877 w 2257018"/>
              <a:gd name="connsiteY0" fmla="*/ 0 h 3346933"/>
              <a:gd name="connsiteX1" fmla="*/ 41110 w 2257018"/>
              <a:gd name="connsiteY1" fmla="*/ 1945437 h 3346933"/>
              <a:gd name="connsiteX2" fmla="*/ 905854 w 2257018"/>
              <a:gd name="connsiteY2" fmla="*/ 3120804 h 3346933"/>
              <a:gd name="connsiteX3" fmla="*/ 2257018 w 2257018"/>
              <a:gd name="connsiteY3" fmla="*/ 3269414 h 3346933"/>
              <a:gd name="connsiteX0" fmla="*/ 351877 w 2257018"/>
              <a:gd name="connsiteY0" fmla="*/ 0 h 3305082"/>
              <a:gd name="connsiteX1" fmla="*/ 41110 w 2257018"/>
              <a:gd name="connsiteY1" fmla="*/ 1945437 h 3305082"/>
              <a:gd name="connsiteX2" fmla="*/ 905854 w 2257018"/>
              <a:gd name="connsiteY2" fmla="*/ 3120804 h 3305082"/>
              <a:gd name="connsiteX3" fmla="*/ 2257018 w 2257018"/>
              <a:gd name="connsiteY3" fmla="*/ 3269414 h 33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018" h="3305082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536536" y="2900141"/>
                  <a:pt x="905854" y="3120804"/>
                </a:cubicBezTo>
                <a:cubicBezTo>
                  <a:pt x="1275172" y="3341467"/>
                  <a:pt x="1661381" y="3325143"/>
                  <a:pt x="2257018" y="326941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67544" y="328498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Mise au point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des moyens de production et de contrôle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7" y="1052737"/>
            <a:ext cx="35283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Qualifier l’outillage.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Rechercher l’optimum des paramètres de production.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Qualifier le processus et ses périphériques.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Proposer des améliorations du processus en termes de qualité et coûts.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Établir le planning prévisionnel des réalisations.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Affiner les valeurs des indicateurs de performance.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Valider la conformité de la réalisation au dossier d’industrialisation. 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Contribuer à l’amélioration continue de la production (produit et processus).</a:t>
            </a: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9552" y="1052736"/>
            <a:ext cx="1537398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Les moyens sont définis.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 flipH="1">
            <a:off x="2627784" y="1916832"/>
            <a:ext cx="2400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techne"/>
          <p:cNvPicPr>
            <a:picLocks noChangeAspect="1" noChangeArrowheads="1"/>
          </p:cNvPicPr>
          <p:nvPr/>
        </p:nvPicPr>
        <p:blipFill>
          <a:blip r:embed="rId10" cstate="print"/>
          <a:srcRect l="16336" t="11769" r="14938" b="21032"/>
          <a:stretch>
            <a:fillRect/>
          </a:stretch>
        </p:blipFill>
        <p:spPr bwMode="auto">
          <a:xfrm>
            <a:off x="4499992" y="3501008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1" y="620689"/>
            <a:ext cx="2016224" cy="15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3573016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843808" y="4797152"/>
            <a:ext cx="1763816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Validation par une production qualificative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</a:t>
            </a:r>
            <a:r>
              <a:rPr lang="fr-FR" sz="2000" b="1" i="1" dirty="0" smtClean="0">
                <a:solidFill>
                  <a:srgbClr val="FFFFFF"/>
                </a:solidFill>
              </a:rPr>
              <a:t>BTS EPC 2015 </a:t>
            </a:r>
            <a:r>
              <a:rPr lang="fr-FR" sz="2000" b="1" i="1" dirty="0" smtClean="0">
                <a:solidFill>
                  <a:srgbClr val="FFFFFF"/>
                </a:solidFill>
              </a:rPr>
              <a:t>– </a:t>
            </a:r>
            <a:r>
              <a:rPr lang="fr-FR" sz="2000" b="1" i="1" dirty="0" smtClean="0">
                <a:solidFill>
                  <a:srgbClr val="FFFFFF"/>
                </a:solidFill>
              </a:rPr>
              <a:t>Epreuve </a:t>
            </a:r>
            <a:r>
              <a:rPr lang="fr-FR" sz="2000" b="1" i="1" dirty="0" smtClean="0">
                <a:solidFill>
                  <a:srgbClr val="FFFFFF"/>
                </a:solidFill>
              </a:rPr>
              <a:t>U61 – Projet </a:t>
            </a:r>
            <a:r>
              <a:rPr lang="fr-FR" sz="2000" b="1" i="1" dirty="0" smtClean="0">
                <a:solidFill>
                  <a:srgbClr val="FFFFFF"/>
                </a:solidFill>
              </a:rPr>
              <a:t>collaboratif CO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611560" y="260648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RECONCEPTION D’UNE PIÈCE INJECTEE</a:t>
            </a:r>
            <a:endParaRPr lang="fr-FR" b="1" dirty="0"/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40145" y="1124744"/>
            <a:ext cx="2147679" cy="187953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à reconcevoir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524440" y="5100555"/>
            <a:ext cx="1847759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optimisée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2038299" y="2769396"/>
            <a:ext cx="26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Analyse fonctionnelle et topologique de la pièce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6"/>
            </p:custDataLst>
          </p:nvPr>
        </p:nvSpPr>
        <p:spPr>
          <a:xfrm>
            <a:off x="1979712" y="3618890"/>
            <a:ext cx="279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Conception des formes et dimensions de la pièce obtenue en injection</a:t>
            </a:r>
          </a:p>
          <a:p>
            <a:pPr algn="r"/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Influence sur l’outillage</a:t>
            </a:r>
          </a:p>
        </p:txBody>
      </p:sp>
      <p:sp>
        <p:nvSpPr>
          <p:cNvPr id="18" name="Forme libre 17"/>
          <p:cNvSpPr/>
          <p:nvPr>
            <p:custDataLst>
              <p:tags r:id="rId7"/>
            </p:custDataLst>
          </p:nvPr>
        </p:nvSpPr>
        <p:spPr>
          <a:xfrm>
            <a:off x="1242496" y="2796564"/>
            <a:ext cx="3310925" cy="3326985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925" h="3326985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360885" y="2904645"/>
                  <a:pt x="905854" y="3120804"/>
                </a:cubicBezTo>
                <a:cubicBezTo>
                  <a:pt x="1450823" y="3336964"/>
                  <a:pt x="2201846" y="3392693"/>
                  <a:pt x="3310925" y="324239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Travail collaboratif de conception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9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980728"/>
            <a:ext cx="17481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7954" y="4869160"/>
            <a:ext cx="17705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5864816" y="918312"/>
            <a:ext cx="2688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A partir du cahier des charges d’une  Vis d’obturation en PA 6-6</a:t>
            </a:r>
          </a:p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Passer d’un procédé d’usinage à un procédé d’injection 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19" y="2478557"/>
            <a:ext cx="2070769" cy="198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956243" y="4254360"/>
            <a:ext cx="25202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Etude rhéologique sans la thermique </a:t>
            </a:r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	 </a:t>
            </a:r>
            <a:r>
              <a:rPr lang="fr-FR" sz="1600" b="1" i="1" dirty="0" smtClean="0">
                <a:solidFill>
                  <a:srgbClr val="FFFFFF"/>
                </a:solidFill>
              </a:rPr>
              <a:t>BTS </a:t>
            </a:r>
            <a:r>
              <a:rPr lang="fr-FR" sz="1600" b="1" i="1" dirty="0" smtClean="0">
                <a:solidFill>
                  <a:srgbClr val="FFFFFF"/>
                </a:solidFill>
              </a:rPr>
              <a:t>EPC 2015 </a:t>
            </a:r>
            <a:r>
              <a:rPr lang="fr-FR" sz="1600" b="1" i="1" dirty="0" smtClean="0">
                <a:solidFill>
                  <a:srgbClr val="FFFFFF"/>
                </a:solidFill>
              </a:rPr>
              <a:t>– Epreuve U61 – Projet </a:t>
            </a:r>
            <a:r>
              <a:rPr lang="fr-FR" sz="1600" b="1" i="1" dirty="0" smtClean="0">
                <a:solidFill>
                  <a:srgbClr val="FFFFFF"/>
                </a:solidFill>
              </a:rPr>
              <a:t>collaboratif POP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611560" y="260648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CONCEPTION D’UNE PIÈCE EN COMPOSITE </a:t>
            </a:r>
            <a:endParaRPr lang="fr-FR" b="1" dirty="0"/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51947" y="1310102"/>
            <a:ext cx="1727705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à optimiser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524440" y="5100555"/>
            <a:ext cx="1847759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optimisée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5796136" y="692696"/>
            <a:ext cx="275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 partir du cahier des charges d’un siège pour karting optimiser le coût/masse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2038299" y="2769396"/>
            <a:ext cx="26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Analyse fonctionnelle et topologique de la pièce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915816" y="3356993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Caractérisation de la matière en fonction des choix matière/renfort</a:t>
            </a:r>
          </a:p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Conception des formes et dimensions de la pièce en fonction des procédés  RTM ou infusion</a:t>
            </a:r>
          </a:p>
        </p:txBody>
      </p:sp>
      <p:sp>
        <p:nvSpPr>
          <p:cNvPr id="18" name="Forme libre 17"/>
          <p:cNvSpPr/>
          <p:nvPr>
            <p:custDataLst>
              <p:tags r:id="rId8"/>
            </p:custDataLst>
          </p:nvPr>
        </p:nvSpPr>
        <p:spPr>
          <a:xfrm>
            <a:off x="1242496" y="2796564"/>
            <a:ext cx="3310925" cy="3326985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925" h="3326985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360885" y="2904645"/>
                  <a:pt x="905854" y="3120804"/>
                </a:cubicBezTo>
                <a:cubicBezTo>
                  <a:pt x="1450823" y="3336964"/>
                  <a:pt x="2201846" y="3392693"/>
                  <a:pt x="3310925" y="324239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Travail collaboratif de conception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/>
          </a:p>
        </p:txBody>
      </p:sp>
      <p:pic>
        <p:nvPicPr>
          <p:cNvPr id="20" name="Image 19"/>
          <p:cNvPicPr/>
          <p:nvPr/>
        </p:nvPicPr>
        <p:blipFill>
          <a:blip r:embed="rId12" cstate="print"/>
          <a:srcRect l="37611"/>
          <a:stretch>
            <a:fillRect/>
          </a:stretch>
        </p:blipFill>
        <p:spPr bwMode="auto">
          <a:xfrm>
            <a:off x="6516216" y="3704944"/>
            <a:ext cx="2627784" cy="2304256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2420888"/>
            <a:ext cx="1152128" cy="1043608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764704"/>
            <a:ext cx="21422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1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827887" y="4931337"/>
            <a:ext cx="7332278" cy="634561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15000"/>
                </a:schemeClr>
              </a:gs>
              <a:gs pos="35000">
                <a:schemeClr val="accent4">
                  <a:tint val="37000"/>
                  <a:satMod val="300000"/>
                  <a:alpha val="15000"/>
                </a:schemeClr>
              </a:gs>
              <a:gs pos="100000">
                <a:schemeClr val="accent4">
                  <a:tint val="15000"/>
                  <a:satMod val="350000"/>
                  <a:alpha val="15000"/>
                </a:schemeClr>
              </a:gs>
            </a:gsLst>
            <a:lin ang="16200000" scaled="1"/>
            <a:tileRect/>
          </a:gradFill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sz="1600" b="1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827888" y="3850581"/>
            <a:ext cx="7332278" cy="659849"/>
          </a:xfrm>
          <a:prstGeom prst="rect">
            <a:avLst/>
          </a:prstGeom>
          <a:solidFill>
            <a:srgbClr val="CCFFCC">
              <a:alpha val="23000"/>
            </a:srgbClr>
          </a:solidFill>
          <a:ln>
            <a:solidFill>
              <a:srgbClr val="008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sz="1600" b="1" dirty="0" smtClean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520924" y="4175786"/>
            <a:ext cx="712308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59066" y="722622"/>
            <a:ext cx="1689823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1</a:t>
            </a:r>
            <a:r>
              <a:rPr lang="fr-FR" sz="1600" baseline="30000" dirty="0" smtClean="0">
                <a:solidFill>
                  <a:srgbClr val="000000"/>
                </a:solidFill>
              </a:rPr>
              <a:t>ère</a:t>
            </a:r>
            <a:r>
              <a:rPr lang="fr-FR" sz="1600" dirty="0" smtClean="0">
                <a:solidFill>
                  <a:srgbClr val="000000"/>
                </a:solidFill>
              </a:rPr>
              <a:t> année 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8889" y="722622"/>
            <a:ext cx="5128041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2</a:t>
            </a:r>
            <a:r>
              <a:rPr lang="fr-FR" sz="1600" baseline="30000" dirty="0" smtClean="0">
                <a:solidFill>
                  <a:srgbClr val="000000"/>
                </a:solidFill>
              </a:rPr>
              <a:t>ème</a:t>
            </a:r>
            <a:r>
              <a:rPr lang="fr-FR" sz="1600" dirty="0" smtClean="0">
                <a:solidFill>
                  <a:srgbClr val="000000"/>
                </a:solidFill>
              </a:rPr>
              <a:t>  </a:t>
            </a:r>
            <a:r>
              <a:rPr lang="fr-FR" sz="1600" dirty="0">
                <a:solidFill>
                  <a:srgbClr val="000000"/>
                </a:solidFill>
              </a:rPr>
              <a:t>année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635896" y="692696"/>
            <a:ext cx="0" cy="525658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04448" y="692696"/>
            <a:ext cx="34202" cy="525658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224854" y="1196752"/>
            <a:ext cx="6404416" cy="0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41084" y="3845861"/>
            <a:ext cx="1397001" cy="65984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Projet Collaboratif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328962" y="1984381"/>
            <a:ext cx="7447968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328962" y="5229200"/>
            <a:ext cx="7275486" cy="10792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28962" y="3142104"/>
            <a:ext cx="7447968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>
            <a:spLocks/>
          </p:cNvSpPr>
          <p:nvPr/>
        </p:nvSpPr>
        <p:spPr>
          <a:xfrm>
            <a:off x="6360801" y="3866951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CCF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68" y="1558486"/>
            <a:ext cx="1541317" cy="90310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U4 Conception  préliminaire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2622459"/>
            <a:ext cx="1541317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U5 Projet industriel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3569" y="4788493"/>
            <a:ext cx="1541318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U62 : Gestion et suivi de réalisation en entreprise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9" y="3717032"/>
            <a:ext cx="1541286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U61 : Projet collaboratif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7" name="Ellipse 46"/>
          <p:cNvSpPr>
            <a:spLocks/>
          </p:cNvSpPr>
          <p:nvPr/>
        </p:nvSpPr>
        <p:spPr>
          <a:xfrm>
            <a:off x="8317802" y="1679328"/>
            <a:ext cx="613799" cy="6101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>
            <a:spLocks/>
          </p:cNvSpPr>
          <p:nvPr/>
        </p:nvSpPr>
        <p:spPr>
          <a:xfrm>
            <a:off x="8322370" y="2803438"/>
            <a:ext cx="613799" cy="6101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77367" y="4931337"/>
            <a:ext cx="1197692" cy="6345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Stage industriel</a:t>
            </a:r>
          </a:p>
        </p:txBody>
      </p:sp>
      <p:sp>
        <p:nvSpPr>
          <p:cNvPr id="98" name="ZoneTexte 97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Organisation des épreuves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02" name="Forme libre 101"/>
          <p:cNvSpPr/>
          <p:nvPr/>
        </p:nvSpPr>
        <p:spPr>
          <a:xfrm>
            <a:off x="7930801" y="2688369"/>
            <a:ext cx="548364" cy="147763"/>
          </a:xfrm>
          <a:custGeom>
            <a:avLst/>
            <a:gdLst>
              <a:gd name="connsiteX0" fmla="*/ 564444 w 564444"/>
              <a:gd name="connsiteY0" fmla="*/ 0 h 254000"/>
              <a:gd name="connsiteX1" fmla="*/ 183444 w 564444"/>
              <a:gd name="connsiteY1" fmla="*/ 211666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3098 h 257098"/>
              <a:gd name="connsiteX1" fmla="*/ 259643 w 564444"/>
              <a:gd name="connsiteY1" fmla="*/ 51477 h 257098"/>
              <a:gd name="connsiteX2" fmla="*/ 0 w 564444"/>
              <a:gd name="connsiteY2" fmla="*/ 257098 h 257098"/>
              <a:gd name="connsiteX0" fmla="*/ 564444 w 564444"/>
              <a:gd name="connsiteY0" fmla="*/ 2126 h 256126"/>
              <a:gd name="connsiteX1" fmla="*/ 191910 w 564444"/>
              <a:gd name="connsiteY1" fmla="*/ 64112 h 256126"/>
              <a:gd name="connsiteX2" fmla="*/ 0 w 564444"/>
              <a:gd name="connsiteY2" fmla="*/ 256126 h 256126"/>
              <a:gd name="connsiteX0" fmla="*/ 564444 w 564444"/>
              <a:gd name="connsiteY0" fmla="*/ 5158 h 259158"/>
              <a:gd name="connsiteX1" fmla="*/ 191910 w 564444"/>
              <a:gd name="connsiteY1" fmla="*/ 39930 h 259158"/>
              <a:gd name="connsiteX2" fmla="*/ 0 w 564444"/>
              <a:gd name="connsiteY2" fmla="*/ 259158 h 259158"/>
              <a:gd name="connsiteX0" fmla="*/ 564444 w 564444"/>
              <a:gd name="connsiteY0" fmla="*/ 81350 h 335498"/>
              <a:gd name="connsiteX1" fmla="*/ 191910 w 564444"/>
              <a:gd name="connsiteY1" fmla="*/ 116122 h 335498"/>
              <a:gd name="connsiteX2" fmla="*/ 0 w 564444"/>
              <a:gd name="connsiteY2" fmla="*/ 335350 h 335498"/>
              <a:gd name="connsiteX0" fmla="*/ 564444 w 564444"/>
              <a:gd name="connsiteY0" fmla="*/ 60551 h 314551"/>
              <a:gd name="connsiteX1" fmla="*/ 191910 w 564444"/>
              <a:gd name="connsiteY1" fmla="*/ 95323 h 314551"/>
              <a:gd name="connsiteX2" fmla="*/ 0 w 564444"/>
              <a:gd name="connsiteY2" fmla="*/ 314551 h 314551"/>
              <a:gd name="connsiteX0" fmla="*/ 564444 w 564444"/>
              <a:gd name="connsiteY0" fmla="*/ 51610 h 305610"/>
              <a:gd name="connsiteX1" fmla="*/ 191910 w 564444"/>
              <a:gd name="connsiteY1" fmla="*/ 86382 h 305610"/>
              <a:gd name="connsiteX2" fmla="*/ 0 w 564444"/>
              <a:gd name="connsiteY2" fmla="*/ 305610 h 305610"/>
              <a:gd name="connsiteX0" fmla="*/ 581377 w 581377"/>
              <a:gd name="connsiteY0" fmla="*/ 0 h 260804"/>
              <a:gd name="connsiteX1" fmla="*/ 208843 w 581377"/>
              <a:gd name="connsiteY1" fmla="*/ 34772 h 260804"/>
              <a:gd name="connsiteX2" fmla="*/ 0 w 581377"/>
              <a:gd name="connsiteY2" fmla="*/ 260804 h 260804"/>
              <a:gd name="connsiteX0" fmla="*/ 372534 w 372534"/>
              <a:gd name="connsiteY0" fmla="*/ 0 h 34772"/>
              <a:gd name="connsiteX1" fmla="*/ 0 w 372534"/>
              <a:gd name="connsiteY1" fmla="*/ 34772 h 34772"/>
              <a:gd name="connsiteX0" fmla="*/ 567267 w 567267"/>
              <a:gd name="connsiteY0" fmla="*/ 0 h 259289"/>
              <a:gd name="connsiteX1" fmla="*/ 0 w 567267"/>
              <a:gd name="connsiteY1" fmla="*/ 259289 h 259289"/>
              <a:gd name="connsiteX0" fmla="*/ 567267 w 567267"/>
              <a:gd name="connsiteY0" fmla="*/ 0 h 259341"/>
              <a:gd name="connsiteX1" fmla="*/ 0 w 567267"/>
              <a:gd name="connsiteY1" fmla="*/ 259289 h 259341"/>
              <a:gd name="connsiteX0" fmla="*/ 567267 w 567267"/>
              <a:gd name="connsiteY0" fmla="*/ 298 h 259632"/>
              <a:gd name="connsiteX1" fmla="*/ 0 w 567267"/>
              <a:gd name="connsiteY1" fmla="*/ 259587 h 259632"/>
              <a:gd name="connsiteX0" fmla="*/ 1447799 w 1447799"/>
              <a:gd name="connsiteY0" fmla="*/ 120 h 681246"/>
              <a:gd name="connsiteX1" fmla="*/ 0 w 1447799"/>
              <a:gd name="connsiteY1" fmla="*/ 681227 h 68124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3204283 w 3204283"/>
              <a:gd name="connsiteY0" fmla="*/ 41842 h 249989"/>
              <a:gd name="connsiteX1" fmla="*/ 0 w 3204283"/>
              <a:gd name="connsiteY1" fmla="*/ 249989 h 249989"/>
              <a:gd name="connsiteX0" fmla="*/ 3012397 w 3012397"/>
              <a:gd name="connsiteY0" fmla="*/ 173310 h 173309"/>
              <a:gd name="connsiteX1" fmla="*/ 0 w 3012397"/>
              <a:gd name="connsiteY1" fmla="*/ 168626 h 173309"/>
              <a:gd name="connsiteX0" fmla="*/ 3012397 w 3012397"/>
              <a:gd name="connsiteY0" fmla="*/ 173310 h 173311"/>
              <a:gd name="connsiteX1" fmla="*/ 0 w 3012397"/>
              <a:gd name="connsiteY1" fmla="*/ 168626 h 173311"/>
              <a:gd name="connsiteX0" fmla="*/ 3012397 w 3012397"/>
              <a:gd name="connsiteY0" fmla="*/ 280701 h 280701"/>
              <a:gd name="connsiteX1" fmla="*/ 0 w 3012397"/>
              <a:gd name="connsiteY1" fmla="*/ 276017 h 2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2397" h="280701">
                <a:moveTo>
                  <a:pt x="3012397" y="280701"/>
                </a:moveTo>
                <a:cubicBezTo>
                  <a:pt x="2383487" y="-84605"/>
                  <a:pt x="381238" y="-100823"/>
                  <a:pt x="0" y="276017"/>
                </a:cubicBezTo>
              </a:path>
            </a:pathLst>
          </a:custGeom>
          <a:ln w="9525" cmpd="sng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Ellipse 52"/>
          <p:cNvSpPr>
            <a:spLocks/>
          </p:cNvSpPr>
          <p:nvPr/>
        </p:nvSpPr>
        <p:spPr>
          <a:xfrm>
            <a:off x="6876256" y="4941168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CCF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1084" y="2752669"/>
            <a:ext cx="2915315" cy="390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Projet industriel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5041084" y="3143221"/>
            <a:ext cx="1933515" cy="3386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Conception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6974600" y="3143220"/>
            <a:ext cx="981798" cy="338665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Industrialisation</a:t>
            </a:r>
            <a:endParaRPr 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921928" y="77816"/>
            <a:ext cx="530625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preuves cœur de métier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Option Conception Outillage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Ellipse 47"/>
          <p:cNvSpPr>
            <a:spLocks/>
          </p:cNvSpPr>
          <p:nvPr/>
        </p:nvSpPr>
        <p:spPr>
          <a:xfrm>
            <a:off x="7649499" y="2838168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ECA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71343" y="4931337"/>
            <a:ext cx="922683" cy="63456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Label Euro-plastics</a:t>
            </a:r>
          </a:p>
        </p:txBody>
      </p:sp>
    </p:spTree>
    <p:extLst>
      <p:ext uri="{BB962C8B-B14F-4D97-AF65-F5344CB8AC3E}">
        <p14:creationId xmlns:p14="http://schemas.microsoft.com/office/powerpoint/2010/main" val="27852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827887" y="4931337"/>
            <a:ext cx="7332278" cy="634561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15000"/>
                </a:schemeClr>
              </a:gs>
              <a:gs pos="35000">
                <a:schemeClr val="accent4">
                  <a:tint val="37000"/>
                  <a:satMod val="300000"/>
                  <a:alpha val="15000"/>
                </a:schemeClr>
              </a:gs>
              <a:gs pos="100000">
                <a:schemeClr val="accent4">
                  <a:tint val="15000"/>
                  <a:satMod val="350000"/>
                  <a:alpha val="15000"/>
                </a:schemeClr>
              </a:gs>
            </a:gsLst>
            <a:lin ang="16200000" scaled="1"/>
            <a:tileRect/>
          </a:gradFill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sz="1600" b="1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827888" y="3850581"/>
            <a:ext cx="7332278" cy="659849"/>
          </a:xfrm>
          <a:prstGeom prst="rect">
            <a:avLst/>
          </a:prstGeom>
          <a:solidFill>
            <a:srgbClr val="CCFFCC">
              <a:alpha val="23000"/>
            </a:srgbClr>
          </a:solidFill>
          <a:ln>
            <a:solidFill>
              <a:srgbClr val="008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sz="1600" b="1" dirty="0" smtClean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520924" y="4175786"/>
            <a:ext cx="712308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59066" y="722622"/>
            <a:ext cx="1689823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1</a:t>
            </a:r>
            <a:r>
              <a:rPr lang="fr-FR" sz="1600" baseline="30000" dirty="0" smtClean="0">
                <a:solidFill>
                  <a:srgbClr val="000000"/>
                </a:solidFill>
              </a:rPr>
              <a:t>ère</a:t>
            </a:r>
            <a:r>
              <a:rPr lang="fr-FR" sz="1600" dirty="0" smtClean="0">
                <a:solidFill>
                  <a:srgbClr val="000000"/>
                </a:solidFill>
              </a:rPr>
              <a:t> année 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8889" y="722622"/>
            <a:ext cx="5128041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2</a:t>
            </a:r>
            <a:r>
              <a:rPr lang="fr-FR" sz="1600" baseline="30000" dirty="0" smtClean="0">
                <a:solidFill>
                  <a:srgbClr val="000000"/>
                </a:solidFill>
              </a:rPr>
              <a:t>ème</a:t>
            </a:r>
            <a:r>
              <a:rPr lang="fr-FR" sz="1600" dirty="0" smtClean="0">
                <a:solidFill>
                  <a:srgbClr val="000000"/>
                </a:solidFill>
              </a:rPr>
              <a:t>  </a:t>
            </a:r>
            <a:r>
              <a:rPr lang="fr-FR" sz="1600" dirty="0">
                <a:solidFill>
                  <a:srgbClr val="000000"/>
                </a:solidFill>
              </a:rPr>
              <a:t>année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635896" y="692696"/>
            <a:ext cx="0" cy="525658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04448" y="692696"/>
            <a:ext cx="34202" cy="525658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224854" y="1196752"/>
            <a:ext cx="6404416" cy="0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41084" y="3845861"/>
            <a:ext cx="1397001" cy="659849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Projet Collaboratif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328962" y="1984381"/>
            <a:ext cx="7447968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328962" y="5229200"/>
            <a:ext cx="7275486" cy="10792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28962" y="3142104"/>
            <a:ext cx="7447968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>
            <a:spLocks/>
          </p:cNvSpPr>
          <p:nvPr/>
        </p:nvSpPr>
        <p:spPr>
          <a:xfrm>
            <a:off x="6360801" y="3866951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CCF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68" y="1558486"/>
            <a:ext cx="1541317" cy="90310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U4 Conception  préliminaire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2622459"/>
            <a:ext cx="1541317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U5 Projet industriel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3569" y="4788493"/>
            <a:ext cx="1541318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U62 : Gestion et suivi de réalisation en entreprise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9" y="3717032"/>
            <a:ext cx="1541286" cy="94476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U61 : Projet collaboratif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7" name="Ellipse 46"/>
          <p:cNvSpPr>
            <a:spLocks/>
          </p:cNvSpPr>
          <p:nvPr/>
        </p:nvSpPr>
        <p:spPr>
          <a:xfrm>
            <a:off x="8317802" y="1679328"/>
            <a:ext cx="613799" cy="6101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>
            <a:spLocks/>
          </p:cNvSpPr>
          <p:nvPr/>
        </p:nvSpPr>
        <p:spPr>
          <a:xfrm>
            <a:off x="8322370" y="2803438"/>
            <a:ext cx="613799" cy="6101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77367" y="4931337"/>
            <a:ext cx="1197692" cy="63456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Stage industriel</a:t>
            </a:r>
          </a:p>
        </p:txBody>
      </p:sp>
      <p:sp>
        <p:nvSpPr>
          <p:cNvPr id="98" name="ZoneTexte 97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Organisation des épreuves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02" name="Forme libre 101"/>
          <p:cNvSpPr/>
          <p:nvPr/>
        </p:nvSpPr>
        <p:spPr>
          <a:xfrm>
            <a:off x="7930801" y="2688369"/>
            <a:ext cx="548364" cy="147763"/>
          </a:xfrm>
          <a:custGeom>
            <a:avLst/>
            <a:gdLst>
              <a:gd name="connsiteX0" fmla="*/ 564444 w 564444"/>
              <a:gd name="connsiteY0" fmla="*/ 0 h 254000"/>
              <a:gd name="connsiteX1" fmla="*/ 183444 w 564444"/>
              <a:gd name="connsiteY1" fmla="*/ 211666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3098 h 257098"/>
              <a:gd name="connsiteX1" fmla="*/ 259643 w 564444"/>
              <a:gd name="connsiteY1" fmla="*/ 51477 h 257098"/>
              <a:gd name="connsiteX2" fmla="*/ 0 w 564444"/>
              <a:gd name="connsiteY2" fmla="*/ 257098 h 257098"/>
              <a:gd name="connsiteX0" fmla="*/ 564444 w 564444"/>
              <a:gd name="connsiteY0" fmla="*/ 2126 h 256126"/>
              <a:gd name="connsiteX1" fmla="*/ 191910 w 564444"/>
              <a:gd name="connsiteY1" fmla="*/ 64112 h 256126"/>
              <a:gd name="connsiteX2" fmla="*/ 0 w 564444"/>
              <a:gd name="connsiteY2" fmla="*/ 256126 h 256126"/>
              <a:gd name="connsiteX0" fmla="*/ 564444 w 564444"/>
              <a:gd name="connsiteY0" fmla="*/ 5158 h 259158"/>
              <a:gd name="connsiteX1" fmla="*/ 191910 w 564444"/>
              <a:gd name="connsiteY1" fmla="*/ 39930 h 259158"/>
              <a:gd name="connsiteX2" fmla="*/ 0 w 564444"/>
              <a:gd name="connsiteY2" fmla="*/ 259158 h 259158"/>
              <a:gd name="connsiteX0" fmla="*/ 564444 w 564444"/>
              <a:gd name="connsiteY0" fmla="*/ 81350 h 335498"/>
              <a:gd name="connsiteX1" fmla="*/ 191910 w 564444"/>
              <a:gd name="connsiteY1" fmla="*/ 116122 h 335498"/>
              <a:gd name="connsiteX2" fmla="*/ 0 w 564444"/>
              <a:gd name="connsiteY2" fmla="*/ 335350 h 335498"/>
              <a:gd name="connsiteX0" fmla="*/ 564444 w 564444"/>
              <a:gd name="connsiteY0" fmla="*/ 60551 h 314551"/>
              <a:gd name="connsiteX1" fmla="*/ 191910 w 564444"/>
              <a:gd name="connsiteY1" fmla="*/ 95323 h 314551"/>
              <a:gd name="connsiteX2" fmla="*/ 0 w 564444"/>
              <a:gd name="connsiteY2" fmla="*/ 314551 h 314551"/>
              <a:gd name="connsiteX0" fmla="*/ 564444 w 564444"/>
              <a:gd name="connsiteY0" fmla="*/ 51610 h 305610"/>
              <a:gd name="connsiteX1" fmla="*/ 191910 w 564444"/>
              <a:gd name="connsiteY1" fmla="*/ 86382 h 305610"/>
              <a:gd name="connsiteX2" fmla="*/ 0 w 564444"/>
              <a:gd name="connsiteY2" fmla="*/ 305610 h 305610"/>
              <a:gd name="connsiteX0" fmla="*/ 581377 w 581377"/>
              <a:gd name="connsiteY0" fmla="*/ 0 h 260804"/>
              <a:gd name="connsiteX1" fmla="*/ 208843 w 581377"/>
              <a:gd name="connsiteY1" fmla="*/ 34772 h 260804"/>
              <a:gd name="connsiteX2" fmla="*/ 0 w 581377"/>
              <a:gd name="connsiteY2" fmla="*/ 260804 h 260804"/>
              <a:gd name="connsiteX0" fmla="*/ 372534 w 372534"/>
              <a:gd name="connsiteY0" fmla="*/ 0 h 34772"/>
              <a:gd name="connsiteX1" fmla="*/ 0 w 372534"/>
              <a:gd name="connsiteY1" fmla="*/ 34772 h 34772"/>
              <a:gd name="connsiteX0" fmla="*/ 567267 w 567267"/>
              <a:gd name="connsiteY0" fmla="*/ 0 h 259289"/>
              <a:gd name="connsiteX1" fmla="*/ 0 w 567267"/>
              <a:gd name="connsiteY1" fmla="*/ 259289 h 259289"/>
              <a:gd name="connsiteX0" fmla="*/ 567267 w 567267"/>
              <a:gd name="connsiteY0" fmla="*/ 0 h 259341"/>
              <a:gd name="connsiteX1" fmla="*/ 0 w 567267"/>
              <a:gd name="connsiteY1" fmla="*/ 259289 h 259341"/>
              <a:gd name="connsiteX0" fmla="*/ 567267 w 567267"/>
              <a:gd name="connsiteY0" fmla="*/ 298 h 259632"/>
              <a:gd name="connsiteX1" fmla="*/ 0 w 567267"/>
              <a:gd name="connsiteY1" fmla="*/ 259587 h 259632"/>
              <a:gd name="connsiteX0" fmla="*/ 1447799 w 1447799"/>
              <a:gd name="connsiteY0" fmla="*/ 120 h 681246"/>
              <a:gd name="connsiteX1" fmla="*/ 0 w 1447799"/>
              <a:gd name="connsiteY1" fmla="*/ 681227 h 68124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3204283 w 3204283"/>
              <a:gd name="connsiteY0" fmla="*/ 41842 h 249989"/>
              <a:gd name="connsiteX1" fmla="*/ 0 w 3204283"/>
              <a:gd name="connsiteY1" fmla="*/ 249989 h 249989"/>
              <a:gd name="connsiteX0" fmla="*/ 3012397 w 3012397"/>
              <a:gd name="connsiteY0" fmla="*/ 173310 h 173309"/>
              <a:gd name="connsiteX1" fmla="*/ 0 w 3012397"/>
              <a:gd name="connsiteY1" fmla="*/ 168626 h 173309"/>
              <a:gd name="connsiteX0" fmla="*/ 3012397 w 3012397"/>
              <a:gd name="connsiteY0" fmla="*/ 173310 h 173311"/>
              <a:gd name="connsiteX1" fmla="*/ 0 w 3012397"/>
              <a:gd name="connsiteY1" fmla="*/ 168626 h 173311"/>
              <a:gd name="connsiteX0" fmla="*/ 3012397 w 3012397"/>
              <a:gd name="connsiteY0" fmla="*/ 280701 h 280701"/>
              <a:gd name="connsiteX1" fmla="*/ 0 w 3012397"/>
              <a:gd name="connsiteY1" fmla="*/ 276017 h 2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2397" h="280701">
                <a:moveTo>
                  <a:pt x="3012397" y="280701"/>
                </a:moveTo>
                <a:cubicBezTo>
                  <a:pt x="2383487" y="-84605"/>
                  <a:pt x="381238" y="-100823"/>
                  <a:pt x="0" y="276017"/>
                </a:cubicBezTo>
              </a:path>
            </a:pathLst>
          </a:custGeom>
          <a:ln w="9525" cmpd="sng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Ellipse 52"/>
          <p:cNvSpPr>
            <a:spLocks/>
          </p:cNvSpPr>
          <p:nvPr/>
        </p:nvSpPr>
        <p:spPr>
          <a:xfrm>
            <a:off x="6876256" y="4941168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CCF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9020" y="3150704"/>
            <a:ext cx="1032207" cy="338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err="1" smtClean="0"/>
              <a:t>Industrialis</a:t>
            </a:r>
            <a:endParaRPr lang="fr-FR" sz="1200" dirty="0"/>
          </a:p>
        </p:txBody>
      </p:sp>
      <p:sp>
        <p:nvSpPr>
          <p:cNvPr id="32" name="Rectangle 31"/>
          <p:cNvSpPr/>
          <p:nvPr/>
        </p:nvSpPr>
        <p:spPr>
          <a:xfrm>
            <a:off x="5041084" y="2752669"/>
            <a:ext cx="2915315" cy="390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b="1" dirty="0" smtClean="0"/>
              <a:t>Projet industriel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41085" y="3143221"/>
            <a:ext cx="1043084" cy="338664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Conception</a:t>
            </a:r>
            <a:endParaRPr lang="fr-FR" sz="1200" dirty="0"/>
          </a:p>
        </p:txBody>
      </p:sp>
      <p:sp>
        <p:nvSpPr>
          <p:cNvPr id="34" name="Rectangle 33"/>
          <p:cNvSpPr/>
          <p:nvPr/>
        </p:nvSpPr>
        <p:spPr>
          <a:xfrm>
            <a:off x="6084169" y="3143220"/>
            <a:ext cx="1872229" cy="338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Industrialisation</a:t>
            </a:r>
            <a:endParaRPr lang="fr-FR" sz="1200" dirty="0"/>
          </a:p>
        </p:txBody>
      </p:sp>
      <p:sp>
        <p:nvSpPr>
          <p:cNvPr id="48" name="Ellipse 47"/>
          <p:cNvSpPr>
            <a:spLocks/>
          </p:cNvSpPr>
          <p:nvPr/>
        </p:nvSpPr>
        <p:spPr>
          <a:xfrm>
            <a:off x="7649498" y="2838168"/>
            <a:ext cx="613799" cy="610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ECA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21928" y="77816"/>
            <a:ext cx="5745772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preuves cœur de métier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Option Pilotage et Optimisation de la Production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343" y="4931337"/>
            <a:ext cx="922683" cy="63456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200" b="1" dirty="0" smtClean="0"/>
              <a:t>Label Euro-plastics</a:t>
            </a:r>
          </a:p>
        </p:txBody>
      </p:sp>
    </p:spTree>
    <p:extLst>
      <p:ext uri="{BB962C8B-B14F-4D97-AF65-F5344CB8AC3E}">
        <p14:creationId xmlns:p14="http://schemas.microsoft.com/office/powerpoint/2010/main" val="749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Le métier du Technicien </a:t>
            </a:r>
            <a:br>
              <a:rPr lang="fr-FR" altLang="fr-FR" sz="3200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3200" dirty="0" err="1" smtClean="0">
                <a:latin typeface="Arial" charset="0"/>
                <a:ea typeface="ＭＳ Ｐゴシック" pitchFamily="34" charset="-128"/>
              </a:rPr>
              <a:t>EuroPlastics</a:t>
            </a:r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 et Composites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8515"/>
              </p:ext>
            </p:extLst>
          </p:nvPr>
        </p:nvGraphicFramePr>
        <p:xfrm>
          <a:off x="539552" y="2565401"/>
          <a:ext cx="8147248" cy="31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</a:p>
        </p:txBody>
      </p:sp>
    </p:spTree>
    <p:extLst>
      <p:ext uri="{BB962C8B-B14F-4D97-AF65-F5344CB8AC3E}">
        <p14:creationId xmlns:p14="http://schemas.microsoft.com/office/powerpoint/2010/main" val="40424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30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77108" y="2564904"/>
            <a:ext cx="5598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kern="0" dirty="0">
                <a:solidFill>
                  <a:srgbClr val="3C3C3C"/>
                </a:solidFill>
                <a:latin typeface="Calibri"/>
              </a:rPr>
              <a:t>Merci aux professionnels 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et à </a:t>
            </a:r>
            <a:r>
              <a:rPr lang="fr-FR" sz="2400" b="1" kern="0" dirty="0">
                <a:solidFill>
                  <a:srgbClr val="3C3C3C"/>
                </a:solidFill>
                <a:latin typeface="Calibri"/>
              </a:rPr>
              <a:t>la Fédération de la 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Plasturgie qui </a:t>
            </a:r>
            <a:r>
              <a:rPr lang="fr-FR" sz="2400" b="1" kern="0" dirty="0">
                <a:solidFill>
                  <a:srgbClr val="3C3C3C"/>
                </a:solidFill>
                <a:latin typeface="Calibri"/>
              </a:rPr>
              <a:t>nous accompagnent dans cette 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rénovation</a:t>
            </a:r>
          </a:p>
          <a:p>
            <a:endParaRPr lang="fr-FR" sz="2400" b="1" kern="0" dirty="0">
              <a:solidFill>
                <a:srgbClr val="3C3C3C"/>
              </a:solidFill>
              <a:latin typeface="Calibri"/>
            </a:endParaRPr>
          </a:p>
          <a:p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Merci </a:t>
            </a:r>
            <a:r>
              <a:rPr lang="fr-FR" sz="2400" b="1" kern="0" dirty="0">
                <a:solidFill>
                  <a:srgbClr val="3C3C3C"/>
                </a:solidFill>
                <a:latin typeface="Calibri"/>
              </a:rPr>
              <a:t>aux équipes d’enseignants des 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lycées et CFA </a:t>
            </a:r>
            <a:r>
              <a:rPr lang="fr-FR" sz="2400" b="1" kern="0" dirty="0">
                <a:solidFill>
                  <a:srgbClr val="3C3C3C"/>
                </a:solidFill>
                <a:latin typeface="Calibri"/>
              </a:rPr>
              <a:t>concernés qui collaborent à l’écriture de ces référentiels de BTS 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« </a:t>
            </a:r>
            <a:r>
              <a:rPr lang="fr-FR" sz="2400" b="1" kern="0" dirty="0" err="1" smtClean="0">
                <a:solidFill>
                  <a:srgbClr val="3C3C3C"/>
                </a:solidFill>
                <a:latin typeface="Calibri"/>
              </a:rPr>
              <a:t>Europlastics</a:t>
            </a:r>
            <a:r>
              <a:rPr lang="fr-FR" sz="2400" b="1" kern="0" dirty="0" smtClean="0">
                <a:solidFill>
                  <a:srgbClr val="3C3C3C"/>
                </a:solidFill>
                <a:latin typeface="Calibri"/>
              </a:rPr>
              <a:t> et Composites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0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82340" y="340"/>
            <a:ext cx="8229600" cy="1143000"/>
          </a:xfrm>
        </p:spPr>
        <p:txBody>
          <a:bodyPr/>
          <a:lstStyle/>
          <a:p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Le domaine d’activités professionnelles</a:t>
            </a:r>
            <a:br>
              <a:rPr lang="fr-FR" altLang="fr-FR" sz="3200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du BTS </a:t>
            </a:r>
            <a:r>
              <a:rPr lang="fr-FR" altLang="fr-FR" sz="3200" dirty="0" err="1" smtClean="0">
                <a:latin typeface="Arial" charset="0"/>
                <a:ea typeface="ＭＳ Ｐゴシック" pitchFamily="34" charset="-128"/>
              </a:rPr>
              <a:t>EuroPlastics</a:t>
            </a:r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 et Composites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238816"/>
              </p:ext>
            </p:extLst>
          </p:nvPr>
        </p:nvGraphicFramePr>
        <p:xfrm>
          <a:off x="726095" y="2186013"/>
          <a:ext cx="8143200" cy="194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597595" y="1556792"/>
            <a:ext cx="8312150" cy="273630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8056" y="5741761"/>
            <a:ext cx="791592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Commun : industrialisation des produits et des procédés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700137" y="1700810"/>
            <a:ext cx="3859857" cy="243331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720491" y="1700809"/>
            <a:ext cx="4047493" cy="243331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2" name="ZoneTexte 3"/>
          <p:cNvSpPr txBox="1">
            <a:spLocks noChangeArrowheads="1"/>
          </p:cNvSpPr>
          <p:nvPr/>
        </p:nvSpPr>
        <p:spPr bwMode="auto">
          <a:xfrm>
            <a:off x="597595" y="1837779"/>
            <a:ext cx="383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Fonction 1 : Conception de la production</a:t>
            </a:r>
          </a:p>
        </p:txBody>
      </p:sp>
      <p:sp>
        <p:nvSpPr>
          <p:cNvPr id="16393" name="ZoneTexte 8"/>
          <p:cNvSpPr txBox="1">
            <a:spLocks noChangeArrowheads="1"/>
          </p:cNvSpPr>
          <p:nvPr/>
        </p:nvSpPr>
        <p:spPr bwMode="auto">
          <a:xfrm>
            <a:off x="4851546" y="1822782"/>
            <a:ext cx="367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Fonction 2 : Pilotage de la production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30065" y="2160921"/>
            <a:ext cx="4178624" cy="357233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771801" y="4293096"/>
            <a:ext cx="3916482" cy="1296144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771801" y="4464114"/>
            <a:ext cx="3916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Option Conception Outillage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82340" y="340"/>
            <a:ext cx="8229600" cy="1143000"/>
          </a:xfrm>
        </p:spPr>
        <p:txBody>
          <a:bodyPr/>
          <a:lstStyle/>
          <a:p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Le domaine d’activités professionnelles</a:t>
            </a:r>
            <a:br>
              <a:rPr lang="fr-FR" altLang="fr-FR" sz="3200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du BTS </a:t>
            </a:r>
            <a:r>
              <a:rPr lang="fr-FR" altLang="fr-FR" sz="3200" dirty="0" err="1" smtClean="0">
                <a:latin typeface="Arial" charset="0"/>
                <a:ea typeface="ＭＳ Ｐゴシック" pitchFamily="34" charset="-128"/>
              </a:rPr>
              <a:t>EuroPlastic</a:t>
            </a:r>
            <a:r>
              <a:rPr lang="fr-FR" altLang="fr-FR" sz="3200" dirty="0" smtClean="0">
                <a:latin typeface="Arial" charset="0"/>
                <a:ea typeface="ＭＳ Ｐゴシック" pitchFamily="34" charset="-128"/>
              </a:rPr>
              <a:t> et Composites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25843"/>
              </p:ext>
            </p:extLst>
          </p:nvPr>
        </p:nvGraphicFramePr>
        <p:xfrm>
          <a:off x="726095" y="2186013"/>
          <a:ext cx="8143200" cy="194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597595" y="1556792"/>
            <a:ext cx="8312150" cy="273630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8056" y="5741761"/>
            <a:ext cx="791592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Commun : industrialisation des produits et des procédés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700137" y="1700810"/>
            <a:ext cx="3859857" cy="243331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720491" y="1700809"/>
            <a:ext cx="4047493" cy="243331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2" name="ZoneTexte 3"/>
          <p:cNvSpPr txBox="1">
            <a:spLocks noChangeArrowheads="1"/>
          </p:cNvSpPr>
          <p:nvPr/>
        </p:nvSpPr>
        <p:spPr bwMode="auto">
          <a:xfrm>
            <a:off x="597595" y="1837779"/>
            <a:ext cx="383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Fonction 1 : Conception de la production</a:t>
            </a:r>
          </a:p>
        </p:txBody>
      </p:sp>
      <p:sp>
        <p:nvSpPr>
          <p:cNvPr id="16393" name="ZoneTexte 8"/>
          <p:cNvSpPr txBox="1">
            <a:spLocks noChangeArrowheads="1"/>
          </p:cNvSpPr>
          <p:nvPr/>
        </p:nvSpPr>
        <p:spPr bwMode="auto">
          <a:xfrm>
            <a:off x="4851546" y="1822782"/>
            <a:ext cx="367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</a:rPr>
              <a:t>Fonction 2 : Pilotage de la production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67421" y="2160921"/>
            <a:ext cx="4178624" cy="35723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909157" y="4293096"/>
            <a:ext cx="3916482" cy="1296144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909157" y="4348261"/>
            <a:ext cx="3916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</a:rPr>
              <a:t>Option Pilotage et Optimisation de la Production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9790411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ZoneTexte 2"/>
          <p:cNvSpPr txBox="1">
            <a:spLocks noChangeArrowheads="1"/>
          </p:cNvSpPr>
          <p:nvPr/>
        </p:nvSpPr>
        <p:spPr bwMode="auto">
          <a:xfrm>
            <a:off x="3317900" y="5906888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1 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: </a:t>
            </a:r>
          </a:p>
        </p:txBody>
      </p:sp>
      <p:grpSp>
        <p:nvGrpSpPr>
          <p:cNvPr id="17413" name="Groupe 6"/>
          <p:cNvGrpSpPr>
            <a:grpSpLocks/>
          </p:cNvGrpSpPr>
          <p:nvPr/>
        </p:nvGrpSpPr>
        <p:grpSpPr bwMode="auto">
          <a:xfrm>
            <a:off x="7537475" y="5970496"/>
            <a:ext cx="1063625" cy="215900"/>
            <a:chOff x="6605831" y="6100664"/>
            <a:chExt cx="1063842" cy="216000"/>
          </a:xfrm>
        </p:grpSpPr>
        <p:sp>
          <p:nvSpPr>
            <p:cNvPr id="6" name="Rectangle 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37288820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4265" y="1052736"/>
            <a:ext cx="6813550" cy="36830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O</a:t>
            </a:r>
            <a:r>
              <a:rPr lang="fr-FR" dirty="0" smtClean="0"/>
              <a:t>ption </a:t>
            </a:r>
            <a:r>
              <a:rPr lang="fr-FR" dirty="0"/>
              <a:t>«Conception des Outillages »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382838" y="58674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2 CO : </a:t>
            </a:r>
          </a:p>
        </p:txBody>
      </p:sp>
      <p:grpSp>
        <p:nvGrpSpPr>
          <p:cNvPr id="15" name="Groupe 10"/>
          <p:cNvGrpSpPr>
            <a:grpSpLocks/>
          </p:cNvGrpSpPr>
          <p:nvPr/>
        </p:nvGrpSpPr>
        <p:grpSpPr bwMode="auto">
          <a:xfrm>
            <a:off x="7183438" y="594360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03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51018412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4265" y="1052736"/>
            <a:ext cx="6813550" cy="36830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Option </a:t>
            </a:r>
            <a:r>
              <a:rPr lang="fr-FR" dirty="0">
                <a:solidFill>
                  <a:schemeClr val="tx1"/>
                </a:solidFill>
              </a:rPr>
              <a:t>« Pilotage et optimisation de la Production »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382838" y="58674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2 </a:t>
            </a:r>
            <a:r>
              <a:rPr lang="fr-FR" altLang="fr-FR" sz="1800" b="1" dirty="0" smtClean="0">
                <a:solidFill>
                  <a:schemeClr val="accent6"/>
                </a:solidFill>
                <a:latin typeface="Arial" charset="0"/>
              </a:rPr>
              <a:t>POP </a:t>
            </a: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: </a:t>
            </a:r>
          </a:p>
        </p:txBody>
      </p:sp>
      <p:grpSp>
        <p:nvGrpSpPr>
          <p:cNvPr id="15" name="Groupe 10"/>
          <p:cNvGrpSpPr>
            <a:grpSpLocks/>
          </p:cNvGrpSpPr>
          <p:nvPr/>
        </p:nvGrpSpPr>
        <p:grpSpPr bwMode="auto">
          <a:xfrm>
            <a:off x="7183438" y="594360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66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162"/>
          </a:xfrm>
        </p:spPr>
        <p:txBody>
          <a:bodyPr/>
          <a:lstStyle/>
          <a:p>
            <a:r>
              <a:rPr lang="fr-FR" altLang="fr-FR" sz="2800" dirty="0" smtClean="0">
                <a:latin typeface="Arial" charset="0"/>
                <a:ea typeface="ＭＳ Ｐゴシック" pitchFamily="34" charset="-128"/>
              </a:rPr>
              <a:t>Description des activités professionnelles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68233266"/>
              </p:ext>
            </p:extLst>
          </p:nvPr>
        </p:nvGraphicFramePr>
        <p:xfrm>
          <a:off x="461665" y="1535212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EPC 2015 – Objectifs de la rénovation du BTS EPC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382838" y="5867400"/>
            <a:ext cx="547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itchFamily="34" charset="0"/>
              <a:buChar char="●"/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■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▫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Niveau d’autonomie dans l’activité 3</a:t>
            </a:r>
            <a:r>
              <a:rPr lang="fr-FR" altLang="fr-FR" sz="18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fr-FR" altLang="fr-FR" sz="1800" b="1" dirty="0">
                <a:solidFill>
                  <a:schemeClr val="accent6"/>
                </a:solidFill>
                <a:latin typeface="Arial" charset="0"/>
              </a:rPr>
              <a:t>: </a:t>
            </a:r>
          </a:p>
        </p:txBody>
      </p:sp>
      <p:grpSp>
        <p:nvGrpSpPr>
          <p:cNvPr id="15" name="Groupe 10"/>
          <p:cNvGrpSpPr>
            <a:grpSpLocks/>
          </p:cNvGrpSpPr>
          <p:nvPr/>
        </p:nvGrpSpPr>
        <p:grpSpPr bwMode="auto">
          <a:xfrm>
            <a:off x="7183438" y="5943600"/>
            <a:ext cx="1063625" cy="215900"/>
            <a:chOff x="6605831" y="6100664"/>
            <a:chExt cx="1063842" cy="216000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>
              <a:off x="6605831" y="6100664"/>
              <a:ext cx="215944" cy="21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64" y="6100664"/>
              <a:ext cx="215944" cy="21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1096" y="6100664"/>
              <a:ext cx="215944" cy="21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3729" y="6100664"/>
              <a:ext cx="215944" cy="21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32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age de fin de la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5538</TotalTime>
  <Words>2722</Words>
  <Application>Microsoft Office PowerPoint</Application>
  <PresentationFormat>Affichage à l'écran (4:3)</PresentationFormat>
  <Paragraphs>436</Paragraphs>
  <Slides>30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Page de couverture</vt:lpstr>
      <vt:lpstr>IGEN</vt:lpstr>
      <vt:lpstr>4_Conception personnalisée</vt:lpstr>
      <vt:lpstr>Page de partie </vt:lpstr>
      <vt:lpstr>Pages de contenu</vt:lpstr>
      <vt:lpstr>6_Conception personnalisée</vt:lpstr>
      <vt:lpstr>2_Conception personnalisée</vt:lpstr>
      <vt:lpstr>Page de fin de la présentation</vt:lpstr>
      <vt:lpstr>Conception personnalisée</vt:lpstr>
      <vt:lpstr>1_Conception personnalisée</vt:lpstr>
      <vt:lpstr>5_Conception personnalisée</vt:lpstr>
      <vt:lpstr>3_Conception personnalisée</vt:lpstr>
      <vt:lpstr>Feuille de calcul</vt:lpstr>
      <vt:lpstr>Présentation PowerPoint</vt:lpstr>
      <vt:lpstr>Présentation PowerPoint</vt:lpstr>
      <vt:lpstr>Le métier du Technicien  EuroPlastics et Composites</vt:lpstr>
      <vt:lpstr>Le domaine d’activités professionnelles du BTS EuroPlastics et Composites</vt:lpstr>
      <vt:lpstr>Le domaine d’activités professionnelles du BTS EuroPlastic et Composites</vt:lpstr>
      <vt:lpstr>Description des activités professionnelles</vt:lpstr>
      <vt:lpstr>Description des activités professionnelles</vt:lpstr>
      <vt:lpstr>Description des activités professionnelles</vt:lpstr>
      <vt:lpstr>Description des activités professionnelles</vt:lpstr>
      <vt:lpstr>Description des activités professionnelles</vt:lpstr>
      <vt:lpstr>Description des activités professionnelles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attention.  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User</cp:lastModifiedBy>
  <cp:revision>223</cp:revision>
  <cp:lastPrinted>2011-10-28T07:48:52Z</cp:lastPrinted>
  <dcterms:created xsi:type="dcterms:W3CDTF">2011-10-28T07:12:19Z</dcterms:created>
  <dcterms:modified xsi:type="dcterms:W3CDTF">2015-12-08T07:08:48Z</dcterms:modified>
</cp:coreProperties>
</file>