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996" r:id="rId2"/>
    <p:sldMasterId id="2147483972" r:id="rId3"/>
    <p:sldMasterId id="2147483650" r:id="rId4"/>
    <p:sldMasterId id="2147483648" r:id="rId5"/>
    <p:sldMasterId id="2147484008" r:id="rId6"/>
    <p:sldMasterId id="2147483922" r:id="rId7"/>
    <p:sldMasterId id="2147483857" r:id="rId8"/>
    <p:sldMasterId id="2147483859" r:id="rId9"/>
    <p:sldMasterId id="2147483871" r:id="rId10"/>
    <p:sldMasterId id="2147483984" r:id="rId11"/>
    <p:sldMasterId id="2147483960" r:id="rId12"/>
  </p:sldMasterIdLst>
  <p:notesMasterIdLst>
    <p:notesMasterId r:id="rId29"/>
  </p:notesMasterIdLst>
  <p:handoutMasterIdLst>
    <p:handoutMasterId r:id="rId30"/>
  </p:handoutMasterIdLst>
  <p:sldIdLst>
    <p:sldId id="270" r:id="rId13"/>
    <p:sldId id="309" r:id="rId14"/>
    <p:sldId id="279" r:id="rId15"/>
    <p:sldId id="280" r:id="rId16"/>
    <p:sldId id="281" r:id="rId17"/>
    <p:sldId id="285" r:id="rId18"/>
    <p:sldId id="344" r:id="rId19"/>
    <p:sldId id="310" r:id="rId20"/>
    <p:sldId id="311" r:id="rId21"/>
    <p:sldId id="312" r:id="rId22"/>
    <p:sldId id="313" r:id="rId23"/>
    <p:sldId id="321" r:id="rId24"/>
    <p:sldId id="318" r:id="rId25"/>
    <p:sldId id="319" r:id="rId26"/>
    <p:sldId id="320" r:id="rId27"/>
    <p:sldId id="314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8"/>
    <a:srgbClr val="FFA78B"/>
    <a:srgbClr val="DEEEF8"/>
    <a:srgbClr val="D5E3E9"/>
    <a:srgbClr val="D7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5"/>
    <p:restoredTop sz="95545" autoAdjust="0"/>
  </p:normalViewPr>
  <p:slideViewPr>
    <p:cSldViewPr>
      <p:cViewPr>
        <p:scale>
          <a:sx n="100" d="100"/>
          <a:sy n="100" d="100"/>
        </p:scale>
        <p:origin x="1008" y="152"/>
      </p:cViewPr>
      <p:guideLst>
        <p:guide orient="horz" pos="41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C96F751A-9380-C74E-969B-F310CC821968}" type="datetime1">
              <a:rPr lang="fr-FR"/>
              <a:pPr/>
              <a:t>06/12/2015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C1581D0-A779-9E43-A253-EC353F20572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797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49D19253-918A-074B-B966-222A2D916A0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25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200" dirty="0" smtClean="0"/>
              <a:t>Cette proposition tient compte des dernières rénovations de BTS dans ce domaine, qui ont toutes privilégiées une approche de type « Conception » au sens large du terme ( conception de produit, conception de </a:t>
            </a:r>
            <a:r>
              <a:rPr lang="fr-FR" sz="1200" dirty="0" err="1" smtClean="0"/>
              <a:t>process</a:t>
            </a:r>
            <a:r>
              <a:rPr lang="fr-FR" sz="1200" dirty="0" smtClean="0"/>
              <a:t>), dans un domaine industriel donné.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b="1" dirty="0" smtClean="0"/>
              <a:t>L’approche « Conception de produits »</a:t>
            </a:r>
            <a:endParaRPr lang="fr-FR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1200" b="1" dirty="0" smtClean="0"/>
              <a:t>L’approche « Conception de </a:t>
            </a:r>
            <a:r>
              <a:rPr lang="fr-FR" sz="1200" b="1" dirty="0" err="1" smtClean="0"/>
              <a:t>process</a:t>
            </a:r>
            <a:r>
              <a:rPr lang="fr-FR" sz="1200" b="1" dirty="0" smtClean="0"/>
              <a:t> »</a:t>
            </a:r>
            <a:r>
              <a:rPr lang="fr-FR" sz="1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b="1" dirty="0" smtClean="0"/>
              <a:t>L’approche « Pilotage et gestion de processus complexes »</a:t>
            </a:r>
            <a:r>
              <a:rPr lang="fr-FR" sz="1200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7FBAC-AE24-6948-9068-D904DB065A3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62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00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1779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72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4FF3B-CB06-8A49-8C43-70F6EBE8FBD6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7D780-BBF8-C941-A584-92944B4B1FE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84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E884F-DBF7-6C44-9448-51E1BDB6CFEC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11043-57A4-084E-A3C9-911EE79FAE8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2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8143D-AF3C-3246-BFC2-4136A6F27CEA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32EC-7370-5446-A456-0010176F837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A5A7C-A589-4A44-90EB-A84E9237E8D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9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C6E7-D23C-EB42-A96A-4297BB95B30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5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E8C5-DCA5-6E44-8729-FCDCFC2FC01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1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21F66-1EDF-3D48-8C4A-A47DEB096F1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06B74-8C85-FD49-B0E8-BEB96F70781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1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458AD-4D82-764B-BCD5-A2A36F40289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04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E9DFD-CA4B-0A48-A4A6-6EE9B3D592B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9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72A2A-F69D-BA46-B0FC-567C924681A2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1028-3494-2443-A8DB-9404A6A2BD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76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B338D-0E52-EB47-AF8E-7346AC2576E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234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7BE0F-F7F2-1540-9557-826EAFAAEE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83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48CB2-DB9D-4946-9EEC-8F24F8B4D26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05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5976F-373E-964C-83C0-8E5F1D04686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509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50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79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55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7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5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Titre de la page de contenu</a:t>
            </a:r>
            <a:endParaRPr lang="fr-FR" dirty="0"/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6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DE795-31A7-254D-B8F2-4735E9B1D6B0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477A-77EE-DF4A-B199-EC484BB022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15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78AD71-A31D-E741-B3D8-557F964F4556}" type="datetimeFigureOut">
              <a:rPr lang="fr-FR" smtClean="0"/>
              <a:t>06/12/2015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BC8D34-BEFC-6B45-95FD-88DF8388A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35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78AD71-A31D-E741-B3D8-557F964F4556}" type="datetimeFigureOut">
              <a:rPr lang="fr-FR" smtClean="0"/>
              <a:t>06/12/2015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BC8D34-BEFC-6B45-95FD-88DF8388A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595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970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B54F9-6FAF-7C4B-ACBB-92EA3E14FCE6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6E87-5900-AE42-9D33-4492E5432E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241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306E4-08DD-0849-8908-57AD3F7D2B57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4AB0-75F2-5742-BBC6-9489A0DB3F1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175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37895-108B-264F-81C3-CC66E6C2FCCE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14326-63CF-2B46-8D0D-DCD7F9E1BA4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628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1C573-97C1-ED48-B211-DB552B499127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6B6-AB68-B34A-BE65-7DC678F4474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699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9AFFA-76EF-A64F-821E-258D7BA628A1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DC10-2570-5E45-8778-554EE0A8147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80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6FE73-593F-554F-BC12-313B57D781CF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2A1F-6C7D-C241-BBCD-DCB2FFC67C6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481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DBBC4-F49D-B049-9BDA-942B0957B49C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FAEB-9C09-1D4C-A7F9-25B460143D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1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DC1A7-82E4-9A49-9C00-425ABA9F8A29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058F-3F82-9949-BCB7-31C1E23F29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929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7D3EE-6D04-6948-8DA4-661CBEA5776A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3EDC6-28F6-B548-902B-12CB2C34E43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2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98A17-E47F-9D4B-B2BD-2235134E2ADD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E290C-9C7E-B54A-AFD0-9A8601B88A0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735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B2956-EC4F-0F4A-84B6-25777EF5A508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B0D50-623E-2E41-B13F-59C2674B7F1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43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5750F-C248-4A45-B86C-EDDCBE7C216E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37359-ECA1-3B46-A02B-313EE20DDD4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08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DD4C-2EFD-3D40-97FE-57480877937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62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8F915-2538-8C47-AECD-D9444CE6C1B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348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77D8-2F15-0843-BA73-F137DF97161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673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95FD1-AF47-994A-AD04-BB04228A887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234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BB4D9-02F4-EB47-844E-96BFA31F8A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36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29D2-DB59-9448-B570-4B4654B7C1B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8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30875-43CF-A545-8952-237EE040D27C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A67A-6FA7-494F-A610-B43F9ADB4A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36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ED14-2B4F-4146-95AC-6A9897AB4F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63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DF3A4-6084-B846-A843-849CF48999C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04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5B058-BCEC-5F4E-B65F-D3461527A5D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08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21D2D-9991-154A-99C4-BBB393C8492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15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E3AB-F044-C343-BDDF-C0137662120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20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2649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Page </a:t>
            </a:r>
            <a:fld id="{8407121F-475A-2848-8E08-97FDA0612D8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840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10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9B365-D2B2-2645-8EB5-7B8F5CAA3BD0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5AA3D-54F8-274D-B54B-A4A83679231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756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1EAFE-E364-5A43-9757-7900BCFE6BFD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61D5-9617-734B-8D13-A927A48B2C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E071A-B8EA-2A45-9646-690B103EAB30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FA04-D58F-CC41-B425-B4E3275D044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187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80ABA-EAF3-CA48-8124-BC1192F47679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C03C-940D-DB4A-944D-BE85D2AF682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123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58B80-6A36-3F46-8B53-DBC922CB251A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8671-4595-5549-BBB7-807A04660E6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986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C1E65-B6A0-1940-B36E-25282D68BB44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D9721-EE8F-D647-8A8E-5F67085E244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660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2E338-53E1-1D48-A068-A6FCF1654588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1A8E-E71C-7E4F-A5B8-F7011BE9F97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549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E78B6-543A-9541-98A3-B0CF2ABD1821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536F3-5995-1942-A8BA-194E1D74A6B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1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E0F38-4586-B145-87AB-91CA2139D452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23DC-3AB6-9D43-B12C-240A0DE3A80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09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C8A45-B9EC-5046-A3E6-9E87F0874202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B78E-2E06-3548-9D1C-21E0DEC600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019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25E54-384A-0040-8EF4-547C1073842B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F6B4-6598-2748-AC1F-3295C3AAA55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23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48034-4443-F740-A8E0-0C2336D011E0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80D20-D977-8742-A170-6567E4837BB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22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D840-68EB-6A4D-8897-8335C08672F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7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F45F3-43CF-F945-BD3A-1871CF7A6CC7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50AC-BE00-B747-B4AA-E0A710120DD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905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D2DA9-F432-B644-96DE-70311DC0CF3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481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7643D-BBAD-4743-8B1A-C2B33AA9B84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5590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E9D4A-9DD9-1948-8F2F-5C88CD0AD04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46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A9928-1361-EE4B-91D6-EAE814C81DB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318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1FFE3-07F2-7B41-A10F-7FD7FCEECE7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023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8948-ECC0-AD49-9CFA-01957FCA240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149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A2AC6-7BBA-AF47-90B3-ED811C4C05B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8423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1941C-E42E-0349-8E84-FC904623781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62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6B21-7BB5-BE42-B49D-FAD0B605BAF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0888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799BC-E5DB-624A-ADA1-8895773C075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77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A33CB-C0DF-2145-AF25-6C0A8F298962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C01BD-79A4-FB42-B3AF-DE45226BF6E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1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D5F5E-2C4F-6D40-A3EE-2A10A6783278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6AE8-BFD9-834E-8A89-0AA665FFDE6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theme" Target="../theme/theme10.xml"/><Relationship Id="rId3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4.xml"/><Relationship Id="rId3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theme" Target="../theme/theme5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8.xml"/><Relationship Id="rId3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9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 userDrawn="1"/>
        </p:nvSpPr>
        <p:spPr>
          <a:xfrm>
            <a:off x="1836738" y="1844675"/>
            <a:ext cx="6191250" cy="1079500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404040"/>
                </a:solidFill>
                <a:latin typeface="Calibri" charset="0"/>
              </a:rPr>
              <a:t>Titre de la présentation </a:t>
            </a: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908175" y="2852738"/>
            <a:ext cx="6191250" cy="315912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Sous-titre de la présentation </a:t>
            </a:r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 de la direction et du bureau &gt; date  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5949950"/>
            <a:ext cx="15509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021388"/>
            <a:ext cx="11191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020F2CC-0381-CB47-A337-F6E628F53851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0DA76B-3781-FA40-A1FA-EE30EB4E6E9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CE4E2B3-4EE9-BA4D-8E8C-E55071026273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96F759A-B78F-BC48-9B62-FEBF379BDDD1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F8AB6C-9063-0846-9FC4-B13CDDA881D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8703E4A-6952-0C45-8723-DCD68B93BC5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/>
          <p:cNvGrpSpPr>
            <a:grpSpLocks/>
          </p:cNvGrpSpPr>
          <p:nvPr/>
        </p:nvGrpSpPr>
        <p:grpSpPr bwMode="auto">
          <a:xfrm>
            <a:off x="0" y="0"/>
            <a:ext cx="9144000" cy="3883025"/>
            <a:chOff x="0" y="0"/>
            <a:chExt cx="5760" cy="2446"/>
          </a:xfrm>
        </p:grpSpPr>
        <p:sp>
          <p:nvSpPr>
            <p:cNvPr id="2056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7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rgbClr val="D9D9D9"/>
                </a:solidFill>
                <a:cs typeface="+mn-cs"/>
              </a:endParaRPr>
            </a:p>
          </p:txBody>
        </p:sp>
        <p:sp>
          <p:nvSpPr>
            <p:cNvPr id="4105" name="Freeform 20"/>
            <p:cNvSpPr>
              <a:spLocks/>
            </p:cNvSpPr>
            <p:nvPr userDrawn="1"/>
          </p:nvSpPr>
          <p:spPr bwMode="gray">
            <a:xfrm>
              <a:off x="0" y="1480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2060575"/>
            <a:ext cx="5761037" cy="504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partie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3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96000"/>
            <a:ext cx="1263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charset="0"/>
        <a:defRPr sz="700" b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ct val="0"/>
        </a:spcAft>
        <a:buFont typeface="Wingdings" charset="0"/>
        <a:defRPr sz="700">
          <a:solidFill>
            <a:schemeClr val="bg2"/>
          </a:solidFill>
          <a:latin typeface="+mn-lt"/>
          <a:ea typeface="+mn-ea"/>
          <a:cs typeface="+mn-cs"/>
        </a:defRPr>
      </a:lvl2pPr>
      <a:lvl3pPr marL="11113" indent="-4763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3pPr>
      <a:lvl4pPr marL="17463" indent="-47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charset="0"/>
        <a:defRPr sz="700">
          <a:solidFill>
            <a:schemeClr val="bg2"/>
          </a:solidFill>
          <a:latin typeface="+mn-lt"/>
          <a:ea typeface="+mn-ea"/>
          <a:cs typeface="+mn-cs"/>
        </a:defRPr>
      </a:lvl4pPr>
      <a:lvl5pPr marL="19050" indent="1809750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5pPr>
      <a:lvl6pPr marL="4762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6pPr>
      <a:lvl7pPr marL="9334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7pPr>
      <a:lvl8pPr marL="13906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8pPr>
      <a:lvl9pPr marL="18478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DEEEF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  <a:p>
            <a:pPr eaLnBrk="1" hangingPunct="1"/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Page </a:t>
            </a:r>
            <a:fld id="{774A9327-71EB-1A4C-A890-0BDE55ADE51B}" type="slidenum"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pPr algn="r" eaLnBrk="1" hangingPunct="1"/>
              <a:t>‹#›</a:t>
            </a:fld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8" r:id="rId6"/>
    <p:sldLayoutId id="2147484349" r:id="rId7"/>
    <p:sldLayoutId id="214748435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0083757-C8A0-B641-BA3A-15DF46393BE3}" type="datetimeFigureOut">
              <a:rPr lang="fr-FR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213B1E-3ED4-BD48-A2AA-9403C16498CE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A96124-B5E8-8748-98CE-67B8BD2A315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258888" y="2349500"/>
            <a:ext cx="6191250" cy="935038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Vous pouvez consulter cette présentation powerpoint </a:t>
            </a:r>
            <a:br>
              <a:rPr lang="fr-FR" sz="1500">
                <a:solidFill>
                  <a:srgbClr val="0062A8"/>
                </a:solidFill>
                <a:latin typeface="Calibri" charset="0"/>
              </a:rPr>
            </a:br>
            <a:r>
              <a:rPr lang="fr-FR" sz="1500">
                <a:solidFill>
                  <a:srgbClr val="0062A8"/>
                </a:solidFill>
                <a:latin typeface="Calibri" charset="0"/>
              </a:rPr>
              <a:t>sur « Adresse web »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>
                <a:solidFill>
                  <a:srgbClr val="0062A8"/>
                </a:solidFill>
                <a:latin typeface="Calibri" charset="0"/>
              </a:rPr>
              <a:t> 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3203575" y="4192588"/>
            <a:ext cx="6119813" cy="3159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Adresse 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3275013" y="4221163"/>
            <a:ext cx="2233612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661025"/>
            <a:ext cx="1479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Calibri" charset="0"/>
              </a:defRPr>
            </a:lvl1pPr>
          </a:lstStyle>
          <a:p>
            <a:r>
              <a:rPr lang="fr-FR"/>
              <a:t>Page </a:t>
            </a:r>
            <a:fld id="{94E9C2E5-ADA5-4C4B-8D3F-6D5E18656B2B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922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165850"/>
            <a:ext cx="12239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836738" y="1844675"/>
            <a:ext cx="6191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 dirty="0" smtClean="0">
                <a:solidFill>
                  <a:srgbClr val="404040"/>
                </a:solidFill>
                <a:latin typeface="Calibri" charset="0"/>
              </a:rPr>
              <a:t>1. L’évolution de la filière et les principes de la rénovation</a:t>
            </a:r>
            <a:endParaRPr lang="fr-FR" sz="3200" b="1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1908175" y="2852738"/>
            <a:ext cx="61912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fr-FR" sz="1500" dirty="0" smtClean="0">
                <a:solidFill>
                  <a:srgbClr val="0062A8"/>
                </a:solidFill>
                <a:latin typeface="Calibri" charset="0"/>
              </a:rPr>
              <a:t>Rénovation des BTS de la mécanique </a:t>
            </a:r>
            <a:endParaRPr lang="fr-FR" sz="1500" dirty="0">
              <a:solidFill>
                <a:srgbClr val="0062A8"/>
              </a:solidFill>
              <a:latin typeface="Calibri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libri" charset="0"/>
              </a:rPr>
              <a:t>Michel Rage &amp; Dominique Taraud, le 8 </a:t>
            </a:r>
            <a:r>
              <a:rPr lang="fr-FR" dirty="0" smtClean="0">
                <a:latin typeface="Calibri" charset="0"/>
              </a:rPr>
              <a:t>décembre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>
                <a:latin typeface="Calibri" charset="0"/>
              </a:rPr>
              <a:t>2015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1859" y="1426116"/>
            <a:ext cx="302407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/>
              <a:t>Enseignement professionnel </a:t>
            </a:r>
            <a:r>
              <a:rPr lang="fr-FR" b="1" dirty="0" smtClean="0"/>
              <a:t>en Anglais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4204652" y="12878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FF5758"/>
                </a:solidFill>
              </a:rPr>
              <a:t>U</a:t>
            </a:r>
            <a:r>
              <a:rPr lang="fr-FR" sz="1600" b="1" dirty="0" smtClean="0">
                <a:solidFill>
                  <a:srgbClr val="FF5758"/>
                </a:solidFill>
              </a:rPr>
              <a:t>ne </a:t>
            </a:r>
            <a:r>
              <a:rPr lang="fr-FR" sz="1600" b="1" dirty="0">
                <a:solidFill>
                  <a:srgbClr val="FF5758"/>
                </a:solidFill>
              </a:rPr>
              <a:t>heure </a:t>
            </a:r>
            <a:r>
              <a:rPr lang="fr-FR" sz="1600" dirty="0">
                <a:solidFill>
                  <a:srgbClr val="FF5758"/>
                </a:solidFill>
              </a:rPr>
              <a:t>d’enseignement </a:t>
            </a:r>
            <a:r>
              <a:rPr lang="fr-FR" sz="1600" dirty="0" smtClean="0">
                <a:solidFill>
                  <a:srgbClr val="FF5758"/>
                </a:solidFill>
              </a:rPr>
              <a:t>hebdomadaire, pouvant être annualisées, en </a:t>
            </a:r>
            <a:r>
              <a:rPr lang="fr-FR" sz="1600" dirty="0" err="1">
                <a:solidFill>
                  <a:srgbClr val="FF5758"/>
                </a:solidFill>
              </a:rPr>
              <a:t>co</a:t>
            </a:r>
            <a:r>
              <a:rPr lang="fr-FR" sz="1600" dirty="0">
                <a:solidFill>
                  <a:srgbClr val="FF5758"/>
                </a:solidFill>
              </a:rPr>
              <a:t>-</a:t>
            </a:r>
            <a:r>
              <a:rPr lang="fr-FR" sz="1600" dirty="0" smtClean="0">
                <a:solidFill>
                  <a:srgbClr val="FF5758"/>
                </a:solidFill>
              </a:rPr>
              <a:t>intervention entre un enseignant SII et l’enseignant d’anglais</a:t>
            </a:r>
            <a:endParaRPr lang="fr-FR" sz="1600" dirty="0">
              <a:solidFill>
                <a:srgbClr val="FF575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859" y="3443942"/>
            <a:ext cx="302407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Mathématiques et enseignement professionnel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4204652" y="33569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 smtClean="0">
                <a:solidFill>
                  <a:srgbClr val="FF5758"/>
                </a:solidFill>
              </a:rPr>
              <a:t>Une demi-heure </a:t>
            </a:r>
            <a:r>
              <a:rPr lang="fr-FR" sz="1600" dirty="0">
                <a:solidFill>
                  <a:srgbClr val="FF5758"/>
                </a:solidFill>
              </a:rPr>
              <a:t>d’enseignement </a:t>
            </a:r>
            <a:r>
              <a:rPr lang="fr-FR" sz="1600" dirty="0" smtClean="0">
                <a:solidFill>
                  <a:srgbClr val="FF5758"/>
                </a:solidFill>
              </a:rPr>
              <a:t>hebdomadaire, pouvant être annualisées, en </a:t>
            </a:r>
            <a:r>
              <a:rPr lang="fr-FR" sz="1600" dirty="0" err="1">
                <a:solidFill>
                  <a:srgbClr val="FF5758"/>
                </a:solidFill>
              </a:rPr>
              <a:t>co</a:t>
            </a:r>
            <a:r>
              <a:rPr lang="fr-FR" sz="1600" dirty="0">
                <a:solidFill>
                  <a:srgbClr val="FF5758"/>
                </a:solidFill>
              </a:rPr>
              <a:t>-</a:t>
            </a:r>
            <a:r>
              <a:rPr lang="fr-FR" sz="1600" dirty="0" smtClean="0">
                <a:solidFill>
                  <a:srgbClr val="FF5758"/>
                </a:solidFill>
              </a:rPr>
              <a:t>intervention entre l’enseignant de mathématiques et un </a:t>
            </a:r>
            <a:r>
              <a:rPr lang="fr-FR" sz="1600" dirty="0">
                <a:solidFill>
                  <a:srgbClr val="FF5758"/>
                </a:solidFill>
              </a:rPr>
              <a:t>enseignant SII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1858" y="4417656"/>
            <a:ext cx="7814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 smtClean="0"/>
              <a:t>Recommandations</a:t>
            </a:r>
            <a:r>
              <a:rPr lang="fr-FR" sz="1600" i="1" dirty="0" smtClean="0"/>
              <a:t>: Privilégier la </a:t>
            </a:r>
            <a:r>
              <a:rPr lang="fr-FR" sz="1600" i="1" dirty="0" err="1" smtClean="0"/>
              <a:t>co</a:t>
            </a:r>
            <a:r>
              <a:rPr lang="fr-FR" sz="1600" i="1" dirty="0" smtClean="0"/>
              <a:t>-intervention lors des phases de présentation et de lancement de nouveaux chapitres et de nouveaux concepts mathématiques.</a:t>
            </a:r>
          </a:p>
          <a:p>
            <a:r>
              <a:rPr lang="fr-FR" sz="1600" i="1" dirty="0" smtClean="0"/>
              <a:t>Insister sur le fait qu’il s’agit bien d’un enseignement de mathématique qui s’appuie sur des situations professionnelles partagées avec l’enseignant SII.</a:t>
            </a:r>
          </a:p>
          <a:p>
            <a:r>
              <a:rPr lang="fr-FR" sz="1600" i="1" dirty="0" smtClean="0"/>
              <a:t>Le rythme proposé d’une demi-heure hebdomadaire (pouvant être réparti autrement durant l’année) indique bien qu’il s’agit de </a:t>
            </a:r>
            <a:r>
              <a:rPr lang="fr-FR" sz="1600" i="1" dirty="0" err="1" smtClean="0"/>
              <a:t>co</a:t>
            </a:r>
            <a:r>
              <a:rPr lang="fr-FR" sz="1600" i="1" dirty="0" smtClean="0"/>
              <a:t>-interventions ponctuelles devant être préparées en amont par les enseignants.</a:t>
            </a:r>
            <a:endParaRPr lang="fr-FR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961859" y="2207766"/>
            <a:ext cx="7814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 smtClean="0"/>
              <a:t>Recommandations</a:t>
            </a:r>
            <a:r>
              <a:rPr lang="fr-FR" sz="1600" i="1" dirty="0" smtClean="0"/>
              <a:t>: Se place dans la continuité des pratiques de STI2D (sans les évaluations spécifiques à l’ETLV). Se centre sur les activités professionnelles des étudiants pour faciliter le dialogue en anglais. Peut servir de support à la préparation des dossiers préparés par les étudiants pour le CCF U22 d’anglais.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608" y="62068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285586"/>
                </a:solidFill>
              </a:rPr>
              <a:t>Les </a:t>
            </a:r>
            <a:r>
              <a:rPr lang="fr-FR" sz="2000" b="1" dirty="0" err="1" smtClean="0">
                <a:solidFill>
                  <a:srgbClr val="285586"/>
                </a:solidFill>
              </a:rPr>
              <a:t>co</a:t>
            </a:r>
            <a:r>
              <a:rPr lang="fr-FR" sz="2000" b="1" dirty="0" smtClean="0">
                <a:solidFill>
                  <a:srgbClr val="285586"/>
                </a:solidFill>
              </a:rPr>
              <a:t>-interventions</a:t>
            </a:r>
            <a:endParaRPr lang="fr-FR" sz="2000" b="1" dirty="0">
              <a:solidFill>
                <a:srgbClr val="285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3609" y="1772816"/>
            <a:ext cx="78488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85586"/>
                </a:solidFill>
              </a:rPr>
              <a:t>Première année: 1,5 heures d’accompagnement personnalisé</a:t>
            </a:r>
          </a:p>
          <a:p>
            <a:endParaRPr lang="fr-FR" b="1" dirty="0">
              <a:solidFill>
                <a:srgbClr val="285586"/>
              </a:solidFill>
            </a:endParaRPr>
          </a:p>
          <a:p>
            <a:r>
              <a:rPr lang="fr-FR" sz="1600" i="1" dirty="0" smtClean="0"/>
              <a:t>« une </a:t>
            </a:r>
            <a:r>
              <a:rPr lang="fr-FR" sz="1600" i="1" dirty="0"/>
              <a:t>part significative de l’horaire d’accompagnement personnalisé est consacrée à une maîtrise des fondamentaux en mathématiques. </a:t>
            </a:r>
            <a:endParaRPr lang="fr-FR" sz="1600" i="1" dirty="0" smtClean="0"/>
          </a:p>
          <a:p>
            <a:r>
              <a:rPr lang="fr-FR" sz="1600" i="1" dirty="0"/>
              <a:t>L’heure et demie hebdomadaire peut être annualisée. »</a:t>
            </a:r>
          </a:p>
          <a:p>
            <a:r>
              <a:rPr lang="fr-FR" b="1" dirty="0" smtClean="0">
                <a:solidFill>
                  <a:srgbClr val="285586"/>
                </a:solidFill>
              </a:rPr>
              <a:t> </a:t>
            </a:r>
            <a:endParaRPr lang="fr-FR" b="1" dirty="0">
              <a:solidFill>
                <a:srgbClr val="28558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3717032"/>
            <a:ext cx="784887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85586"/>
                </a:solidFill>
              </a:rPr>
              <a:t>Deuxième année: 1,5 heures d’accompagnement personnalisé</a:t>
            </a:r>
          </a:p>
          <a:p>
            <a:endParaRPr lang="fr-FR" b="1" dirty="0">
              <a:solidFill>
                <a:srgbClr val="285586"/>
              </a:solidFill>
            </a:endParaRPr>
          </a:p>
          <a:p>
            <a:r>
              <a:rPr lang="fr-FR" sz="1600" i="1" dirty="0" smtClean="0"/>
              <a:t>« </a:t>
            </a:r>
            <a:r>
              <a:rPr lang="fr-FR" sz="1600" i="1" dirty="0"/>
              <a:t>une part significative de l’horaire d’accompagnement personnalisé est consacrée, pour les étudiants concernés, à un approfondissement des disciplines scientifiques en vue d’une poursuite </a:t>
            </a:r>
            <a:r>
              <a:rPr lang="fr-FR" sz="1600" i="1" dirty="0" smtClean="0"/>
              <a:t>d’étude. </a:t>
            </a:r>
          </a:p>
          <a:p>
            <a:r>
              <a:rPr lang="fr-FR" sz="1600" i="1" dirty="0" smtClean="0"/>
              <a:t>L’heure et demie hebdomadaire peut </a:t>
            </a:r>
            <a:r>
              <a:rPr lang="fr-FR" sz="1600" i="1" dirty="0"/>
              <a:t>être </a:t>
            </a:r>
            <a:r>
              <a:rPr lang="fr-FR" sz="1600" i="1" dirty="0" smtClean="0"/>
              <a:t>annualisée. »</a:t>
            </a:r>
            <a:endParaRPr lang="fr-FR" sz="1600" i="1" dirty="0"/>
          </a:p>
          <a:p>
            <a:r>
              <a:rPr lang="fr-FR" b="1" dirty="0" smtClean="0">
                <a:solidFill>
                  <a:srgbClr val="285586"/>
                </a:solidFill>
              </a:rPr>
              <a:t> </a:t>
            </a:r>
            <a:endParaRPr lang="fr-FR" b="1" dirty="0">
              <a:solidFill>
                <a:srgbClr val="28558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62068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285586"/>
                </a:solidFill>
              </a:rPr>
              <a:t>L’accompagnement </a:t>
            </a:r>
            <a:r>
              <a:rPr lang="fr-FR" sz="2000" b="1" dirty="0">
                <a:solidFill>
                  <a:srgbClr val="285586"/>
                </a:solidFill>
              </a:rPr>
              <a:t>personnalisé</a:t>
            </a:r>
          </a:p>
        </p:txBody>
      </p:sp>
    </p:spTree>
    <p:extLst>
      <p:ext uri="{BB962C8B-B14F-4D97-AF65-F5344CB8AC3E}">
        <p14:creationId xmlns:p14="http://schemas.microsoft.com/office/powerpoint/2010/main" val="23294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mécanique: Les enseignements généraux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5350"/>
              </p:ext>
            </p:extLst>
          </p:nvPr>
        </p:nvGraphicFramePr>
        <p:xfrm>
          <a:off x="594513" y="1271279"/>
          <a:ext cx="8444772" cy="31963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2001"/>
                <a:gridCol w="924987"/>
                <a:gridCol w="1460823"/>
                <a:gridCol w="956377"/>
                <a:gridCol w="906932"/>
                <a:gridCol w="1535898"/>
                <a:gridCol w="1137754"/>
              </a:tblGrid>
              <a:tr h="45932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1</a:t>
                      </a:r>
                      <a:r>
                        <a:rPr lang="fr-FR" sz="1400" kern="800" baseline="30000" dirty="0" smtClean="0">
                          <a:effectLst/>
                        </a:rPr>
                        <a:t>ère</a:t>
                      </a:r>
                      <a:r>
                        <a:rPr lang="fr-FR" sz="1400" kern="800" dirty="0" smtClean="0">
                          <a:effectLst/>
                        </a:rPr>
                        <a:t> année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2</a:t>
                      </a:r>
                      <a:r>
                        <a:rPr lang="fr-FR" sz="1400" kern="800" baseline="30000" dirty="0" smtClean="0">
                          <a:effectLst/>
                        </a:rPr>
                        <a:t>ème</a:t>
                      </a:r>
                      <a:r>
                        <a:rPr lang="fr-FR" sz="1400" kern="800" dirty="0" smtClean="0">
                          <a:effectLst/>
                        </a:rPr>
                        <a:t> année</a:t>
                      </a:r>
                      <a:endParaRPr lang="fr-FR" sz="1400" kern="800" dirty="0">
                        <a:effectLst/>
                        <a:latin typeface="+mj-lt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459325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Semaine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800" dirty="0">
                          <a:effectLst/>
                        </a:rPr>
                        <a:t>a + b + c </a:t>
                      </a:r>
                      <a:r>
                        <a:rPr lang="fr-FR" sz="1200" b="1" kern="800" baseline="30000" dirty="0">
                          <a:effectLst/>
                        </a:rPr>
                        <a:t>(2)</a:t>
                      </a:r>
                      <a:endParaRPr lang="fr-FR" sz="12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Année </a:t>
                      </a:r>
                      <a:r>
                        <a:rPr lang="fr-FR" sz="1200" kern="800" baseline="30000" dirty="0">
                          <a:effectLst/>
                        </a:rPr>
                        <a:t>(3)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Semaine</a:t>
                      </a:r>
                      <a:endParaRPr lang="fr-FR" sz="12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800" dirty="0">
                          <a:effectLst/>
                        </a:rPr>
                        <a:t>a + b + c</a:t>
                      </a:r>
                      <a:r>
                        <a:rPr lang="fr-FR" sz="1200" b="1" kern="800" baseline="30000" dirty="0">
                          <a:effectLst/>
                        </a:rPr>
                        <a:t> </a:t>
                      </a:r>
                      <a:r>
                        <a:rPr lang="fr-FR" sz="1200" b="1" kern="800" baseline="30000" dirty="0" smtClean="0">
                          <a:effectLst/>
                        </a:rPr>
                        <a:t>(2</a:t>
                      </a:r>
                      <a:r>
                        <a:rPr lang="fr-FR" sz="1200" b="1" kern="800" baseline="30000" dirty="0">
                          <a:effectLst/>
                        </a:rPr>
                        <a:t>)</a:t>
                      </a:r>
                      <a:endParaRPr lang="fr-FR" sz="12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>
                          <a:effectLst/>
                        </a:rPr>
                        <a:t>Année </a:t>
                      </a:r>
                      <a:r>
                        <a:rPr lang="fr-FR" sz="1200" kern="800" baseline="30000" dirty="0">
                          <a:effectLst/>
                        </a:rPr>
                        <a:t>(3</a:t>
                      </a:r>
                      <a:r>
                        <a:rPr lang="fr-FR" sz="1400" kern="800" baseline="30000" dirty="0">
                          <a:effectLst/>
                        </a:rPr>
                        <a:t>)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679548">
                <a:tc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200" b="1" kern="800" dirty="0">
                          <a:effectLst/>
                        </a:rPr>
                        <a:t>1. Culture générale et expression</a:t>
                      </a:r>
                      <a:endParaRPr lang="fr-FR" sz="12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>
                          <a:effectLst/>
                        </a:rPr>
                        <a:t>3 + 0 + 0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90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3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>
                          <a:effectLst/>
                        </a:rPr>
                        <a:t>2 + 1 + 0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>
                          <a:effectLst/>
                        </a:rPr>
                        <a:t>108</a:t>
                      </a:r>
                      <a:endParaRPr lang="fr-FR" sz="1400" kern="80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67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kern="800" dirty="0">
                          <a:effectLst/>
                        </a:rPr>
                        <a:t>2. Langue vivante étrangère : anglais</a:t>
                      </a:r>
                      <a:endParaRPr lang="fr-FR" sz="12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fr-FR" sz="1400" b="1" kern="800" dirty="0" smtClean="0">
                          <a:effectLst/>
                        </a:rPr>
                        <a:t> </a:t>
                      </a:r>
                      <a:r>
                        <a:rPr lang="fr-FR" sz="1400" b="1" kern="800" baseline="30000" dirty="0">
                          <a:effectLst/>
                        </a:rPr>
                        <a:t>(</a:t>
                      </a:r>
                      <a:r>
                        <a:rPr lang="fr-FR" sz="1400" b="1" kern="800" baseline="30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fr-FR" sz="1400" b="1" kern="800" baseline="30000" dirty="0">
                          <a:effectLst/>
                        </a:rPr>
                        <a:t>)</a:t>
                      </a:r>
                      <a:r>
                        <a:rPr lang="fr-FR" sz="1400" b="1" kern="800" dirty="0">
                          <a:effectLst/>
                        </a:rPr>
                        <a:t> + 2 + 0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90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baseline="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fr-FR" sz="1400" b="1" kern="800" baseline="30000" dirty="0" smtClean="0">
                          <a:effectLst/>
                        </a:rPr>
                        <a:t> </a:t>
                      </a:r>
                      <a:r>
                        <a:rPr lang="fr-FR" sz="1400" b="1" kern="800" baseline="30000" dirty="0">
                          <a:effectLst/>
                        </a:rPr>
                        <a:t>(</a:t>
                      </a:r>
                      <a:r>
                        <a:rPr lang="fr-FR" sz="1400" b="1" kern="800" baseline="30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fr-FR" sz="1400" b="1" kern="800" baseline="30000" dirty="0">
                          <a:effectLst/>
                        </a:rPr>
                        <a:t>)</a:t>
                      </a:r>
                      <a:r>
                        <a:rPr lang="fr-FR" sz="1400" b="1" kern="800" dirty="0">
                          <a:effectLst/>
                        </a:rPr>
                        <a:t>  + 2 + 0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108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459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kern="800" dirty="0">
                          <a:effectLst/>
                        </a:rPr>
                        <a:t>3. Mathématiques</a:t>
                      </a:r>
                      <a:endParaRPr lang="fr-FR" sz="12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fr-FR" sz="1400" b="1" kern="800" dirty="0" smtClean="0">
                          <a:effectLst/>
                        </a:rPr>
                        <a:t> </a:t>
                      </a:r>
                      <a:r>
                        <a:rPr lang="fr-FR" sz="1400" b="1" kern="800" baseline="30000" dirty="0">
                          <a:effectLst/>
                        </a:rPr>
                        <a:t>(</a:t>
                      </a:r>
                      <a:r>
                        <a:rPr lang="fr-FR" sz="1400" b="1" kern="800" baseline="30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fr-FR" sz="1400" b="1" kern="800" baseline="30000" dirty="0">
                          <a:effectLst/>
                        </a:rPr>
                        <a:t>)</a:t>
                      </a:r>
                      <a:r>
                        <a:rPr lang="fr-FR" sz="1400" b="1" kern="800" dirty="0">
                          <a:effectLst/>
                        </a:rPr>
                        <a:t> + 1 + 0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90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3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fr-FR" sz="1400" b="1" kern="800" dirty="0" smtClean="0">
                          <a:effectLst/>
                        </a:rPr>
                        <a:t> </a:t>
                      </a:r>
                      <a:r>
                        <a:rPr lang="fr-FR" sz="1400" b="1" kern="800" baseline="30000" dirty="0">
                          <a:effectLst/>
                        </a:rPr>
                        <a:t>(</a:t>
                      </a:r>
                      <a:r>
                        <a:rPr lang="fr-FR" sz="1400" b="1" kern="800" baseline="30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fr-FR" sz="1400" b="1" kern="800" baseline="30000" dirty="0">
                          <a:effectLst/>
                        </a:rPr>
                        <a:t>)</a:t>
                      </a:r>
                      <a:r>
                        <a:rPr lang="fr-FR" sz="1400" b="1" kern="800" dirty="0">
                          <a:effectLst/>
                        </a:rPr>
                        <a:t> + 1 + 0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 smtClean="0">
                          <a:effectLst/>
                        </a:rPr>
                        <a:t>108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459325">
                <a:tc>
                  <a:txBody>
                    <a:bodyPr/>
                    <a:lstStyle/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fr-FR" sz="1200" b="1" kern="800" dirty="0">
                          <a:effectLst/>
                        </a:rPr>
                        <a:t>4. </a:t>
                      </a:r>
                      <a:r>
                        <a:rPr lang="fr-FR" sz="1200" b="1" kern="800" dirty="0" smtClean="0">
                          <a:effectLst/>
                        </a:rPr>
                        <a:t>Physique- </a:t>
                      </a:r>
                      <a:r>
                        <a:rPr lang="fr-FR" sz="1200" b="1" kern="800" dirty="0">
                          <a:effectLst/>
                        </a:rPr>
                        <a:t>C</a:t>
                      </a:r>
                      <a:r>
                        <a:rPr lang="fr-FR" sz="1200" b="1" kern="800" dirty="0" smtClean="0">
                          <a:effectLst/>
                        </a:rPr>
                        <a:t>himie</a:t>
                      </a:r>
                      <a:endParaRPr lang="fr-FR" sz="12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 smtClean="0">
                          <a:effectLst/>
                        </a:rPr>
                        <a:t>1 + 0 + 1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60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800" dirty="0">
                          <a:effectLst/>
                        </a:rPr>
                        <a:t>1 + 0 + 1</a:t>
                      </a:r>
                      <a:endParaRPr lang="fr-FR" sz="1400" b="1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>
                          <a:effectLst/>
                        </a:rPr>
                        <a:t>72</a:t>
                      </a:r>
                      <a:endParaRPr lang="fr-FR" sz="1400" kern="800" dirty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2339752" y="4725144"/>
            <a:ext cx="6699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FF0000"/>
                </a:solidFill>
              </a:rPr>
              <a:t>(4) </a:t>
            </a:r>
            <a:r>
              <a:rPr lang="fr-FR" sz="1400" b="1" i="1" dirty="0" smtClean="0">
                <a:solidFill>
                  <a:srgbClr val="000000"/>
                </a:solidFill>
              </a:rPr>
              <a:t>:</a:t>
            </a:r>
            <a:r>
              <a:rPr lang="fr-FR" sz="1400" b="1" i="1" dirty="0" smtClean="0">
                <a:solidFill>
                  <a:srgbClr val="FF0000"/>
                </a:solidFill>
              </a:rPr>
              <a:t>    </a:t>
            </a:r>
            <a:r>
              <a:rPr lang="fr-FR" sz="1400" b="1" i="1" dirty="0" smtClean="0">
                <a:solidFill>
                  <a:srgbClr val="000000"/>
                </a:solidFill>
              </a:rPr>
              <a:t>Une </a:t>
            </a:r>
            <a:r>
              <a:rPr lang="fr-FR" sz="1400" b="1" i="1" dirty="0">
                <a:solidFill>
                  <a:srgbClr val="000000"/>
                </a:solidFill>
              </a:rPr>
              <a:t>heure </a:t>
            </a:r>
            <a:r>
              <a:rPr lang="fr-FR" sz="1400" b="1" i="1" dirty="0" smtClean="0">
                <a:solidFill>
                  <a:srgbClr val="000000"/>
                </a:solidFill>
              </a:rPr>
              <a:t>« année » d’enseignement en classe entière d’anglais se </a:t>
            </a:r>
            <a:r>
              <a:rPr lang="fr-FR" sz="1400" b="1" i="1" dirty="0">
                <a:solidFill>
                  <a:srgbClr val="000000"/>
                </a:solidFill>
              </a:rPr>
              <a:t>fera en </a:t>
            </a:r>
            <a:r>
              <a:rPr lang="fr-FR" sz="1400" b="1" i="1" dirty="0" err="1">
                <a:solidFill>
                  <a:srgbClr val="000000"/>
                </a:solidFill>
              </a:rPr>
              <a:t>co</a:t>
            </a:r>
            <a:r>
              <a:rPr lang="fr-FR" sz="1400" b="1" i="1" dirty="0" smtClean="0">
                <a:solidFill>
                  <a:srgbClr val="000000"/>
                </a:solidFill>
              </a:rPr>
              <a:t>-intervention</a:t>
            </a:r>
            <a:r>
              <a:rPr lang="fr-FR" sz="1400" b="1" i="1" dirty="0" smtClean="0"/>
              <a:t>.</a:t>
            </a:r>
            <a:endParaRPr lang="fr-FR" sz="1400" b="1" i="1" dirty="0"/>
          </a:p>
          <a:p>
            <a:r>
              <a:rPr lang="fr-FR" sz="1400" b="1" i="1" dirty="0">
                <a:solidFill>
                  <a:srgbClr val="FF0000"/>
                </a:solidFill>
              </a:rPr>
              <a:t>(5) </a:t>
            </a:r>
            <a:r>
              <a:rPr lang="fr-FR" sz="1400" b="1" i="1" dirty="0" smtClean="0">
                <a:solidFill>
                  <a:srgbClr val="000000"/>
                </a:solidFill>
              </a:rPr>
              <a:t>: </a:t>
            </a:r>
            <a:r>
              <a:rPr lang="fr-FR" sz="1400" b="1" i="1" dirty="0" smtClean="0">
                <a:solidFill>
                  <a:srgbClr val="FF0000"/>
                </a:solidFill>
              </a:rPr>
              <a:t>   </a:t>
            </a:r>
            <a:r>
              <a:rPr lang="fr-FR" sz="1400" b="1" i="1" dirty="0" smtClean="0">
                <a:solidFill>
                  <a:srgbClr val="000000"/>
                </a:solidFill>
              </a:rPr>
              <a:t>Une </a:t>
            </a:r>
            <a:r>
              <a:rPr lang="fr-FR" sz="1400" b="1" i="1" dirty="0">
                <a:solidFill>
                  <a:srgbClr val="000000"/>
                </a:solidFill>
              </a:rPr>
              <a:t>demi-heure </a:t>
            </a:r>
            <a:r>
              <a:rPr lang="fr-FR" sz="1400" b="1" i="1" dirty="0" smtClean="0">
                <a:solidFill>
                  <a:srgbClr val="000000"/>
                </a:solidFill>
              </a:rPr>
              <a:t>« année » d’enseignement en classe entière de mathématique </a:t>
            </a:r>
            <a:r>
              <a:rPr lang="fr-FR" sz="1400" b="1" i="1" dirty="0">
                <a:solidFill>
                  <a:srgbClr val="000000"/>
                </a:solidFill>
              </a:rPr>
              <a:t>se fera en </a:t>
            </a:r>
            <a:r>
              <a:rPr lang="fr-FR" sz="1400" b="1" i="1" dirty="0" err="1">
                <a:solidFill>
                  <a:srgbClr val="000000"/>
                </a:solidFill>
              </a:rPr>
              <a:t>co</a:t>
            </a:r>
            <a:r>
              <a:rPr lang="fr-FR" sz="1400" b="1" i="1" dirty="0" smtClean="0">
                <a:solidFill>
                  <a:srgbClr val="000000"/>
                </a:solidFill>
              </a:rPr>
              <a:t>-intervention.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40466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285586"/>
                </a:solidFill>
              </a:rPr>
              <a:t>Les enseignements généraux</a:t>
            </a:r>
            <a:endParaRPr lang="fr-FR" sz="2000" b="1" dirty="0">
              <a:solidFill>
                <a:srgbClr val="285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8D34-BEFC-6B45-95FD-88DF8388AD58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548680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285586"/>
                </a:solidFill>
              </a:rPr>
              <a:t>Les savoirs associés des disciplines générales</a:t>
            </a:r>
            <a:endParaRPr lang="fr-FR" sz="2000" b="1" dirty="0">
              <a:solidFill>
                <a:srgbClr val="28558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9" y="1556792"/>
            <a:ext cx="7848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85586"/>
                </a:solidFill>
              </a:rPr>
              <a:t>Mathématiques</a:t>
            </a:r>
            <a:endParaRPr lang="fr-FR" b="1" dirty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Un programme pour tous les BTS de la mécanique.</a:t>
            </a:r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Un programme complémentaire pour préparer aux poursuites d’études ( proposé dans les heures d’accompagnement personnalisé de la deuxième année).</a:t>
            </a:r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Des recommandations pédagogiques engagent les équipes pédagogiques à engager des enseignements de soutien sur les outils mathématiques de base durant </a:t>
            </a:r>
            <a:r>
              <a:rPr lang="fr-FR" b="1" dirty="0"/>
              <a:t>les heures d’accompagnement personnalisé de la </a:t>
            </a:r>
            <a:r>
              <a:rPr lang="fr-FR" b="1" dirty="0" smtClean="0"/>
              <a:t>première année. 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4293096"/>
            <a:ext cx="784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85586"/>
                </a:solidFill>
              </a:rPr>
              <a:t>Physique Chimie</a:t>
            </a:r>
            <a:endParaRPr lang="fr-FR" b="1" dirty="0"/>
          </a:p>
          <a:p>
            <a:pPr marL="285750" indent="-285750">
              <a:buFont typeface="Arial"/>
              <a:buChar char="•"/>
            </a:pPr>
            <a:r>
              <a:rPr lang="fr-FR" b="1" dirty="0"/>
              <a:t>Un programme pour tous les </a:t>
            </a:r>
            <a:r>
              <a:rPr lang="fr-FR" b="1" dirty="0" smtClean="0"/>
              <a:t>BTS de la mécanique.</a:t>
            </a:r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Un enseignement de physique chimie généraliste, complémentaire des enseignements professionnels et préparant aux poursuites d’études.</a:t>
            </a:r>
          </a:p>
        </p:txBody>
      </p:sp>
    </p:spTree>
    <p:extLst>
      <p:ext uri="{BB962C8B-B14F-4D97-AF65-F5344CB8AC3E}">
        <p14:creationId xmlns:p14="http://schemas.microsoft.com/office/powerpoint/2010/main" val="1091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877272"/>
            <a:ext cx="860444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98321"/>
              </p:ext>
            </p:extLst>
          </p:nvPr>
        </p:nvGraphicFramePr>
        <p:xfrm>
          <a:off x="880080" y="463465"/>
          <a:ext cx="8012400" cy="61338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3206"/>
                <a:gridCol w="2945539"/>
                <a:gridCol w="4823655"/>
              </a:tblGrid>
              <a:tr h="243178">
                <a:tc gridSpan="3"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S10 – MATHEMATIQUES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4748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Fonctions d’une variable réelle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l’exception des paragraphes « 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Approximation locale d’une fonction 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et « 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Courbes paramétrées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».</a:t>
                      </a:r>
                      <a:r>
                        <a:rPr lang="fr-FR" sz="1400" dirty="0" smtClean="0">
                          <a:effectLst/>
                        </a:rPr>
                        <a:t>  </a:t>
                      </a:r>
                      <a:endParaRPr lang="fr-FR" sz="14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 intégral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l’exception du paragraphe « 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Formule d’intégration par parties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».</a:t>
                      </a:r>
                      <a:r>
                        <a:rPr lang="fr-FR" sz="1400" dirty="0" smtClean="0">
                          <a:effectLst/>
                        </a:rPr>
                        <a:t>  </a:t>
                      </a:r>
                      <a:endParaRPr lang="fr-FR" sz="1400" dirty="0"/>
                    </a:p>
                  </a:txBody>
                  <a:tcPr/>
                </a:tc>
              </a:tr>
              <a:tr h="310241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Équations différentielles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</a:tr>
              <a:tr h="332638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Statistique descriptive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16540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Probabilités 1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16540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Probabilités 2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l’exception du paragraphe « 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Exemples de processus aléatoires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».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</a:tr>
              <a:tr h="16540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Statistique </a:t>
                      </a:r>
                      <a:r>
                        <a:rPr lang="fr-F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inférentielle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</a:tr>
              <a:tr h="16540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Configurations géométriques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</a:tr>
              <a:tr h="16540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 vectoriel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</a:tr>
              <a:tr h="165407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complémentaire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  <a:tr h="16540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programme complémentaire ne fait pas l’objet d’une évaluation et peut être enseigné durant les heures d’accompagnement personnalisé de deuxième année.</a:t>
                      </a:r>
                    </a:p>
                    <a:p>
                      <a:r>
                        <a:rPr lang="fr-FR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 apport est un approfondissement qui peut être utile aux étudiants souhaitant des compléments spécifiques de modélisation géométrique et de calcul matriciel.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  <a:tr h="16540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Modélisation géométrique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</a:tr>
              <a:tr h="16540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 matriciel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13029"/>
              </p:ext>
            </p:extLst>
          </p:nvPr>
        </p:nvGraphicFramePr>
        <p:xfrm>
          <a:off x="880080" y="1052736"/>
          <a:ext cx="8012400" cy="50993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9397"/>
                <a:gridCol w="2172164"/>
                <a:gridCol w="5620839"/>
              </a:tblGrid>
              <a:tr h="243178">
                <a:tc gridSpan="3"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S11 – PHYSIQUE - CHIMIE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054662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 A : Matière-matériaux  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A.1 Cohésion de la matière</a:t>
                      </a:r>
                      <a:endParaRPr lang="fr-FR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A.2. Métaux et alliages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A.3 Céramiques</a:t>
                      </a:r>
                      <a:r>
                        <a:rPr lang="fr-FR" sz="7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A.4 Polymères </a:t>
                      </a:r>
                      <a:r>
                        <a:rPr lang="fr-FR" sz="700" dirty="0" smtClean="0">
                          <a:effectLst/>
                        </a:rPr>
                        <a:t> </a:t>
                      </a:r>
                      <a:endParaRPr lang="fr-FR" sz="900" dirty="0" smtClean="0">
                        <a:effectLst/>
                      </a:endParaRPr>
                    </a:p>
                  </a:txBody>
                  <a:tcPr/>
                </a:tc>
              </a:tr>
              <a:tr h="851958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 B : Optique 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Spectre électromagnétique.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Laser</a:t>
                      </a:r>
                    </a:p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Fibres optiques 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  <a:endParaRPr lang="fr-FR" sz="9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 C : Électricité</a:t>
                      </a: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Intensité, tension.</a:t>
                      </a: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Puissance et énergie en électricité.</a:t>
                      </a: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Sécurité électrique.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  <a:endParaRPr lang="fr-FR" sz="9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 D : Comportement dynamique des systèmes</a:t>
                      </a: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Réponse d’un oscillateur mécanique à une excitation.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Oscillations libres ou forcées, amortissement.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Résonance en mécanique.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Résonance en électricité. </a:t>
                      </a:r>
                      <a:endParaRPr lang="fr-FR" sz="9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 E : Mécanique des fluides </a:t>
                      </a: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 Statique des fluides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E2. Dynamique des fluides incompressibles</a:t>
                      </a:r>
                      <a:r>
                        <a:rPr lang="fr-FR" sz="900" dirty="0" smtClean="0">
                          <a:effectLst/>
                        </a:rPr>
                        <a:t> 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</a:t>
            </a:r>
            <a:endParaRPr lang="fr-FR" sz="2000" i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attention.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BC8D34-BEFC-6B45-95FD-88DF8388AD5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7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2068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62A8"/>
                </a:solidFill>
                <a:latin typeface="Calibri" charset="0"/>
                <a:ea typeface="Arial" charset="0"/>
                <a:cs typeface="Calibri" charset="0"/>
              </a:rPr>
              <a:t>L’évolution des effectifs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Rénovation des BTS de la mécanique</a:t>
            </a:r>
            <a:endParaRPr lang="fr-FR" sz="20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14606"/>
              </p:ext>
            </p:extLst>
          </p:nvPr>
        </p:nvGraphicFramePr>
        <p:xfrm>
          <a:off x="1115616" y="2599976"/>
          <a:ext cx="7518498" cy="3493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75283"/>
                <a:gridCol w="1128643"/>
                <a:gridCol w="1128643"/>
                <a:gridCol w="1128643"/>
                <a:gridCol w="1128643"/>
                <a:gridCol w="1128643"/>
              </a:tblGrid>
              <a:tr h="4991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BTS DE LA MÉCANIQUE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Evolution du nombre d'étudiants (scolaires et apprentis) en 1ère et 2ème année.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40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Diplôme spécialité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R 2005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R 2010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R 2012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R 2014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Variation 2005/2014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CRSA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4527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3879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3994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4307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-5%</a:t>
                      </a:r>
                      <a:endParaRPr lang="fr-FR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CIM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1134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1011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1104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1133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0%</a:t>
                      </a:r>
                      <a:endParaRPr lang="fr-FR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CRCI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1147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1297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1669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1521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88%</a:t>
                      </a:r>
                      <a:endParaRPr lang="fr-FR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CPI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1512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2577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2472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3098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105%</a:t>
                      </a:r>
                      <a:endParaRPr lang="fr-FR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IPM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3039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2293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2138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2871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-6%</a:t>
                      </a:r>
                      <a:endParaRPr lang="fr-FR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ERO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596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386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343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488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-18%</a:t>
                      </a:r>
                      <a:endParaRPr lang="fr-FR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FONDERIE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142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126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123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164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15%</a:t>
                      </a:r>
                      <a:endParaRPr lang="fr-FR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FORGE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22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22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-9%</a:t>
                      </a:r>
                      <a:endParaRPr lang="fr-FR" sz="16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3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BTS PLASTURGIE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641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405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367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593</a:t>
                      </a:r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-7%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99592" y="132763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BTS de conception qui se maintiennent ou progressent</a:t>
            </a:r>
          </a:p>
          <a:p>
            <a:r>
              <a:rPr lang="fr-FR" dirty="0" smtClean="0"/>
              <a:t>Des BTS de production qui se maintiennent ou régressent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Une rénovation qui touche les BTS CPI, IPM, ERO, Forge, Fonderie et Plasturgie </a:t>
            </a:r>
            <a:r>
              <a:rPr lang="fr-FR" dirty="0" smtClean="0">
                <a:solidFill>
                  <a:srgbClr val="FF0000"/>
                </a:solidFill>
              </a:rPr>
              <a:t>(les autres BTS n’étant pas rénovés)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71600" y="3717032"/>
            <a:ext cx="7848872" cy="108012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971600" y="4797152"/>
            <a:ext cx="7848872" cy="136815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0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Rénovation des BTS de la mécanique</a:t>
            </a:r>
            <a:endParaRPr lang="fr-FR" sz="2000" b="1" i="1" dirty="0">
              <a:solidFill>
                <a:srgbClr val="FFFFFF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55576" y="1556792"/>
            <a:ext cx="8135937" cy="46805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n"/>
              <a:defRPr/>
            </a:pPr>
            <a:r>
              <a:rPr lang="fr-FR" sz="2200" b="1" dirty="0" smtClean="0"/>
              <a:t>Pour les étudiants</a:t>
            </a:r>
          </a:p>
          <a:p>
            <a:pPr marL="457200" lvl="1" indent="0"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Intégrer progressivement la culture métier, la culture de l’entreprise, communiquer (y compris en anglais), </a:t>
            </a:r>
            <a:r>
              <a:rPr lang="fr-FR" sz="1800" dirty="0">
                <a:solidFill>
                  <a:srgbClr val="000000"/>
                </a:solidFill>
              </a:rPr>
              <a:t>quel que soit son baccalauréat </a:t>
            </a:r>
            <a:r>
              <a:rPr lang="fr-FR" sz="1800" dirty="0" smtClean="0">
                <a:solidFill>
                  <a:srgbClr val="000000"/>
                </a:solidFill>
              </a:rPr>
              <a:t>d’origine. </a:t>
            </a:r>
          </a:p>
          <a:p>
            <a:pPr>
              <a:buFont typeface="Wingdings" charset="0"/>
              <a:buChar char="n"/>
              <a:defRPr/>
            </a:pPr>
            <a:r>
              <a:rPr lang="fr-FR" sz="2200" b="1" dirty="0" smtClean="0"/>
              <a:t>Pour les enseignants</a:t>
            </a:r>
          </a:p>
          <a:p>
            <a:pPr marL="457200" lvl="1" indent="0">
              <a:buFont typeface="Wingdings" charset="0"/>
              <a:buNone/>
              <a:defRPr/>
            </a:pPr>
            <a:r>
              <a:rPr lang="fr-FR" sz="1900" dirty="0" smtClean="0">
                <a:solidFill>
                  <a:srgbClr val="000000"/>
                </a:solidFill>
              </a:rPr>
              <a:t>Maîtriser les évolutions technologiques et pédagogiques notamment celles dues au numérique, travailler en équipe, développer le travail collaboratif …</a:t>
            </a:r>
          </a:p>
          <a:p>
            <a:pPr>
              <a:buFont typeface="Wingdings" charset="0"/>
              <a:buChar char="n"/>
              <a:defRPr/>
            </a:pPr>
            <a:r>
              <a:rPr lang="fr-FR" sz="2200" b="1" dirty="0" smtClean="0"/>
              <a:t>Pour les établissements</a:t>
            </a:r>
          </a:p>
          <a:p>
            <a:pPr marL="457200" lvl="1" indent="0">
              <a:buFont typeface="Wingdings" charset="0"/>
              <a:buNone/>
              <a:defRPr/>
            </a:pPr>
            <a:r>
              <a:rPr lang="fr-FR" sz="1900" dirty="0" smtClean="0">
                <a:solidFill>
                  <a:srgbClr val="000000"/>
                </a:solidFill>
              </a:rPr>
              <a:t>Organiser les enseignements, développer un tissu relationnel fort avec les entreprises, adapter les moyens techniques au contexte local, …</a:t>
            </a:r>
          </a:p>
          <a:p>
            <a:pPr>
              <a:buFont typeface="Wingdings" charset="0"/>
              <a:buChar char="n"/>
              <a:defRPr/>
            </a:pPr>
            <a:r>
              <a:rPr lang="fr-FR" sz="2200" b="1" dirty="0" smtClean="0"/>
              <a:t>Pour les rectorats et Régions</a:t>
            </a:r>
          </a:p>
          <a:p>
            <a:pPr marL="457200" lvl="1" indent="0">
              <a:buFont typeface="Wingdings" charset="0"/>
              <a:buNone/>
              <a:defRPr/>
            </a:pPr>
            <a:r>
              <a:rPr lang="fr-FR" sz="1900" dirty="0" smtClean="0">
                <a:solidFill>
                  <a:srgbClr val="000000"/>
                </a:solidFill>
              </a:rPr>
              <a:t>Établir la carte des formations, repenser complètement l’offre en établissement et l’attribution des dotations horaires, gérer les outils de conception collaborative, repenser les plateaux techniques, …</a:t>
            </a:r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62068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62A8"/>
                </a:solidFill>
                <a:latin typeface="Calibri" charset="0"/>
                <a:ea typeface="Arial" charset="0"/>
                <a:cs typeface="Calibri" charset="0"/>
              </a:rPr>
              <a:t>Les objectifs généraux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9084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55576" y="83671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mettre en cohérence les différentes formations « métier » dans une classification permettant de créer des synergies de formation et une meilleure adaptation à l’emploi</a:t>
            </a:r>
            <a:r>
              <a:rPr lang="fr-FR" b="1" dirty="0" smtClean="0">
                <a:solidFill>
                  <a:srgbClr val="3366FF"/>
                </a:solidFill>
              </a:rPr>
              <a:t>.</a:t>
            </a:r>
            <a:endParaRPr lang="fr-FR" b="1" dirty="0">
              <a:solidFill>
                <a:srgbClr val="3366FF"/>
              </a:solidFill>
            </a:endParaRPr>
          </a:p>
        </p:txBody>
      </p:sp>
      <p:pic>
        <p:nvPicPr>
          <p:cNvPr id="17" name="Image 16" descr="champs des BTS mécaniq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1841550"/>
            <a:ext cx="8284305" cy="49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26064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62A8"/>
                </a:solidFill>
                <a:latin typeface="Calibri" charset="0"/>
                <a:ea typeface="Arial" charset="0"/>
                <a:cs typeface="Calibri" charset="0"/>
              </a:rPr>
              <a:t>Les familles de métiers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/>
              <a:t>      </a:t>
            </a:r>
            <a:r>
              <a:rPr lang="fr-FR" sz="2000" b="1" i="1" dirty="0" smtClean="0">
                <a:solidFill>
                  <a:srgbClr val="FFFFFF"/>
                </a:solidFill>
              </a:rPr>
              <a:t>Rénovation des BTS de la mécanique</a:t>
            </a:r>
            <a:endParaRPr lang="fr-FR" sz="20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er 107"/>
          <p:cNvGrpSpPr>
            <a:grpSpLocks/>
          </p:cNvGrpSpPr>
          <p:nvPr/>
        </p:nvGrpSpPr>
        <p:grpSpPr bwMode="auto">
          <a:xfrm>
            <a:off x="101600" y="3811588"/>
            <a:ext cx="9042400" cy="3046412"/>
            <a:chOff x="101600" y="4001074"/>
            <a:chExt cx="8906933" cy="2848115"/>
          </a:xfrm>
          <a:solidFill>
            <a:schemeClr val="accent3">
              <a:lumMod val="95000"/>
            </a:schemeClr>
          </a:solidFill>
        </p:grpSpPr>
        <p:sp>
          <p:nvSpPr>
            <p:cNvPr id="109" name="Arrondir un rectangle à un seul coin 108"/>
            <p:cNvSpPr/>
            <p:nvPr/>
          </p:nvSpPr>
          <p:spPr>
            <a:xfrm>
              <a:off x="101600" y="4001074"/>
              <a:ext cx="8906933" cy="2848115"/>
            </a:xfrm>
            <a:prstGeom prst="round1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2591" name="ZoneTexte 109"/>
            <p:cNvSpPr txBox="1">
              <a:spLocks noChangeArrowheads="1"/>
            </p:cNvSpPr>
            <p:nvPr/>
          </p:nvSpPr>
          <p:spPr bwMode="auto">
            <a:xfrm>
              <a:off x="1526000" y="4047315"/>
              <a:ext cx="727598" cy="2625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r>
                <a:rPr lang="fr-FR" i="1" dirty="0">
                  <a:solidFill>
                    <a:srgbClr val="000000"/>
                  </a:solidFill>
                </a:rPr>
                <a:t>Domaine de la conception de process</a:t>
              </a:r>
            </a:p>
          </p:txBody>
        </p:sp>
      </p:grpSp>
      <p:grpSp>
        <p:nvGrpSpPr>
          <p:cNvPr id="83" name="Grouper 82"/>
          <p:cNvGrpSpPr>
            <a:grpSpLocks/>
          </p:cNvGrpSpPr>
          <p:nvPr/>
        </p:nvGrpSpPr>
        <p:grpSpPr bwMode="auto">
          <a:xfrm>
            <a:off x="101600" y="2061592"/>
            <a:ext cx="9078912" cy="1295400"/>
            <a:chOff x="101600" y="2006599"/>
            <a:chExt cx="9002404" cy="1930400"/>
          </a:xfrm>
        </p:grpSpPr>
        <p:sp>
          <p:nvSpPr>
            <p:cNvPr id="101" name="Arrondir un rectangle à un seul coin 100"/>
            <p:cNvSpPr/>
            <p:nvPr/>
          </p:nvSpPr>
          <p:spPr>
            <a:xfrm>
              <a:off x="101600" y="2006599"/>
              <a:ext cx="8966200" cy="1930400"/>
            </a:xfrm>
            <a:prstGeom prst="round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2589" name="ZoneTexte 106"/>
            <p:cNvSpPr txBox="1">
              <a:spLocks noChangeArrowheads="1"/>
            </p:cNvSpPr>
            <p:nvPr/>
          </p:nvSpPr>
          <p:spPr bwMode="auto">
            <a:xfrm>
              <a:off x="4817905" y="2756633"/>
              <a:ext cx="4286099" cy="55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i="1" dirty="0">
                  <a:solidFill>
                    <a:srgbClr val="000000"/>
                  </a:solidFill>
                </a:rPr>
                <a:t>Domaine de la conception de produits</a:t>
              </a:r>
            </a:p>
          </p:txBody>
        </p:sp>
      </p:grpSp>
      <p:grpSp>
        <p:nvGrpSpPr>
          <p:cNvPr id="62467" name="Grouper 20"/>
          <p:cNvGrpSpPr>
            <a:grpSpLocks/>
          </p:cNvGrpSpPr>
          <p:nvPr/>
        </p:nvGrpSpPr>
        <p:grpSpPr bwMode="auto">
          <a:xfrm>
            <a:off x="1595438" y="1073724"/>
            <a:ext cx="7337425" cy="809051"/>
            <a:chOff x="1594910" y="1074254"/>
            <a:chExt cx="7337419" cy="808130"/>
          </a:xfrm>
        </p:grpSpPr>
        <p:sp>
          <p:nvSpPr>
            <p:cNvPr id="5" name="Rectangle 4"/>
            <p:cNvSpPr/>
            <p:nvPr/>
          </p:nvSpPr>
          <p:spPr>
            <a:xfrm>
              <a:off x="1594910" y="1535118"/>
              <a:ext cx="936624" cy="3440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préliminaire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39471" y="1535118"/>
              <a:ext cx="974724" cy="34409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détaillée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14195" y="1535118"/>
              <a:ext cx="1004887" cy="34409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du </a:t>
              </a:r>
              <a:r>
                <a:rPr lang="fr-FR" sz="1050" b="1" dirty="0" err="1">
                  <a:solidFill>
                    <a:prstClr val="black"/>
                  </a:solidFill>
                </a:rPr>
                <a:t>process</a:t>
              </a:r>
              <a:endParaRPr lang="fr-FR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1783" y="1535118"/>
              <a:ext cx="1004886" cy="34409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schemeClr val="bg1"/>
                  </a:solidFill>
                </a:rPr>
                <a:t>Conception outillages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36669" y="1535118"/>
              <a:ext cx="1004887" cy="3440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Initier</a:t>
              </a:r>
            </a:p>
          </p:txBody>
        </p:sp>
        <p:sp>
          <p:nvSpPr>
            <p:cNvPr id="3" name="Rectangle à coins arrondis 2"/>
            <p:cNvSpPr/>
            <p:nvPr/>
          </p:nvSpPr>
          <p:spPr>
            <a:xfrm>
              <a:off x="1594911" y="1074254"/>
              <a:ext cx="1919260" cy="347133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53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du produit</a:t>
              </a:r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3514173" y="1074254"/>
              <a:ext cx="2023008" cy="33866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srgbClr val="000000"/>
                  </a:solidFill>
                </a:rPr>
                <a:t>Conception de la production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97457" y="1074254"/>
              <a:ext cx="1134872" cy="324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Produit</a:t>
              </a:r>
            </a:p>
          </p:txBody>
        </p:sp>
        <p:sp>
          <p:nvSpPr>
            <p:cNvPr id="77" name="Rectangle à coins arrondis 76"/>
            <p:cNvSpPr/>
            <p:nvPr/>
          </p:nvSpPr>
          <p:spPr>
            <a:xfrm>
              <a:off x="5537181" y="1074254"/>
              <a:ext cx="2010109" cy="3386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541556" y="1538289"/>
              <a:ext cx="1006474" cy="3440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Gérer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427538" y="5786438"/>
            <a:ext cx="1143000" cy="3444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rgbClr val="FFFFFF"/>
                </a:solidFill>
              </a:rPr>
              <a:t>Conception </a:t>
            </a:r>
            <a:r>
              <a:rPr lang="fr-FR" sz="1000" b="1" dirty="0">
                <a:solidFill>
                  <a:srgbClr val="FFFFFF"/>
                </a:solidFill>
              </a:rPr>
              <a:t>multi outillages</a:t>
            </a:r>
          </a:p>
        </p:txBody>
      </p:sp>
      <p:grpSp>
        <p:nvGrpSpPr>
          <p:cNvPr id="24" name="Grouper 23"/>
          <p:cNvGrpSpPr>
            <a:grpSpLocks/>
          </p:cNvGrpSpPr>
          <p:nvPr/>
        </p:nvGrpSpPr>
        <p:grpSpPr bwMode="auto">
          <a:xfrm>
            <a:off x="250825" y="2940495"/>
            <a:ext cx="7299325" cy="3190428"/>
            <a:chOff x="250544" y="2940734"/>
            <a:chExt cx="7300236" cy="3190909"/>
          </a:xfrm>
        </p:grpSpPr>
        <p:sp>
          <p:nvSpPr>
            <p:cNvPr id="12" name="Rectangle 11"/>
            <p:cNvSpPr/>
            <p:nvPr/>
          </p:nvSpPr>
          <p:spPr>
            <a:xfrm>
              <a:off x="250545" y="2952989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CPI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5325" y="2940734"/>
              <a:ext cx="936742" cy="3445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préliminaire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32067" y="2940734"/>
              <a:ext cx="67159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0544" y="3467258"/>
              <a:ext cx="1153103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 err="1">
                  <a:solidFill>
                    <a:prstClr val="black"/>
                  </a:solidFill>
                </a:rPr>
                <a:t>Europlastic</a:t>
              </a:r>
              <a:endParaRPr lang="fr-FR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16290" y="3467417"/>
              <a:ext cx="58903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13264" y="3467417"/>
              <a:ext cx="1019302" cy="3445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37579" y="3467417"/>
              <a:ext cx="1051056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0545" y="4300703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prstClr val="black"/>
                  </a:solidFill>
                </a:rPr>
                <a:t>Fonderie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10089" y="4300980"/>
              <a:ext cx="1012951" cy="34453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7579" y="4300980"/>
              <a:ext cx="1122503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0545" y="4795468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Forge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10089" y="4794767"/>
              <a:ext cx="1012951" cy="3445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37579" y="4794767"/>
              <a:ext cx="1122503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0545" y="5290233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IPM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16290" y="5290141"/>
              <a:ext cx="58903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10089" y="5290141"/>
              <a:ext cx="1000250" cy="3445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23040" y="5288554"/>
              <a:ext cx="1014539" cy="3445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</a:rPr>
                <a:t>Conception</a:t>
              </a:r>
            </a:p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</a:rPr>
                <a:t> PP – PO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37579" y="5290141"/>
              <a:ext cx="1122503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0545" y="5784998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ERO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16290" y="5785516"/>
              <a:ext cx="58903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45768" y="5787104"/>
              <a:ext cx="1005012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Qualification outillage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916290" y="4297805"/>
              <a:ext cx="589036" cy="3445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16290" y="4791591"/>
              <a:ext cx="58903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grpSp>
          <p:nvGrpSpPr>
            <p:cNvPr id="97" name="Grouper 96"/>
            <p:cNvGrpSpPr/>
            <p:nvPr/>
          </p:nvGrpSpPr>
          <p:grpSpPr>
            <a:xfrm>
              <a:off x="4518701" y="4302843"/>
              <a:ext cx="1018480" cy="838597"/>
              <a:chOff x="4950518" y="3905881"/>
              <a:chExt cx="1018480" cy="838597"/>
            </a:xfrm>
            <a:solidFill>
              <a:schemeClr val="bg2">
                <a:lumMod val="75000"/>
              </a:schemeClr>
            </a:solidFill>
          </p:grpSpPr>
          <p:sp>
            <p:nvSpPr>
              <p:cNvPr id="88" name="Rectangle 87"/>
              <p:cNvSpPr/>
              <p:nvPr/>
            </p:nvSpPr>
            <p:spPr>
              <a:xfrm>
                <a:off x="4950518" y="3905881"/>
                <a:ext cx="1018479" cy="344505"/>
              </a:xfrm>
              <a:prstGeom prst="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FFFFFF"/>
                    </a:solidFill>
                  </a:rPr>
                  <a:t>Conception outillage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955650" y="4399973"/>
                <a:ext cx="1013348" cy="344505"/>
              </a:xfrm>
              <a:prstGeom prst="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FFFFFF"/>
                    </a:solidFill>
                  </a:rPr>
                  <a:t>Conception outillage</a:t>
                </a: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3516440" y="5787104"/>
              <a:ext cx="985960" cy="34453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515601" y="3467417"/>
              <a:ext cx="1032004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Mise en oeuvre</a:t>
              </a:r>
            </a:p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réglage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545768" y="4299392"/>
              <a:ext cx="1005012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production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541004" y="4796355"/>
              <a:ext cx="1005013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production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45768" y="5291729"/>
              <a:ext cx="1005012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production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537579" y="5787104"/>
              <a:ext cx="1005013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Réalisation outillage</a:t>
              </a:r>
            </a:p>
          </p:txBody>
        </p:sp>
      </p:grpSp>
      <p:grpSp>
        <p:nvGrpSpPr>
          <p:cNvPr id="22" name="Grouper 21"/>
          <p:cNvGrpSpPr>
            <a:grpSpLocks/>
          </p:cNvGrpSpPr>
          <p:nvPr/>
        </p:nvGrpSpPr>
        <p:grpSpPr bwMode="auto">
          <a:xfrm>
            <a:off x="250825" y="2227262"/>
            <a:ext cx="8682038" cy="345125"/>
            <a:chOff x="250545" y="2227397"/>
            <a:chExt cx="8681784" cy="344506"/>
          </a:xfrm>
        </p:grpSpPr>
        <p:sp>
          <p:nvSpPr>
            <p:cNvPr id="33" name="Rectangle 32"/>
            <p:cNvSpPr/>
            <p:nvPr/>
          </p:nvSpPr>
          <p:spPr>
            <a:xfrm>
              <a:off x="250545" y="2227397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CRCI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95119" y="2227397"/>
              <a:ext cx="944534" cy="3438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préliminaire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39653" y="2227397"/>
              <a:ext cx="974696" cy="3438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détaillée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14350" y="2227397"/>
              <a:ext cx="1004859" cy="3438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36765" y="2227397"/>
              <a:ext cx="1123917" cy="3438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797457" y="2227398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Ouvrage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41624" y="2227397"/>
              <a:ext cx="1006446" cy="3438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de production</a:t>
              </a:r>
            </a:p>
          </p:txBody>
        </p:sp>
      </p:grpSp>
      <p:grpSp>
        <p:nvGrpSpPr>
          <p:cNvPr id="20" name="Grouper 19"/>
          <p:cNvGrpSpPr>
            <a:grpSpLocks/>
          </p:cNvGrpSpPr>
          <p:nvPr/>
        </p:nvGrpSpPr>
        <p:grpSpPr bwMode="auto">
          <a:xfrm>
            <a:off x="258763" y="6394450"/>
            <a:ext cx="7291387" cy="349250"/>
            <a:chOff x="259006" y="6394616"/>
            <a:chExt cx="7291774" cy="348909"/>
          </a:xfrm>
        </p:grpSpPr>
        <p:grpSp>
          <p:nvGrpSpPr>
            <p:cNvPr id="62509" name="Grouper 9"/>
            <p:cNvGrpSpPr>
              <a:grpSpLocks/>
            </p:cNvGrpSpPr>
            <p:nvPr/>
          </p:nvGrpSpPr>
          <p:grpSpPr bwMode="auto">
            <a:xfrm>
              <a:off x="259006" y="6394616"/>
              <a:ext cx="6401140" cy="348909"/>
              <a:chOff x="690823" y="6157540"/>
              <a:chExt cx="6401140" cy="34890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90823" y="6157540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Découpage emboutissage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32848" y="6159964"/>
                <a:ext cx="1036692" cy="34415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FFFFFF"/>
                    </a:solidFill>
                  </a:rPr>
                  <a:t>Conception outillage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969540" y="6162298"/>
                <a:ext cx="1122423" cy="3441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prstClr val="black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prstClr val="black"/>
                    </a:solidFill>
                  </a:rPr>
                  <a:t>expéri</a:t>
                </a:r>
                <a:r>
                  <a:rPr lang="fr-FR" sz="10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954896" y="6159126"/>
                <a:ext cx="977952" cy="34573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Conception </a:t>
                </a:r>
                <a:r>
                  <a:rPr lang="fr-FR" sz="1100" b="1" dirty="0" err="1">
                    <a:solidFill>
                      <a:prstClr val="black"/>
                    </a:solidFill>
                  </a:rPr>
                  <a:t>process</a:t>
                </a:r>
                <a:endParaRPr lang="fr-FR" sz="11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6545840" y="6399374"/>
              <a:ext cx="1004940" cy="3441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production</a:t>
              </a:r>
            </a:p>
          </p:txBody>
        </p:sp>
      </p:grpSp>
      <p:grpSp>
        <p:nvGrpSpPr>
          <p:cNvPr id="27" name="Grouper 26"/>
          <p:cNvGrpSpPr>
            <a:grpSpLocks/>
          </p:cNvGrpSpPr>
          <p:nvPr/>
        </p:nvGrpSpPr>
        <p:grpSpPr bwMode="auto">
          <a:xfrm>
            <a:off x="7797800" y="3467100"/>
            <a:ext cx="1135063" cy="3276600"/>
            <a:chOff x="7797457" y="3467258"/>
            <a:chExt cx="1134872" cy="3276267"/>
          </a:xfrm>
        </p:grpSpPr>
        <p:sp>
          <p:nvSpPr>
            <p:cNvPr id="96" name="Rectangle 95"/>
            <p:cNvSpPr/>
            <p:nvPr/>
          </p:nvSpPr>
          <p:spPr>
            <a:xfrm>
              <a:off x="7797457" y="3467258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Série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797457" y="3882135"/>
              <a:ext cx="1134872" cy="17511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 err="1">
                  <a:solidFill>
                    <a:prstClr val="black"/>
                  </a:solidFill>
                </a:rPr>
                <a:t>Pré-série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797457" y="5798044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Produit unitaire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797457" y="6399020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 err="1">
                  <a:solidFill>
                    <a:prstClr val="black"/>
                  </a:solidFill>
                </a:rPr>
                <a:t>Pré-série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er 27"/>
          <p:cNvGrpSpPr>
            <a:grpSpLocks/>
          </p:cNvGrpSpPr>
          <p:nvPr/>
        </p:nvGrpSpPr>
        <p:grpSpPr bwMode="auto">
          <a:xfrm>
            <a:off x="250825" y="5270494"/>
            <a:ext cx="7299325" cy="879253"/>
            <a:chOff x="250545" y="5270380"/>
            <a:chExt cx="7300235" cy="879168"/>
          </a:xfrm>
        </p:grpSpPr>
        <p:grpSp>
          <p:nvGrpSpPr>
            <p:cNvPr id="62491" name="Grouper 24"/>
            <p:cNvGrpSpPr>
              <a:grpSpLocks/>
            </p:cNvGrpSpPr>
            <p:nvPr/>
          </p:nvGrpSpPr>
          <p:grpSpPr bwMode="auto">
            <a:xfrm>
              <a:off x="250545" y="5270380"/>
              <a:ext cx="7300235" cy="859123"/>
              <a:chOff x="250545" y="5270380"/>
              <a:chExt cx="7300235" cy="85912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50545" y="5270380"/>
                <a:ext cx="1134872" cy="85912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 smtClean="0">
                    <a:solidFill>
                      <a:prstClr val="black"/>
                    </a:solidFill>
                  </a:rPr>
                  <a:t>CPRP</a:t>
                </a:r>
                <a:endParaRPr lang="fr-FR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fr-FR" sz="1200" b="1" dirty="0">
                    <a:solidFill>
                      <a:prstClr val="black"/>
                    </a:solidFill>
                  </a:rPr>
                  <a:t>2 options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545518" y="5784680"/>
                <a:ext cx="2005262" cy="3444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Réalisation unitaire</a:t>
                </a: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4499225" y="5805095"/>
              <a:ext cx="1014539" cy="3444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</a:rPr>
                <a:t>Conception</a:t>
              </a:r>
            </a:p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</a:rPr>
                <a:t> PP – PO</a:t>
              </a:r>
            </a:p>
          </p:txBody>
        </p:sp>
      </p:grpSp>
      <p:grpSp>
        <p:nvGrpSpPr>
          <p:cNvPr id="29" name="Grouper 28"/>
          <p:cNvGrpSpPr>
            <a:grpSpLocks/>
          </p:cNvGrpSpPr>
          <p:nvPr/>
        </p:nvGrpSpPr>
        <p:grpSpPr bwMode="auto">
          <a:xfrm>
            <a:off x="5535613" y="2952750"/>
            <a:ext cx="3397250" cy="349250"/>
            <a:chOff x="5535695" y="2952989"/>
            <a:chExt cx="3396634" cy="348907"/>
          </a:xfrm>
        </p:grpSpPr>
        <p:sp>
          <p:nvSpPr>
            <p:cNvPr id="104" name="Rectangle 103"/>
            <p:cNvSpPr/>
            <p:nvPr/>
          </p:nvSpPr>
          <p:spPr>
            <a:xfrm>
              <a:off x="5535695" y="2952989"/>
              <a:ext cx="2009411" cy="3441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Réalisation de tout ou partie d’un prototype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797457" y="2957391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Prototype de solution</a:t>
              </a:r>
            </a:p>
          </p:txBody>
        </p:sp>
      </p:grpSp>
      <p:sp>
        <p:nvSpPr>
          <p:cNvPr id="62475" name="Titre 1"/>
          <p:cNvSpPr txBox="1">
            <a:spLocks/>
          </p:cNvSpPr>
          <p:nvPr/>
        </p:nvSpPr>
        <p:spPr bwMode="auto">
          <a:xfrm>
            <a:off x="250825" y="333375"/>
            <a:ext cx="8104188" cy="5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fr-FR" sz="2400" b="1" dirty="0">
                <a:solidFill>
                  <a:schemeClr val="accent6"/>
                </a:solidFill>
                <a:latin typeface="Calibri"/>
                <a:cs typeface="Calibri"/>
              </a:rPr>
              <a:t>Le nouveau positionnement des BTS de la mécanique</a:t>
            </a: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250825" y="3500438"/>
            <a:ext cx="7296150" cy="752475"/>
            <a:chOff x="1115616" y="3429000"/>
            <a:chExt cx="7295764" cy="752510"/>
          </a:xfrm>
        </p:grpSpPr>
        <p:grpSp>
          <p:nvGrpSpPr>
            <p:cNvPr id="62478" name="Grouper 25"/>
            <p:cNvGrpSpPr>
              <a:grpSpLocks/>
            </p:cNvGrpSpPr>
            <p:nvPr/>
          </p:nvGrpSpPr>
          <p:grpSpPr bwMode="auto">
            <a:xfrm>
              <a:off x="3779912" y="3804569"/>
              <a:ext cx="4631468" cy="344511"/>
              <a:chOff x="3779912" y="3804569"/>
              <a:chExt cx="4631468" cy="34451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382590" y="3805254"/>
                <a:ext cx="993722" cy="34450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FFFFFF"/>
                    </a:solidFill>
                  </a:rPr>
                  <a:t>Conception outillage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779300" y="3805254"/>
                <a:ext cx="590519" cy="34450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Pré indus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377756" y="3805254"/>
                <a:ext cx="1017533" cy="3445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prstClr val="black"/>
                    </a:solidFill>
                  </a:rPr>
                  <a:t>process</a:t>
                </a:r>
                <a:endParaRPr lang="fr-FR" sz="1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401711" y="3805254"/>
                <a:ext cx="1050869" cy="344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prstClr val="black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prstClr val="black"/>
                    </a:solidFill>
                  </a:rPr>
                  <a:t>expéri</a:t>
                </a:r>
                <a:r>
                  <a:rPr lang="fr-FR" sz="10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406546" y="3805254"/>
                <a:ext cx="1004834" cy="34450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prstClr val="black"/>
                    </a:solidFill>
                  </a:rPr>
                  <a:t>Suivi production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1115616" y="3429000"/>
              <a:ext cx="1134872" cy="7525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 err="1">
                  <a:solidFill>
                    <a:prstClr val="black"/>
                  </a:solidFill>
                </a:rPr>
                <a:t>Europlastic</a:t>
              </a:r>
              <a:endParaRPr lang="fr-FR" sz="12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fr-FR" sz="1200" b="1" dirty="0">
                  <a:solidFill>
                    <a:prstClr val="black"/>
                  </a:solidFill>
                </a:rPr>
                <a:t>2 options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16085" y="2852936"/>
            <a:ext cx="975795" cy="3888432"/>
          </a:xfrm>
          <a:prstGeom prst="rect">
            <a:avLst/>
          </a:prstGeom>
          <a:solidFill>
            <a:srgbClr val="FFA78B">
              <a:alpha val="15000"/>
            </a:srgbClr>
          </a:solidFill>
          <a:ln>
            <a:solidFill>
              <a:srgbClr val="FF57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Conception collaborative</a:t>
            </a:r>
          </a:p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532309" y="2924944"/>
            <a:ext cx="975795" cy="3816424"/>
          </a:xfrm>
          <a:prstGeom prst="rect">
            <a:avLst/>
          </a:prstGeom>
          <a:solidFill>
            <a:srgbClr val="FFA78B">
              <a:alpha val="20000"/>
            </a:srgbClr>
          </a:solidFill>
          <a:ln>
            <a:solidFill>
              <a:srgbClr val="FF57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Conception collaborative</a:t>
            </a:r>
          </a:p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er 1"/>
          <p:cNvGrpSpPr>
            <a:grpSpLocks/>
          </p:cNvGrpSpPr>
          <p:nvPr/>
        </p:nvGrpSpPr>
        <p:grpSpPr bwMode="auto">
          <a:xfrm>
            <a:off x="250825" y="1737326"/>
            <a:ext cx="8682038" cy="3790950"/>
            <a:chOff x="250545" y="2952989"/>
            <a:chExt cx="8681784" cy="3790536"/>
          </a:xfrm>
        </p:grpSpPr>
        <p:sp>
          <p:nvSpPr>
            <p:cNvPr id="72" name="Rectangle 71"/>
            <p:cNvSpPr/>
            <p:nvPr/>
          </p:nvSpPr>
          <p:spPr>
            <a:xfrm>
              <a:off x="4509683" y="5786368"/>
              <a:ext cx="1027082" cy="3460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1"/>
                  </a:solidFill>
                </a:rPr>
                <a:t>Conception </a:t>
              </a:r>
              <a:r>
                <a:rPr lang="fr-FR" sz="1000" b="1" dirty="0">
                  <a:solidFill>
                    <a:schemeClr val="tx1"/>
                  </a:solidFill>
                </a:rPr>
                <a:t>multi outillages</a:t>
              </a:r>
            </a:p>
          </p:txBody>
        </p:sp>
        <p:grpSp>
          <p:nvGrpSpPr>
            <p:cNvPr id="63505" name="Grouper 23"/>
            <p:cNvGrpSpPr>
              <a:grpSpLocks/>
            </p:cNvGrpSpPr>
            <p:nvPr/>
          </p:nvGrpSpPr>
          <p:grpSpPr bwMode="auto">
            <a:xfrm>
              <a:off x="250545" y="2952989"/>
              <a:ext cx="7300235" cy="3178654"/>
              <a:chOff x="250545" y="2952989"/>
              <a:chExt cx="7300235" cy="317865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0545" y="2952989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CPI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95119" y="2952989"/>
                <a:ext cx="936598" cy="344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préliminaire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31716" y="2952989"/>
                <a:ext cx="547671" cy="344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0545" y="3467258"/>
                <a:ext cx="1134872" cy="75938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400" b="1" dirty="0" err="1">
                    <a:solidFill>
                      <a:schemeClr val="tx1"/>
                    </a:solidFill>
                  </a:rPr>
                  <a:t>Europlastic</a:t>
                </a:r>
                <a:endParaRPr lang="fr-FR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</a:rPr>
                  <a:t>2 options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996839" y="3467283"/>
                <a:ext cx="509573" cy="344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14349" y="3467283"/>
                <a:ext cx="1017558" cy="34445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36765" y="3467283"/>
                <a:ext cx="1006445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0545" y="4300703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Fonderie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11174" y="4300630"/>
                <a:ext cx="1012795" cy="34444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536765" y="4300630"/>
                <a:ext cx="1006445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50545" y="4795468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Forge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511174" y="4795876"/>
                <a:ext cx="1012795" cy="34444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536765" y="4795876"/>
                <a:ext cx="1006445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0545" y="5290233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IPM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996839" y="5291122"/>
                <a:ext cx="509573" cy="344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11174" y="5291122"/>
                <a:ext cx="1000096" cy="34444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23970" y="5289534"/>
                <a:ext cx="1012795" cy="3444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</a:t>
                </a:r>
              </a:p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 PP – PO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536765" y="5291122"/>
                <a:ext cx="1006445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0545" y="5784998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ERO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996839" y="5786368"/>
                <a:ext cx="509573" cy="344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46385" y="5787955"/>
                <a:ext cx="1004859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Qualification outillage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996839" y="4299042"/>
                <a:ext cx="509573" cy="344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996839" y="4791113"/>
                <a:ext cx="509573" cy="344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grpSp>
            <p:nvGrpSpPr>
              <p:cNvPr id="97" name="Grouper 96"/>
              <p:cNvGrpSpPr/>
              <p:nvPr/>
            </p:nvGrpSpPr>
            <p:grpSpPr>
              <a:xfrm>
                <a:off x="4518701" y="4302843"/>
                <a:ext cx="1018480" cy="838597"/>
                <a:chOff x="4950518" y="3905881"/>
                <a:chExt cx="1018480" cy="838597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4950518" y="3905881"/>
                  <a:ext cx="1018479" cy="344505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Conception outillage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4955650" y="4399973"/>
                  <a:ext cx="1013348" cy="344505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Conception outillage</a:t>
                  </a: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515937" y="5787955"/>
                <a:ext cx="985808" cy="34445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543211" y="3467283"/>
                <a:ext cx="1004859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Mise en oeuvre</a:t>
                </a:r>
              </a:p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réglage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546385" y="4299042"/>
                <a:ext cx="1004859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41624" y="4797463"/>
                <a:ext cx="1004858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46385" y="5292709"/>
                <a:ext cx="1004859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536765" y="5787955"/>
                <a:ext cx="1006445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Réalisation outillage</a:t>
                </a:r>
              </a:p>
            </p:txBody>
          </p:sp>
        </p:grpSp>
        <p:grpSp>
          <p:nvGrpSpPr>
            <p:cNvPr id="63506" name="Grouper 25"/>
            <p:cNvGrpSpPr>
              <a:grpSpLocks/>
            </p:cNvGrpSpPr>
            <p:nvPr/>
          </p:nvGrpSpPr>
          <p:grpSpPr bwMode="auto">
            <a:xfrm>
              <a:off x="2997194" y="3882135"/>
              <a:ext cx="4550090" cy="344511"/>
              <a:chOff x="2997194" y="3882135"/>
              <a:chExt cx="4550090" cy="34451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519209" y="3881576"/>
                <a:ext cx="993746" cy="3444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outillage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996840" y="3881576"/>
                <a:ext cx="507985" cy="344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512763" y="3881576"/>
                <a:ext cx="1019145" cy="34444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536766" y="3881576"/>
                <a:ext cx="1006446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543211" y="3881576"/>
                <a:ext cx="1004859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</p:grpSp>
        <p:grpSp>
          <p:nvGrpSpPr>
            <p:cNvPr id="63508" name="Grouper 19"/>
            <p:cNvGrpSpPr>
              <a:grpSpLocks/>
            </p:cNvGrpSpPr>
            <p:nvPr/>
          </p:nvGrpSpPr>
          <p:grpSpPr bwMode="auto">
            <a:xfrm>
              <a:off x="259006" y="6394616"/>
              <a:ext cx="7291774" cy="348909"/>
              <a:chOff x="259006" y="6394616"/>
              <a:chExt cx="7291774" cy="348909"/>
            </a:xfrm>
          </p:grpSpPr>
          <p:grpSp>
            <p:nvGrpSpPr>
              <p:cNvPr id="63534" name="Grouper 9"/>
              <p:cNvGrpSpPr>
                <a:grpSpLocks/>
              </p:cNvGrpSpPr>
              <p:nvPr/>
            </p:nvGrpSpPr>
            <p:grpSpPr bwMode="auto">
              <a:xfrm>
                <a:off x="259006" y="6394616"/>
                <a:ext cx="6283229" cy="348909"/>
                <a:chOff x="690823" y="6157540"/>
                <a:chExt cx="6283229" cy="348909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690823" y="6157540"/>
                  <a:ext cx="1134872" cy="34450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200" b="1" dirty="0">
                      <a:solidFill>
                        <a:schemeClr val="tx1"/>
                      </a:solidFill>
                    </a:rPr>
                    <a:t>Découpage emboutissage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933563" y="6162000"/>
                  <a:ext cx="1036608" cy="34444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Conception outillage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970170" y="6162000"/>
                  <a:ext cx="1004858" cy="34444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000" b="1" dirty="0">
                      <a:solidFill>
                        <a:schemeClr val="tx1"/>
                      </a:solidFill>
                    </a:rPr>
                    <a:t>Coût-délai-qualité-</a:t>
                  </a:r>
                  <a:r>
                    <a:rPr lang="fr-FR" sz="1000" b="1" dirty="0" err="1">
                      <a:solidFill>
                        <a:schemeClr val="tx1"/>
                      </a:solidFill>
                    </a:rPr>
                    <a:t>expéri</a:t>
                  </a:r>
                  <a:r>
                    <a:rPr lang="fr-FR" sz="1000" b="1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954104" y="6158825"/>
                  <a:ext cx="979458" cy="3460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Conception </a:t>
                  </a:r>
                  <a:r>
                    <a:rPr lang="fr-FR" sz="1100" b="1" dirty="0" err="1">
                      <a:solidFill>
                        <a:schemeClr val="tx1"/>
                      </a:solidFill>
                    </a:rPr>
                    <a:t>process</a:t>
                  </a:r>
                  <a:endParaRPr lang="fr-FR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>
                <a:off x="6546386" y="6399076"/>
                <a:ext cx="1004859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</p:grpSp>
        <p:grpSp>
          <p:nvGrpSpPr>
            <p:cNvPr id="63509" name="Grouper 26"/>
            <p:cNvGrpSpPr>
              <a:grpSpLocks/>
            </p:cNvGrpSpPr>
            <p:nvPr/>
          </p:nvGrpSpPr>
          <p:grpSpPr bwMode="auto">
            <a:xfrm>
              <a:off x="7797457" y="3467258"/>
              <a:ext cx="1134872" cy="3276267"/>
              <a:chOff x="7797457" y="3467258"/>
              <a:chExt cx="1134872" cy="3276267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797457" y="3467258"/>
                <a:ext cx="1134872" cy="3445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Série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797457" y="3882135"/>
                <a:ext cx="1134872" cy="17511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 err="1">
                    <a:solidFill>
                      <a:schemeClr val="tx1"/>
                    </a:solidFill>
                  </a:rPr>
                  <a:t>Pré-série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797457" y="5798044"/>
                <a:ext cx="1134872" cy="3445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Produit unitaire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797457" y="6399020"/>
                <a:ext cx="1134872" cy="3445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 err="1">
                    <a:solidFill>
                      <a:schemeClr val="tx1"/>
                    </a:solidFill>
                  </a:rPr>
                  <a:t>Pré-série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510" name="Grouper 27"/>
            <p:cNvGrpSpPr>
              <a:grpSpLocks/>
            </p:cNvGrpSpPr>
            <p:nvPr/>
          </p:nvGrpSpPr>
          <p:grpSpPr bwMode="auto">
            <a:xfrm>
              <a:off x="250545" y="5270380"/>
              <a:ext cx="7300235" cy="866163"/>
              <a:chOff x="250545" y="5270380"/>
              <a:chExt cx="7300235" cy="866163"/>
            </a:xfrm>
          </p:grpSpPr>
          <p:grpSp>
            <p:nvGrpSpPr>
              <p:cNvPr id="63516" name="Grouper 24"/>
              <p:cNvGrpSpPr>
                <a:grpSpLocks/>
              </p:cNvGrpSpPr>
              <p:nvPr/>
            </p:nvGrpSpPr>
            <p:grpSpPr bwMode="auto">
              <a:xfrm>
                <a:off x="250545" y="5270380"/>
                <a:ext cx="7300235" cy="859123"/>
                <a:chOff x="250545" y="5270380"/>
                <a:chExt cx="7300235" cy="859123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250545" y="5270380"/>
                  <a:ext cx="1134872" cy="859123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b="1" dirty="0" smtClean="0">
                      <a:solidFill>
                        <a:prstClr val="black"/>
                      </a:solidFill>
                    </a:rPr>
                    <a:t>CPRP</a:t>
                  </a:r>
                  <a:endParaRPr lang="fr-FR" b="1" dirty="0">
                    <a:solidFill>
                      <a:prstClr val="black"/>
                    </a:solidFill>
                  </a:endParaRPr>
                </a:p>
                <a:p>
                  <a:pPr algn="ctr">
                    <a:defRPr/>
                  </a:pPr>
                  <a:r>
                    <a:rPr lang="fr-FR" sz="1400" b="1" dirty="0" smtClean="0">
                      <a:solidFill>
                        <a:schemeClr val="tx1"/>
                      </a:solidFill>
                    </a:rPr>
                    <a:t>2 </a:t>
                  </a:r>
                  <a:r>
                    <a:rPr lang="fr-FR" sz="1400" b="1" dirty="0">
                      <a:solidFill>
                        <a:schemeClr val="tx1"/>
                      </a:solidFill>
                    </a:rPr>
                    <a:t>options</a:t>
                  </a: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546290" y="5786368"/>
                  <a:ext cx="2004954" cy="344449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Réalisation unitaire</a:t>
                  </a: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4516033" y="5792717"/>
                <a:ext cx="1014382" cy="3444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</a:t>
                </a:r>
              </a:p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 PP – PO</a:t>
                </a:r>
              </a:p>
            </p:txBody>
          </p:sp>
        </p:grpSp>
        <p:grpSp>
          <p:nvGrpSpPr>
            <p:cNvPr id="63511" name="Grouper 28"/>
            <p:cNvGrpSpPr>
              <a:grpSpLocks/>
            </p:cNvGrpSpPr>
            <p:nvPr/>
          </p:nvGrpSpPr>
          <p:grpSpPr bwMode="auto">
            <a:xfrm>
              <a:off x="5535695" y="2952989"/>
              <a:ext cx="3396634" cy="348907"/>
              <a:chOff x="5535695" y="2952989"/>
              <a:chExt cx="3396634" cy="34890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535178" y="2952989"/>
                <a:ext cx="2009716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Réalisation de tout ou partie d’un prototype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797457" y="2957391"/>
                <a:ext cx="1134872" cy="3445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Prototype de solution</a:t>
                </a:r>
              </a:p>
            </p:txBody>
          </p:sp>
        </p:grpSp>
      </p:grpSp>
      <p:sp>
        <p:nvSpPr>
          <p:cNvPr id="63490" name="Titre 1"/>
          <p:cNvSpPr txBox="1">
            <a:spLocks/>
          </p:cNvSpPr>
          <p:nvPr/>
        </p:nvSpPr>
        <p:spPr bwMode="auto">
          <a:xfrm>
            <a:off x="323850" y="333375"/>
            <a:ext cx="8640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fr-FR" sz="2400" b="1" dirty="0">
                <a:solidFill>
                  <a:srgbClr val="000000"/>
                </a:solidFill>
                <a:latin typeface="Calibri"/>
                <a:cs typeface="Calibri"/>
              </a:rPr>
              <a:t>Les points clés du changement des BTS de la mécanique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94909" y="4181022"/>
            <a:ext cx="5955871" cy="584776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fr-FR" sz="1600" b="1" i="1" dirty="0">
                <a:solidFill>
                  <a:schemeClr val="accent6">
                    <a:lumMod val="75000"/>
                  </a:schemeClr>
                </a:solidFill>
              </a:rPr>
              <a:t>Introduction des procédés additifs de « production » et réalisations de produits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594910" y="5183596"/>
            <a:ext cx="5950894" cy="338554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fr-FR" sz="1600" b="1" i="1" dirty="0">
                <a:solidFill>
                  <a:schemeClr val="accent6">
                    <a:lumMod val="75000"/>
                  </a:schemeClr>
                </a:solidFill>
              </a:rPr>
              <a:t>Création d’un BTS entièrement nouveau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1547664" y="6021288"/>
            <a:ext cx="6984776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fr-FR" sz="1600" b="1" i="1" dirty="0">
                <a:solidFill>
                  <a:schemeClr val="accent6">
                    <a:lumMod val="75000"/>
                  </a:schemeClr>
                </a:solidFill>
              </a:rPr>
              <a:t>Introduction </a:t>
            </a:r>
            <a:r>
              <a:rPr lang="fr-FR" sz="1600" b="1" i="1" dirty="0" smtClean="0">
                <a:solidFill>
                  <a:schemeClr val="accent6">
                    <a:lumMod val="75000"/>
                  </a:schemeClr>
                </a:solidFill>
              </a:rPr>
              <a:t>des </a:t>
            </a:r>
            <a:r>
              <a:rPr lang="fr-FR" sz="1600" b="1" i="1" dirty="0">
                <a:solidFill>
                  <a:schemeClr val="accent6">
                    <a:lumMod val="75000"/>
                  </a:schemeClr>
                </a:solidFill>
              </a:rPr>
              <a:t>outils de conception collaborative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1547664" y="5589240"/>
            <a:ext cx="6985124" cy="3385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fr-FR" sz="1600" b="1" i="1" dirty="0">
                <a:solidFill>
                  <a:schemeClr val="accent6">
                    <a:lumMod val="75000"/>
                  </a:schemeClr>
                </a:solidFill>
              </a:rPr>
              <a:t>Organisation des enseignements autour de la démarche de projet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5508105" y="1556792"/>
            <a:ext cx="2016224" cy="584776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fr-FR" sz="1600" b="1" i="1" dirty="0">
                <a:solidFill>
                  <a:schemeClr val="accent6">
                    <a:lumMod val="75000"/>
                  </a:schemeClr>
                </a:solidFill>
              </a:rPr>
              <a:t>Réalisation de prototypes</a:t>
            </a:r>
          </a:p>
        </p:txBody>
      </p:sp>
    </p:spTree>
    <p:extLst>
      <p:ext uri="{BB962C8B-B14F-4D97-AF65-F5344CB8AC3E}">
        <p14:creationId xmlns:p14="http://schemas.microsoft.com/office/powerpoint/2010/main" val="32055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BC8D34-BEFC-6B45-95FD-88DF8388AD58}" type="slidenum">
              <a:rPr lang="fr-FR" smtClean="0"/>
              <a:t>7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gray">
          <a:xfrm>
            <a:off x="755576" y="404664"/>
            <a:ext cx="7662333" cy="4320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L’organisation globale des formations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191683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>
                <a:latin typeface="Arial"/>
                <a:cs typeface="Arial"/>
              </a:rPr>
              <a:t>La recherche d’un </a:t>
            </a:r>
            <a:r>
              <a:rPr lang="fr-FR" dirty="0">
                <a:latin typeface="Arial"/>
                <a:cs typeface="Arial"/>
              </a:rPr>
              <a:t>équilibre entre enseignements généraux et professionnels, renforçant les compétences en communication (français et anglais) et en mathématiques (renforcements différenciés, des bases du calcul et d’approfondissements nécessaires aux poursuites </a:t>
            </a:r>
            <a:r>
              <a:rPr lang="fr-FR" dirty="0" smtClean="0">
                <a:latin typeface="Arial"/>
                <a:cs typeface="Arial"/>
              </a:rPr>
              <a:t>d’études).</a:t>
            </a:r>
            <a:br>
              <a:rPr lang="fr-FR" dirty="0" smtClean="0">
                <a:latin typeface="Arial"/>
                <a:cs typeface="Arial"/>
              </a:rPr>
            </a:br>
            <a:endParaRPr lang="fr-FR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latin typeface="Arial"/>
                <a:cs typeface="Arial"/>
              </a:rPr>
              <a:t>Un renforcement des stages en entreprise par la création d’un stage de découverte de 2 semaines en début de formation.</a:t>
            </a:r>
          </a:p>
          <a:p>
            <a:endParaRPr lang="fr-FR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La volonté de développer concrètement les compétences collaboratives entre les différents métiers de la famille et à travers des projets techniques.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</a:t>
            </a:r>
          </a:p>
        </p:txBody>
      </p:sp>
    </p:spTree>
    <p:extLst>
      <p:ext uri="{BB962C8B-B14F-4D97-AF65-F5344CB8AC3E}">
        <p14:creationId xmlns:p14="http://schemas.microsoft.com/office/powerpoint/2010/main" val="42641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8550" y="882169"/>
            <a:ext cx="406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enseignements généraux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08550" y="2956882"/>
            <a:ext cx="406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enseignements professionnels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 rot="21213426">
            <a:off x="1526836" y="1650691"/>
            <a:ext cx="2932026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575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5758"/>
                </a:solidFill>
              </a:rPr>
              <a:t>Communs à plusieurs BTS de la mécanique : CPRP, Fonderie, Forge, </a:t>
            </a:r>
            <a:r>
              <a:rPr lang="fr-FR" sz="1600" b="1" i="1" dirty="0" err="1" smtClean="0">
                <a:solidFill>
                  <a:srgbClr val="FF5758"/>
                </a:solidFill>
              </a:rPr>
              <a:t>Europlastique</a:t>
            </a:r>
            <a:r>
              <a:rPr lang="fr-FR" sz="1600" b="1" i="1" dirty="0">
                <a:solidFill>
                  <a:srgbClr val="FF5758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6067" y="1160821"/>
            <a:ext cx="3395288" cy="300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sz="1600" b="1" dirty="0" smtClean="0"/>
              <a:t>Culture générale expression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276066" y="1572418"/>
            <a:ext cx="3395290" cy="380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sz="1600" b="1" dirty="0" smtClean="0"/>
              <a:t>LV étrangère anglais</a:t>
            </a:r>
            <a:endParaRPr lang="fr-FR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276066" y="2058924"/>
            <a:ext cx="3395290" cy="398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sz="1600" b="1" dirty="0" smtClean="0"/>
              <a:t>Mathématiques</a:t>
            </a:r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5276067" y="2562980"/>
            <a:ext cx="3395290" cy="398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sz="1600" b="1" dirty="0" smtClean="0"/>
              <a:t>Physique Chimie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 rot="21149938">
            <a:off x="1532904" y="3602466"/>
            <a:ext cx="3053308" cy="1077218"/>
          </a:xfrm>
          <a:prstGeom prst="rect">
            <a:avLst/>
          </a:prstGeom>
          <a:ln>
            <a:solidFill>
              <a:srgbClr val="FF5758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5758"/>
                </a:solidFill>
              </a:rPr>
              <a:t>Savoirs communs à plusieurs BTS de la mécanique : CPRP, Fonderie, Forge, </a:t>
            </a:r>
            <a:r>
              <a:rPr lang="fr-FR" sz="1600" b="1" i="1" dirty="0" err="1" smtClean="0">
                <a:solidFill>
                  <a:srgbClr val="FF5758"/>
                </a:solidFill>
              </a:rPr>
              <a:t>Europlastique</a:t>
            </a:r>
            <a:r>
              <a:rPr lang="fr-FR" sz="1600" b="1" i="1" dirty="0" smtClean="0">
                <a:solidFill>
                  <a:srgbClr val="FF5758"/>
                </a:solidFill>
              </a:rPr>
              <a:t>….</a:t>
            </a:r>
            <a:endParaRPr lang="fr-FR" sz="1600" b="1" i="1" dirty="0">
              <a:solidFill>
                <a:srgbClr val="FF575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6066" y="3284984"/>
            <a:ext cx="3395288" cy="12990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sz="1600" b="1" dirty="0" smtClean="0"/>
              <a:t>Enseignements professionnels relatifs à chaque métier :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des savoirs partagés entre BTS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/>
              <a:t>d</a:t>
            </a:r>
            <a:r>
              <a:rPr lang="fr-FR" sz="1600" dirty="0" smtClean="0"/>
              <a:t>es savoirs spécifiques complémentaires</a:t>
            </a:r>
            <a:endParaRPr lang="fr-FR" sz="16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1071485" y="3356992"/>
            <a:ext cx="3954844" cy="0"/>
          </a:xfrm>
          <a:prstGeom prst="line">
            <a:avLst/>
          </a:prstGeom>
          <a:ln w="381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026329" y="3356992"/>
            <a:ext cx="0" cy="1656705"/>
          </a:xfrm>
          <a:prstGeom prst="line">
            <a:avLst/>
          </a:prstGeom>
          <a:ln w="381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190539" y="1284670"/>
            <a:ext cx="3835790" cy="1808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026329" y="1304837"/>
            <a:ext cx="0" cy="1692115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012322" y="5044507"/>
            <a:ext cx="406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Une volonté de personnalisation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1071485" y="5444617"/>
            <a:ext cx="3958616" cy="0"/>
          </a:xfrm>
          <a:prstGeom prst="line">
            <a:avLst/>
          </a:prstGeom>
          <a:ln w="38100" cmpd="sng">
            <a:solidFill>
              <a:srgbClr val="FF57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026329" y="5444617"/>
            <a:ext cx="3772" cy="1161760"/>
          </a:xfrm>
          <a:prstGeom prst="line">
            <a:avLst/>
          </a:prstGeom>
          <a:ln w="38100" cmpd="sng">
            <a:solidFill>
              <a:srgbClr val="FF57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76067" y="5444617"/>
            <a:ext cx="3395290" cy="41871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sz="1400" b="1" i="1" dirty="0" smtClean="0"/>
              <a:t>L’accompagnement personnalisé</a:t>
            </a:r>
            <a:endParaRPr lang="fr-FR" sz="1400" b="1" i="1" dirty="0"/>
          </a:p>
        </p:txBody>
      </p:sp>
      <p:sp>
        <p:nvSpPr>
          <p:cNvPr id="33" name="Rectangle 32"/>
          <p:cNvSpPr/>
          <p:nvPr/>
        </p:nvSpPr>
        <p:spPr>
          <a:xfrm>
            <a:off x="5276064" y="4618996"/>
            <a:ext cx="3395290" cy="620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sz="1400" b="1" i="1" dirty="0" smtClean="0"/>
              <a:t>Les </a:t>
            </a:r>
            <a:r>
              <a:rPr lang="fr-FR" sz="1400" b="1" i="1" dirty="0" err="1" smtClean="0"/>
              <a:t>co</a:t>
            </a:r>
            <a:r>
              <a:rPr lang="fr-FR" sz="1400" b="1" i="1" dirty="0" smtClean="0"/>
              <a:t>-interventions en anglais (1h) et mathématiques (0,5h)</a:t>
            </a:r>
            <a:endParaRPr lang="fr-FR" sz="1400" b="1" i="1" dirty="0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4014886" y="1917250"/>
            <a:ext cx="868907" cy="8636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9,5 h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3995936" y="4149079"/>
            <a:ext cx="988663" cy="9827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20 h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</a:t>
            </a:r>
          </a:p>
        </p:txBody>
      </p:sp>
      <p:sp>
        <p:nvSpPr>
          <p:cNvPr id="39" name="ZoneTexte 38"/>
          <p:cNvSpPr txBox="1"/>
          <p:nvPr/>
        </p:nvSpPr>
        <p:spPr>
          <a:xfrm rot="21149938">
            <a:off x="1342389" y="5772279"/>
            <a:ext cx="2932026" cy="338554"/>
          </a:xfrm>
          <a:prstGeom prst="rect">
            <a:avLst/>
          </a:prstGeom>
          <a:ln>
            <a:solidFill>
              <a:srgbClr val="FF5758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5758"/>
                </a:solidFill>
              </a:rPr>
              <a:t>Des évolutions importantes</a:t>
            </a:r>
            <a:endParaRPr lang="fr-FR" sz="1600" b="1" i="1" dirty="0">
              <a:solidFill>
                <a:srgbClr val="FF5758"/>
              </a:solidFill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4067944" y="5553125"/>
            <a:ext cx="858399" cy="8532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1,5 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43608" y="26064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285586"/>
                </a:solidFill>
              </a:rPr>
              <a:t>L’organisation des enseignements</a:t>
            </a:r>
            <a:endParaRPr lang="fr-FR" sz="2000" b="1" dirty="0">
              <a:solidFill>
                <a:srgbClr val="285586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76064" y="5898304"/>
            <a:ext cx="3395290" cy="41871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fr-FR" sz="1400" b="1" i="1" smtClean="0"/>
              <a:t>Stage découverte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3370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797152"/>
            <a:ext cx="8532440" cy="206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27887" y="5373215"/>
            <a:ext cx="2426470" cy="10827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32000"/>
                </a:schemeClr>
              </a:gs>
              <a:gs pos="35000">
                <a:schemeClr val="accent1">
                  <a:tint val="37000"/>
                  <a:satMod val="300000"/>
                  <a:alpha val="32000"/>
                </a:schemeClr>
              </a:gs>
              <a:gs pos="100000">
                <a:schemeClr val="accent1">
                  <a:tint val="15000"/>
                  <a:satMod val="350000"/>
                  <a:alpha val="32000"/>
                </a:schemeClr>
              </a:gs>
            </a:gsLst>
            <a:lin ang="16200000" scaled="1"/>
            <a:tileRect/>
          </a:gra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fr-FR" b="1" dirty="0" smtClean="0"/>
          </a:p>
        </p:txBody>
      </p:sp>
      <p:cxnSp>
        <p:nvCxnSpPr>
          <p:cNvPr id="5" name="Connecteur droit avec flèche 4"/>
          <p:cNvCxnSpPr>
            <a:stCxn id="3" idx="1"/>
            <a:endCxn id="6" idx="6"/>
          </p:cNvCxnSpPr>
          <p:nvPr/>
        </p:nvCxnSpPr>
        <p:spPr>
          <a:xfrm>
            <a:off x="827887" y="5914579"/>
            <a:ext cx="7946077" cy="6929"/>
          </a:xfrm>
          <a:prstGeom prst="straightConnector1">
            <a:avLst/>
          </a:prstGeom>
          <a:ln w="635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>
            <a:spLocks/>
          </p:cNvSpPr>
          <p:nvPr/>
        </p:nvSpPr>
        <p:spPr>
          <a:xfrm>
            <a:off x="8160165" y="5616455"/>
            <a:ext cx="613799" cy="610105"/>
          </a:xfrm>
          <a:prstGeom prst="ellipse">
            <a:avLst/>
          </a:prstGeom>
          <a:solidFill>
            <a:srgbClr val="FFA78B"/>
          </a:solidFill>
          <a:ln>
            <a:solidFill>
              <a:srgbClr val="FF575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Unité certif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887" y="4797152"/>
            <a:ext cx="4914558" cy="454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1</a:t>
            </a:r>
            <a:r>
              <a:rPr lang="fr-FR" baseline="30000" dirty="0" smtClean="0">
                <a:solidFill>
                  <a:srgbClr val="000000"/>
                </a:solidFill>
              </a:rPr>
              <a:t>ère</a:t>
            </a:r>
            <a:r>
              <a:rPr lang="fr-FR" dirty="0" smtClean="0">
                <a:solidFill>
                  <a:srgbClr val="000000"/>
                </a:solidFill>
              </a:rPr>
              <a:t> année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2445" y="4797152"/>
            <a:ext cx="2417719" cy="454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</a:t>
            </a:r>
            <a:r>
              <a:rPr lang="fr-FR" baseline="30000" dirty="0" smtClean="0">
                <a:solidFill>
                  <a:srgbClr val="000000"/>
                </a:solidFill>
              </a:rPr>
              <a:t>ème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>
                <a:solidFill>
                  <a:srgbClr val="000000"/>
                </a:solidFill>
              </a:rPr>
              <a:t>année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754596" y="4941168"/>
            <a:ext cx="0" cy="1512168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27887" y="5219585"/>
            <a:ext cx="7946077" cy="0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54357" y="4851789"/>
            <a:ext cx="0" cy="1604156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27887" y="5013176"/>
            <a:ext cx="0" cy="144016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25078" y="5373216"/>
            <a:ext cx="652970" cy="1082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400" b="1" dirty="0" smtClean="0"/>
              <a:t>Stage découverte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3189" y="5373215"/>
            <a:ext cx="3675165" cy="108272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22000"/>
                </a:schemeClr>
              </a:gs>
              <a:gs pos="35000">
                <a:schemeClr val="accent4">
                  <a:tint val="37000"/>
                  <a:satMod val="300000"/>
                  <a:alpha val="22000"/>
                </a:schemeClr>
              </a:gs>
              <a:gs pos="100000">
                <a:schemeClr val="accent4">
                  <a:tint val="15000"/>
                  <a:satMod val="350000"/>
                  <a:alpha val="22000"/>
                </a:schemeClr>
              </a:gs>
            </a:gsLst>
            <a:lin ang="16200000" scaled="1"/>
            <a:tileRect/>
          </a:gradFill>
          <a:ln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fr-FR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544753" y="5373216"/>
            <a:ext cx="1197692" cy="1082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400" b="1" dirty="0" smtClean="0"/>
              <a:t>Stage industriel</a:t>
            </a:r>
          </a:p>
        </p:txBody>
      </p:sp>
      <p:sp>
        <p:nvSpPr>
          <p:cNvPr id="16" name="Forme libre 15"/>
          <p:cNvSpPr/>
          <p:nvPr/>
        </p:nvSpPr>
        <p:spPr>
          <a:xfrm flipV="1">
            <a:off x="5585306" y="6246600"/>
            <a:ext cx="2828016" cy="350752"/>
          </a:xfrm>
          <a:custGeom>
            <a:avLst/>
            <a:gdLst>
              <a:gd name="connsiteX0" fmla="*/ 564444 w 564444"/>
              <a:gd name="connsiteY0" fmla="*/ 0 h 254000"/>
              <a:gd name="connsiteX1" fmla="*/ 183444 w 564444"/>
              <a:gd name="connsiteY1" fmla="*/ 211666 h 254000"/>
              <a:gd name="connsiteX2" fmla="*/ 0 w 564444"/>
              <a:gd name="connsiteY2" fmla="*/ 254000 h 254000"/>
              <a:gd name="connsiteX0" fmla="*/ 564444 w 564444"/>
              <a:gd name="connsiteY0" fmla="*/ 0 h 254000"/>
              <a:gd name="connsiteX1" fmla="*/ 259643 w 564444"/>
              <a:gd name="connsiteY1" fmla="*/ 48379 h 254000"/>
              <a:gd name="connsiteX2" fmla="*/ 0 w 564444"/>
              <a:gd name="connsiteY2" fmla="*/ 254000 h 254000"/>
              <a:gd name="connsiteX0" fmla="*/ 564444 w 564444"/>
              <a:gd name="connsiteY0" fmla="*/ 0 h 254000"/>
              <a:gd name="connsiteX1" fmla="*/ 259643 w 564444"/>
              <a:gd name="connsiteY1" fmla="*/ 48379 h 254000"/>
              <a:gd name="connsiteX2" fmla="*/ 0 w 564444"/>
              <a:gd name="connsiteY2" fmla="*/ 254000 h 254000"/>
              <a:gd name="connsiteX0" fmla="*/ 564444 w 564444"/>
              <a:gd name="connsiteY0" fmla="*/ 3098 h 257098"/>
              <a:gd name="connsiteX1" fmla="*/ 259643 w 564444"/>
              <a:gd name="connsiteY1" fmla="*/ 51477 h 257098"/>
              <a:gd name="connsiteX2" fmla="*/ 0 w 564444"/>
              <a:gd name="connsiteY2" fmla="*/ 257098 h 257098"/>
              <a:gd name="connsiteX0" fmla="*/ 564444 w 564444"/>
              <a:gd name="connsiteY0" fmla="*/ 2126 h 256126"/>
              <a:gd name="connsiteX1" fmla="*/ 191910 w 564444"/>
              <a:gd name="connsiteY1" fmla="*/ 64112 h 256126"/>
              <a:gd name="connsiteX2" fmla="*/ 0 w 564444"/>
              <a:gd name="connsiteY2" fmla="*/ 256126 h 256126"/>
              <a:gd name="connsiteX0" fmla="*/ 564444 w 564444"/>
              <a:gd name="connsiteY0" fmla="*/ 5158 h 259158"/>
              <a:gd name="connsiteX1" fmla="*/ 191910 w 564444"/>
              <a:gd name="connsiteY1" fmla="*/ 39930 h 259158"/>
              <a:gd name="connsiteX2" fmla="*/ 0 w 564444"/>
              <a:gd name="connsiteY2" fmla="*/ 259158 h 259158"/>
              <a:gd name="connsiteX0" fmla="*/ 564444 w 564444"/>
              <a:gd name="connsiteY0" fmla="*/ 81350 h 335498"/>
              <a:gd name="connsiteX1" fmla="*/ 191910 w 564444"/>
              <a:gd name="connsiteY1" fmla="*/ 116122 h 335498"/>
              <a:gd name="connsiteX2" fmla="*/ 0 w 564444"/>
              <a:gd name="connsiteY2" fmla="*/ 335350 h 335498"/>
              <a:gd name="connsiteX0" fmla="*/ 564444 w 564444"/>
              <a:gd name="connsiteY0" fmla="*/ 60551 h 314551"/>
              <a:gd name="connsiteX1" fmla="*/ 191910 w 564444"/>
              <a:gd name="connsiteY1" fmla="*/ 95323 h 314551"/>
              <a:gd name="connsiteX2" fmla="*/ 0 w 564444"/>
              <a:gd name="connsiteY2" fmla="*/ 314551 h 314551"/>
              <a:gd name="connsiteX0" fmla="*/ 564444 w 564444"/>
              <a:gd name="connsiteY0" fmla="*/ 51610 h 305610"/>
              <a:gd name="connsiteX1" fmla="*/ 191910 w 564444"/>
              <a:gd name="connsiteY1" fmla="*/ 86382 h 305610"/>
              <a:gd name="connsiteX2" fmla="*/ 0 w 564444"/>
              <a:gd name="connsiteY2" fmla="*/ 305610 h 305610"/>
              <a:gd name="connsiteX0" fmla="*/ 581377 w 581377"/>
              <a:gd name="connsiteY0" fmla="*/ 0 h 260804"/>
              <a:gd name="connsiteX1" fmla="*/ 208843 w 581377"/>
              <a:gd name="connsiteY1" fmla="*/ 34772 h 260804"/>
              <a:gd name="connsiteX2" fmla="*/ 0 w 581377"/>
              <a:gd name="connsiteY2" fmla="*/ 260804 h 260804"/>
              <a:gd name="connsiteX0" fmla="*/ 372534 w 372534"/>
              <a:gd name="connsiteY0" fmla="*/ 0 h 34772"/>
              <a:gd name="connsiteX1" fmla="*/ 0 w 372534"/>
              <a:gd name="connsiteY1" fmla="*/ 34772 h 34772"/>
              <a:gd name="connsiteX0" fmla="*/ 567267 w 567267"/>
              <a:gd name="connsiteY0" fmla="*/ 0 h 259289"/>
              <a:gd name="connsiteX1" fmla="*/ 0 w 567267"/>
              <a:gd name="connsiteY1" fmla="*/ 259289 h 259289"/>
              <a:gd name="connsiteX0" fmla="*/ 567267 w 567267"/>
              <a:gd name="connsiteY0" fmla="*/ 0 h 259341"/>
              <a:gd name="connsiteX1" fmla="*/ 0 w 567267"/>
              <a:gd name="connsiteY1" fmla="*/ 259289 h 259341"/>
              <a:gd name="connsiteX0" fmla="*/ 567267 w 567267"/>
              <a:gd name="connsiteY0" fmla="*/ 298 h 259632"/>
              <a:gd name="connsiteX1" fmla="*/ 0 w 567267"/>
              <a:gd name="connsiteY1" fmla="*/ 259587 h 259632"/>
              <a:gd name="connsiteX0" fmla="*/ 1447799 w 1447799"/>
              <a:gd name="connsiteY0" fmla="*/ 120 h 681246"/>
              <a:gd name="connsiteX1" fmla="*/ 0 w 1447799"/>
              <a:gd name="connsiteY1" fmla="*/ 681227 h 681246"/>
              <a:gd name="connsiteX0" fmla="*/ 1447799 w 1447799"/>
              <a:gd name="connsiteY0" fmla="*/ 259 h 681366"/>
              <a:gd name="connsiteX1" fmla="*/ 0 w 1447799"/>
              <a:gd name="connsiteY1" fmla="*/ 681366 h 681366"/>
              <a:gd name="connsiteX0" fmla="*/ 1447799 w 1447799"/>
              <a:gd name="connsiteY0" fmla="*/ 259 h 681366"/>
              <a:gd name="connsiteX1" fmla="*/ 0 w 1447799"/>
              <a:gd name="connsiteY1" fmla="*/ 681366 h 681366"/>
              <a:gd name="connsiteX0" fmla="*/ 3204283 w 3204283"/>
              <a:gd name="connsiteY0" fmla="*/ 41842 h 249989"/>
              <a:gd name="connsiteX1" fmla="*/ 0 w 3204283"/>
              <a:gd name="connsiteY1" fmla="*/ 249989 h 249989"/>
              <a:gd name="connsiteX0" fmla="*/ 3012397 w 3012397"/>
              <a:gd name="connsiteY0" fmla="*/ 173310 h 173309"/>
              <a:gd name="connsiteX1" fmla="*/ 0 w 3012397"/>
              <a:gd name="connsiteY1" fmla="*/ 168626 h 173309"/>
              <a:gd name="connsiteX0" fmla="*/ 3012397 w 3012397"/>
              <a:gd name="connsiteY0" fmla="*/ 173310 h 173311"/>
              <a:gd name="connsiteX1" fmla="*/ 0 w 3012397"/>
              <a:gd name="connsiteY1" fmla="*/ 168626 h 173311"/>
              <a:gd name="connsiteX0" fmla="*/ 3012397 w 3012397"/>
              <a:gd name="connsiteY0" fmla="*/ 280701 h 280701"/>
              <a:gd name="connsiteX1" fmla="*/ 0 w 3012397"/>
              <a:gd name="connsiteY1" fmla="*/ 276017 h 280701"/>
              <a:gd name="connsiteX0" fmla="*/ 2150132 w 2150132"/>
              <a:gd name="connsiteY0" fmla="*/ 707409 h 707409"/>
              <a:gd name="connsiteX1" fmla="*/ 0 w 2150132"/>
              <a:gd name="connsiteY1" fmla="*/ 119940 h 707409"/>
              <a:gd name="connsiteX0" fmla="*/ 2150132 w 2150132"/>
              <a:gd name="connsiteY0" fmla="*/ 740064 h 740064"/>
              <a:gd name="connsiteX1" fmla="*/ 0 w 2150132"/>
              <a:gd name="connsiteY1" fmla="*/ 152595 h 740064"/>
              <a:gd name="connsiteX0" fmla="*/ 2150132 w 2152445"/>
              <a:gd name="connsiteY0" fmla="*/ 777191 h 777191"/>
              <a:gd name="connsiteX1" fmla="*/ 0 w 2152445"/>
              <a:gd name="connsiteY1" fmla="*/ 189722 h 777191"/>
              <a:gd name="connsiteX0" fmla="*/ 2150132 w 2156312"/>
              <a:gd name="connsiteY0" fmla="*/ 777193 h 777193"/>
              <a:gd name="connsiteX1" fmla="*/ 0 w 2156312"/>
              <a:gd name="connsiteY1" fmla="*/ 189724 h 777193"/>
              <a:gd name="connsiteX0" fmla="*/ 2032551 w 2039884"/>
              <a:gd name="connsiteY0" fmla="*/ 747546 h 747547"/>
              <a:gd name="connsiteX1" fmla="*/ 0 w 2039884"/>
              <a:gd name="connsiteY1" fmla="*/ 200736 h 747547"/>
              <a:gd name="connsiteX0" fmla="*/ 2032551 w 2032550"/>
              <a:gd name="connsiteY0" fmla="*/ 782584 h 782583"/>
              <a:gd name="connsiteX1" fmla="*/ 0 w 2032550"/>
              <a:gd name="connsiteY1" fmla="*/ 235774 h 782583"/>
              <a:gd name="connsiteX0" fmla="*/ 2032551 w 2032550"/>
              <a:gd name="connsiteY0" fmla="*/ 710043 h 710044"/>
              <a:gd name="connsiteX1" fmla="*/ 0 w 2032550"/>
              <a:gd name="connsiteY1" fmla="*/ 163233 h 710044"/>
              <a:gd name="connsiteX0" fmla="*/ 2032551 w 2032551"/>
              <a:gd name="connsiteY0" fmla="*/ 710043 h 710042"/>
              <a:gd name="connsiteX1" fmla="*/ 0 w 2032551"/>
              <a:gd name="connsiteY1" fmla="*/ 163233 h 710042"/>
              <a:gd name="connsiteX0" fmla="*/ 1845183 w 1845183"/>
              <a:gd name="connsiteY0" fmla="*/ 358897 h 398428"/>
              <a:gd name="connsiteX1" fmla="*/ 0 w 1845183"/>
              <a:gd name="connsiteY1" fmla="*/ 398427 h 398428"/>
              <a:gd name="connsiteX0" fmla="*/ 1845183 w 1845183"/>
              <a:gd name="connsiteY0" fmla="*/ 129772 h 169301"/>
              <a:gd name="connsiteX1" fmla="*/ 0 w 1845183"/>
              <a:gd name="connsiteY1" fmla="*/ 169302 h 169301"/>
              <a:gd name="connsiteX0" fmla="*/ 1915460 w 1915460"/>
              <a:gd name="connsiteY0" fmla="*/ 294377 h 296186"/>
              <a:gd name="connsiteX1" fmla="*/ 0 w 1915460"/>
              <a:gd name="connsiteY1" fmla="*/ 127570 h 296186"/>
              <a:gd name="connsiteX0" fmla="*/ 1915460 w 1915460"/>
              <a:gd name="connsiteY0" fmla="*/ 333014 h 333014"/>
              <a:gd name="connsiteX1" fmla="*/ 0 w 1915460"/>
              <a:gd name="connsiteY1" fmla="*/ 166207 h 333014"/>
              <a:gd name="connsiteX0" fmla="*/ 1657777 w 1657777"/>
              <a:gd name="connsiteY0" fmla="*/ 159208 h 264452"/>
              <a:gd name="connsiteX1" fmla="*/ 0 w 1657777"/>
              <a:gd name="connsiteY1" fmla="*/ 264453 h 264452"/>
              <a:gd name="connsiteX0" fmla="*/ 1657777 w 1657777"/>
              <a:gd name="connsiteY0" fmla="*/ 131357 h 236602"/>
              <a:gd name="connsiteX1" fmla="*/ 0 w 1657777"/>
              <a:gd name="connsiteY1" fmla="*/ 236602 h 236602"/>
              <a:gd name="connsiteX0" fmla="*/ 1634352 w 1634352"/>
              <a:gd name="connsiteY0" fmla="*/ 232317 h 232317"/>
              <a:gd name="connsiteX1" fmla="*/ 0 w 1634352"/>
              <a:gd name="connsiteY1" fmla="*/ 156194 h 232317"/>
              <a:gd name="connsiteX0" fmla="*/ 1634352 w 1634352"/>
              <a:gd name="connsiteY0" fmla="*/ 366199 h 366199"/>
              <a:gd name="connsiteX1" fmla="*/ 0 w 1634352"/>
              <a:gd name="connsiteY1" fmla="*/ 290076 h 366199"/>
              <a:gd name="connsiteX0" fmla="*/ 1634352 w 1634352"/>
              <a:gd name="connsiteY0" fmla="*/ 389031 h 389031"/>
              <a:gd name="connsiteX1" fmla="*/ 0 w 1634352"/>
              <a:gd name="connsiteY1" fmla="*/ 312908 h 38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4352" h="389031">
                <a:moveTo>
                  <a:pt x="1634352" y="389031"/>
                </a:moveTo>
                <a:cubicBezTo>
                  <a:pt x="1543957" y="-240887"/>
                  <a:pt x="565515" y="15416"/>
                  <a:pt x="0" y="312908"/>
                </a:cubicBezTo>
              </a:path>
            </a:pathLst>
          </a:custGeom>
          <a:ln w="9525" cmpd="sng">
            <a:solidFill>
              <a:srgbClr val="FF5758"/>
            </a:solidFill>
            <a:headEnd type="triangle" w="lg" len="lg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13465" y="1305467"/>
            <a:ext cx="154833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2000" b="1" i="1" dirty="0" smtClean="0"/>
          </a:p>
          <a:p>
            <a:r>
              <a:rPr lang="fr-FR" sz="2000" b="1" i="1" dirty="0" smtClean="0"/>
              <a:t>Un stage de découverte</a:t>
            </a:r>
          </a:p>
          <a:p>
            <a:endParaRPr lang="fr-FR" sz="2000" b="1" i="1" dirty="0" smtClean="0"/>
          </a:p>
          <a:p>
            <a:endParaRPr lang="fr-FR" sz="2000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758891" y="1222881"/>
            <a:ext cx="6015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Une à deux semaines (choix de l’établissement)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Pour les bacheliers STI2D, durant le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semestre (sous condition d’activités de renforcement avec les bacheliers professionnels)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Non évalué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Dans tout type d’entreprise de production mécanique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Pour découvrir l’entreprise, les moyens et les méthodes de production, la transformation des matériaux…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3465" y="3370927"/>
            <a:ext cx="1548336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Un stage industriel métier</a:t>
            </a:r>
          </a:p>
          <a:p>
            <a:pPr algn="ctr"/>
            <a:endParaRPr lang="fr-FR" sz="2000" b="1" i="1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2758891" y="3370927"/>
            <a:ext cx="60150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De 6 à 10 semaines (choix de l’établissement)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Évalué lors d’une soutenance 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Pour découvrir la vie du bureau d’études, des ateliers de production, de ses méthodes de gestion de projet…</a:t>
            </a:r>
          </a:p>
          <a:p>
            <a:pPr marL="285750" indent="-285750">
              <a:buFont typeface="Arial"/>
              <a:buChar char="•"/>
            </a:pPr>
            <a:r>
              <a:rPr lang="fr-FR" sz="1600" b="1" i="1" dirty="0" smtClean="0">
                <a:solidFill>
                  <a:srgbClr val="FF5758"/>
                </a:solidFill>
              </a:rPr>
              <a:t>Pour préparer l’unité U22 du CCF d’anglais</a:t>
            </a:r>
          </a:p>
        </p:txBody>
      </p:sp>
      <p:sp>
        <p:nvSpPr>
          <p:cNvPr id="20" name="ZoneTexte 19"/>
          <p:cNvSpPr txBox="1"/>
          <p:nvPr/>
        </p:nvSpPr>
        <p:spPr>
          <a:xfrm flipH="1">
            <a:off x="0" y="0"/>
            <a:ext cx="4924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FF"/>
                </a:solidFill>
              </a:rPr>
              <a:t>Rénovation BTS de la mécanique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3608" y="62068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285586"/>
                </a:solidFill>
              </a:rPr>
              <a:t>Les stages en entreprise</a:t>
            </a:r>
            <a:endParaRPr lang="fr-FR" sz="2000" b="1" dirty="0">
              <a:solidFill>
                <a:srgbClr val="285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de partie ">
  <a:themeElements>
    <a:clrScheme name="1_Modèle par défaut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1_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age de fin de la 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MENJVA_masque bleu ciel</Template>
  <TotalTime>3983</TotalTime>
  <Words>1587</Words>
  <Application>Microsoft Macintosh PowerPoint</Application>
  <PresentationFormat>Présentation à l'écran (4:3)</PresentationFormat>
  <Paragraphs>392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16</vt:i4>
      </vt:variant>
    </vt:vector>
  </HeadingPairs>
  <TitlesOfParts>
    <vt:vector size="35" baseType="lpstr">
      <vt:lpstr>Arial Unicode MS</vt:lpstr>
      <vt:lpstr>Calibri</vt:lpstr>
      <vt:lpstr>ＭＳ Ｐゴシック</vt:lpstr>
      <vt:lpstr>Tahoma</vt:lpstr>
      <vt:lpstr>Times New Roman</vt:lpstr>
      <vt:lpstr>Wingdings</vt:lpstr>
      <vt:lpstr>Arial</vt:lpstr>
      <vt:lpstr>Page de couverture</vt:lpstr>
      <vt:lpstr>IGEN</vt:lpstr>
      <vt:lpstr>4_Conception personnalisée</vt:lpstr>
      <vt:lpstr>Page de partie </vt:lpstr>
      <vt:lpstr>Pages de contenu</vt:lpstr>
      <vt:lpstr>6_Conception personnalisée</vt:lpstr>
      <vt:lpstr>2_Conception personnalisée</vt:lpstr>
      <vt:lpstr>Page de fin de la présentation</vt:lpstr>
      <vt:lpstr>Conception personnalisée</vt:lpstr>
      <vt:lpstr>1_Conception personnalisée</vt:lpstr>
      <vt:lpstr>5_Conception personnalisée</vt:lpstr>
      <vt:lpstr>3_Conception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attention.</vt:lpstr>
    </vt:vector>
  </TitlesOfParts>
  <Manager> </Manager>
  <Company>MEN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subject> </dc:subject>
  <dc:creator>STSI</dc:creator>
  <cp:lastModifiedBy>Dominique Taraud</cp:lastModifiedBy>
  <cp:revision>135</cp:revision>
  <cp:lastPrinted>2011-10-28T07:48:52Z</cp:lastPrinted>
  <dcterms:created xsi:type="dcterms:W3CDTF">2011-10-28T07:12:19Z</dcterms:created>
  <dcterms:modified xsi:type="dcterms:W3CDTF">2015-12-06T15:01:57Z</dcterms:modified>
</cp:coreProperties>
</file>