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300" r:id="rId12"/>
    <p:sldId id="266" r:id="rId13"/>
    <p:sldId id="301" r:id="rId14"/>
    <p:sldId id="30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047A7-7B13-491D-863F-77AB214A78FA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39695-B627-44E7-BAB3-B1D1F7B5AF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04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E1F8F22B-7CDE-431D-A8C4-0DF88C1F7A98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A297-F859-479B-96EE-0595D928611A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7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F5AFA-F176-4C35-9991-53418D0DE146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654D-3091-43AD-BE18-C01D443852FC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6015-8A2A-4EC9-8BB9-857C63BA1A6B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72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33B-8648-4671-8C18-0D6C0BE19137}" type="datetime1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80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CF7-0D67-4DD2-9F0D-8BA0F757760A}" type="datetime1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27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9023-C13E-4C35-B6D4-2E2BF2DB6630}" type="datetime1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8B71-C7B6-46E6-8133-F1AB77B45911}" type="datetime1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8537-5DA0-427D-8F3A-C8B7272A5517}" type="datetime1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902C-3C20-4215-A77D-F48EFB8DF807}" type="datetime1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0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1C9163-E77D-4D23-B061-40AE578348F2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Mini-séminaire 13/10/2021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9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>
            <a:extLst>
              <a:ext uri="{FF2B5EF4-FFF2-40B4-BE49-F238E27FC236}">
                <a16:creationId xmlns:a16="http://schemas.microsoft.com/office/drawing/2014/main" id="{54FE7CD2-4AAD-4263-8FFD-0B76E510A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8129BC-0C51-4867-94F7-5D578EEE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18984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36200">
                <a:srgbClr val="000000">
                  <a:alpha val="33000"/>
                </a:srgbClr>
              </a:gs>
              <a:gs pos="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4B96DB-3DBE-4D91-9C01-32C3771F8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1" y="3191435"/>
            <a:ext cx="12191999" cy="366656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37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4419A9-6F8E-487B-BC1F-97B474389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3681048"/>
            <a:ext cx="9456049" cy="2086714"/>
          </a:xfrm>
        </p:spPr>
        <p:txBody>
          <a:bodyPr anchor="b">
            <a:normAutofit fontScale="90000"/>
          </a:bodyPr>
          <a:lstStyle/>
          <a:p>
            <a:r>
              <a:rPr lang="fr-FR">
                <a:solidFill>
                  <a:schemeClr val="accent1">
                    <a:lumMod val="40000"/>
                    <a:lumOff val="60000"/>
                  </a:schemeClr>
                </a:solidFill>
              </a:rPr>
              <a:t>Mini-séminaire</a:t>
            </a:r>
            <a:br>
              <a:rPr lang="fr-FR">
                <a:solidFill>
                  <a:srgbClr val="FFFFFF"/>
                </a:solidFill>
              </a:rPr>
            </a:br>
            <a:r>
              <a:rPr lang="fr-FR" sz="4400">
                <a:solidFill>
                  <a:srgbClr val="FFFFFF"/>
                </a:solidFill>
              </a:rPr>
              <a:t>Marchés de l’électricité décentralisés </a:t>
            </a:r>
            <a:br>
              <a:rPr lang="fr-FR" sz="4400">
                <a:solidFill>
                  <a:srgbClr val="FFFFFF"/>
                </a:solidFill>
              </a:rPr>
            </a:br>
            <a:r>
              <a:rPr lang="fr-FR" sz="4400">
                <a:solidFill>
                  <a:srgbClr val="FFFFFF"/>
                </a:solidFill>
              </a:rPr>
              <a:t>Communications asynchrones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CEFEBF-5569-468E-85ED-8CA3E099D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63960"/>
            <a:ext cx="9456049" cy="1027113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Alyssia DONG - SATIE</a:t>
            </a:r>
          </a:p>
          <a:p>
            <a:pPr algn="r"/>
            <a:r>
              <a:rPr lang="fr-FR">
                <a:solidFill>
                  <a:srgbClr val="FFFFFF"/>
                </a:solidFill>
              </a:rPr>
              <a:t>13/10/21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6381B8-3E60-4161-90B0-AA932364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145" y="1898469"/>
            <a:ext cx="10381553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ain Horizontal Connector">
            <a:extLst>
              <a:ext uri="{FF2B5EF4-FFF2-40B4-BE49-F238E27FC236}">
                <a16:creationId xmlns:a16="http://schemas.microsoft.com/office/drawing/2014/main" id="{4D594499-F983-4364-8ABC-5BCDC2E90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163162-39D9-4D46-B774-47B00609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378E96-FA6B-4D7D-AFE5-B187C552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</p:spTree>
    <p:extLst>
      <p:ext uri="{BB962C8B-B14F-4D97-AF65-F5344CB8AC3E}">
        <p14:creationId xmlns:p14="http://schemas.microsoft.com/office/powerpoint/2010/main" val="80511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A245D-B928-4FEC-ABB6-56B3CCB9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Marché décentralisé – </a:t>
            </a:r>
            <a:r>
              <a:rPr lang="fr-FR" sz="4000"/>
              <a:t>communications « asynchrones »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95A42-B693-4D7A-949C-B1D62B93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4373856" cy="3677072"/>
          </a:xfrm>
        </p:spPr>
        <p:txBody>
          <a:bodyPr/>
          <a:lstStyle/>
          <a:p>
            <a:r>
              <a:rPr lang="fr-FR"/>
              <a:t>Le producteur P1 n’attend pas tous les messages des consommateurs avant d’effectuer ses calculs</a:t>
            </a:r>
          </a:p>
          <a:p>
            <a:r>
              <a:rPr lang="fr-FR"/>
              <a:t>Cela permet de réduire les temps d’attente à chaque itération</a:t>
            </a:r>
          </a:p>
          <a:p>
            <a:r>
              <a:rPr lang="fr-FR">
                <a:solidFill>
                  <a:schemeClr val="accent2"/>
                </a:solidFill>
              </a:rPr>
              <a:t>Est-ce que cela réduit le temps de convergence globale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239BAD-7147-4F82-A1F5-9CAFB362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85F58E-A973-4BAE-9522-11BA54FC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10</a:t>
            </a:fld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ED3491-1124-45A7-9492-C4DE3A95F13F}"/>
              </a:ext>
            </a:extLst>
          </p:cNvPr>
          <p:cNvSpPr/>
          <p:nvPr/>
        </p:nvSpPr>
        <p:spPr>
          <a:xfrm>
            <a:off x="6542272" y="2439645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1C7439F-3749-45BA-B13F-45B157B71B6B}"/>
              </a:ext>
            </a:extLst>
          </p:cNvPr>
          <p:cNvSpPr/>
          <p:nvPr/>
        </p:nvSpPr>
        <p:spPr>
          <a:xfrm>
            <a:off x="8796017" y="157991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2744050-E401-4307-A952-EE3E31FB0450}"/>
              </a:ext>
            </a:extLst>
          </p:cNvPr>
          <p:cNvSpPr/>
          <p:nvPr/>
        </p:nvSpPr>
        <p:spPr>
          <a:xfrm>
            <a:off x="8796016" y="3087936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76CDFA-347F-42A5-9B84-363EF679C59F}"/>
              </a:ext>
            </a:extLst>
          </p:cNvPr>
          <p:cNvSpPr/>
          <p:nvPr/>
        </p:nvSpPr>
        <p:spPr>
          <a:xfrm>
            <a:off x="8796016" y="466758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C3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44DFB6D-6EC5-4E0C-B056-B1F7A8E6A757}"/>
              </a:ext>
            </a:extLst>
          </p:cNvPr>
          <p:cNvCxnSpPr>
            <a:cxnSpLocks/>
            <a:stCxn id="8" idx="2"/>
            <a:endCxn id="6" idx="7"/>
          </p:cNvCxnSpPr>
          <p:nvPr/>
        </p:nvCxnSpPr>
        <p:spPr>
          <a:xfrm flipH="1">
            <a:off x="7124504" y="1920977"/>
            <a:ext cx="1671513" cy="618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82B9964-5D22-4AEF-89A7-37C8BF24E31A}"/>
              </a:ext>
            </a:extLst>
          </p:cNvPr>
          <p:cNvCxnSpPr>
            <a:stCxn id="9" idx="2"/>
            <a:endCxn id="6" idx="6"/>
          </p:cNvCxnSpPr>
          <p:nvPr/>
        </p:nvCxnSpPr>
        <p:spPr>
          <a:xfrm flipH="1" flipV="1">
            <a:off x="7224399" y="2780709"/>
            <a:ext cx="1571617" cy="648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008EE47-0753-4B35-852F-2332ADEE864C}"/>
              </a:ext>
            </a:extLst>
          </p:cNvPr>
          <p:cNvCxnSpPr>
            <a:cxnSpLocks/>
            <a:stCxn id="10" idx="1"/>
            <a:endCxn id="6" idx="5"/>
          </p:cNvCxnSpPr>
          <p:nvPr/>
        </p:nvCxnSpPr>
        <p:spPr>
          <a:xfrm flipH="1" flipV="1">
            <a:off x="7124504" y="3021877"/>
            <a:ext cx="1771407" cy="174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30D403B-8C0A-4263-B5B4-8F7405564E9F}"/>
              </a:ext>
            </a:extLst>
          </p:cNvPr>
          <p:cNvCxnSpPr>
            <a:cxnSpLocks/>
          </p:cNvCxnSpPr>
          <p:nvPr/>
        </p:nvCxnSpPr>
        <p:spPr>
          <a:xfrm flipV="1">
            <a:off x="7124504" y="1920977"/>
            <a:ext cx="1671513" cy="618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C7240B3-4E7D-4D25-8F4E-082E0ABE3E3C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7224399" y="2780709"/>
            <a:ext cx="1571617" cy="648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293E884-4392-4B4B-95E5-5012B8A58541}"/>
              </a:ext>
            </a:extLst>
          </p:cNvPr>
          <p:cNvCxnSpPr>
            <a:cxnSpLocks/>
            <a:stCxn id="6" idx="5"/>
            <a:endCxn id="10" idx="1"/>
          </p:cNvCxnSpPr>
          <p:nvPr/>
        </p:nvCxnSpPr>
        <p:spPr>
          <a:xfrm>
            <a:off x="7124504" y="3021877"/>
            <a:ext cx="1771407" cy="174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F0A92-A97B-450E-B0EA-429977C59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Paramètre d’asynchronisme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0650AE-5E1B-4B48-B8F3-BB537E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11</a:t>
            </a:fld>
            <a:endParaRPr lang="en-US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4514CAC-446D-4A38-BEBF-240973F8D9F3}"/>
              </a:ext>
            </a:extLst>
          </p:cNvPr>
          <p:cNvGrpSpPr/>
          <p:nvPr/>
        </p:nvGrpSpPr>
        <p:grpSpPr>
          <a:xfrm>
            <a:off x="1218828" y="2989586"/>
            <a:ext cx="8857502" cy="1790982"/>
            <a:chOff x="1389157" y="3061304"/>
            <a:chExt cx="10356684" cy="2094116"/>
          </a:xfrm>
        </p:grpSpPr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5279658C-91A4-46C0-9A94-3F821F89B8A9}"/>
                </a:ext>
              </a:extLst>
            </p:cNvPr>
            <p:cNvGrpSpPr/>
            <p:nvPr/>
          </p:nvGrpSpPr>
          <p:grpSpPr>
            <a:xfrm>
              <a:off x="2329551" y="3061304"/>
              <a:ext cx="513976" cy="540208"/>
              <a:chOff x="1217031" y="3066887"/>
              <a:chExt cx="513976" cy="540208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C2820D1F-FEFF-40DC-9BDE-90CE07CFF029}"/>
                  </a:ext>
                </a:extLst>
              </p:cNvPr>
              <p:cNvSpPr/>
              <p:nvPr/>
            </p:nvSpPr>
            <p:spPr>
              <a:xfrm>
                <a:off x="1291786" y="3149856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A9CD769-92A4-4FFB-A8AA-019C7549C307}"/>
                  </a:ext>
                </a:extLst>
              </p:cNvPr>
              <p:cNvSpPr/>
              <p:nvPr/>
            </p:nvSpPr>
            <p:spPr>
              <a:xfrm>
                <a:off x="1236671" y="3111174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AD76FA-83FC-48F7-AFD6-16CA8BA8E6A8}"/>
                  </a:ext>
                </a:extLst>
              </p:cNvPr>
              <p:cNvSpPr/>
              <p:nvPr/>
            </p:nvSpPr>
            <p:spPr>
              <a:xfrm>
                <a:off x="1348690" y="3066887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7F7AD7-03E3-4033-B2B6-A6C7043AFC91}"/>
                  </a:ext>
                </a:extLst>
              </p:cNvPr>
              <p:cNvSpPr/>
              <p:nvPr/>
            </p:nvSpPr>
            <p:spPr>
              <a:xfrm>
                <a:off x="1536189" y="3066887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B7206E-82E2-4CC0-ACAB-C0EBE69D6ED0}"/>
                  </a:ext>
                </a:extLst>
              </p:cNvPr>
              <p:cNvSpPr/>
              <p:nvPr/>
            </p:nvSpPr>
            <p:spPr>
              <a:xfrm>
                <a:off x="1217031" y="3364840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119E60C-02EC-42DC-B60E-B56E22C84D58}"/>
                  </a:ext>
                </a:extLst>
              </p:cNvPr>
              <p:cNvSpPr/>
              <p:nvPr/>
            </p:nvSpPr>
            <p:spPr>
              <a:xfrm>
                <a:off x="1647440" y="3236788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6E9E48-9D82-43EE-9B3A-4CE567A7C489}"/>
                  </a:ext>
                </a:extLst>
              </p:cNvPr>
              <p:cNvSpPr/>
              <p:nvPr/>
            </p:nvSpPr>
            <p:spPr>
              <a:xfrm>
                <a:off x="1418962" y="35185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D9CF82-8286-4C1E-887E-1FFB90925279}"/>
                  </a:ext>
                </a:extLst>
              </p:cNvPr>
              <p:cNvSpPr/>
              <p:nvPr/>
            </p:nvSpPr>
            <p:spPr>
              <a:xfrm>
                <a:off x="1638492" y="3428320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406614CE-740D-4FD5-8844-FCEBB3B833F0}"/>
                </a:ext>
              </a:extLst>
            </p:cNvPr>
            <p:cNvGrpSpPr/>
            <p:nvPr/>
          </p:nvGrpSpPr>
          <p:grpSpPr>
            <a:xfrm>
              <a:off x="3635514" y="3061304"/>
              <a:ext cx="513976" cy="540208"/>
              <a:chOff x="2420991" y="3066887"/>
              <a:chExt cx="513976" cy="540208"/>
            </a:xfrm>
          </p:grpSpPr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271A59D3-1CAF-429B-91F9-B9121913739D}"/>
                  </a:ext>
                </a:extLst>
              </p:cNvPr>
              <p:cNvSpPr/>
              <p:nvPr/>
            </p:nvSpPr>
            <p:spPr>
              <a:xfrm>
                <a:off x="2495746" y="3149856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64D37EA-1A5E-4287-9FBE-D9A80B1ED019}"/>
                  </a:ext>
                </a:extLst>
              </p:cNvPr>
              <p:cNvSpPr/>
              <p:nvPr/>
            </p:nvSpPr>
            <p:spPr>
              <a:xfrm>
                <a:off x="2440631" y="3111174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B3AF258-3FAA-4A18-B3EB-38AB772F0DC7}"/>
                  </a:ext>
                </a:extLst>
              </p:cNvPr>
              <p:cNvSpPr/>
              <p:nvPr/>
            </p:nvSpPr>
            <p:spPr>
              <a:xfrm>
                <a:off x="2552650" y="3066887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6D98F72-DC10-4F36-B0E7-C6B72CDAD8E1}"/>
                  </a:ext>
                </a:extLst>
              </p:cNvPr>
              <p:cNvSpPr/>
              <p:nvPr/>
            </p:nvSpPr>
            <p:spPr>
              <a:xfrm>
                <a:off x="2740149" y="3066887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E9BC818-11A7-498B-9BB5-7C08921EE8B7}"/>
                  </a:ext>
                </a:extLst>
              </p:cNvPr>
              <p:cNvSpPr/>
              <p:nvPr/>
            </p:nvSpPr>
            <p:spPr>
              <a:xfrm>
                <a:off x="2420991" y="3364840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0457C4E-0619-4851-A78A-DD407297034A}"/>
                  </a:ext>
                </a:extLst>
              </p:cNvPr>
              <p:cNvSpPr/>
              <p:nvPr/>
            </p:nvSpPr>
            <p:spPr>
              <a:xfrm>
                <a:off x="2851400" y="3236788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10DD0BB-6E38-492C-86E1-E6431828BC8C}"/>
                  </a:ext>
                </a:extLst>
              </p:cNvPr>
              <p:cNvSpPr/>
              <p:nvPr/>
            </p:nvSpPr>
            <p:spPr>
              <a:xfrm>
                <a:off x="2622922" y="35185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21B2275-C168-40D1-8B2A-7EAD9E083BDE}"/>
                  </a:ext>
                </a:extLst>
              </p:cNvPr>
              <p:cNvSpPr/>
              <p:nvPr/>
            </p:nvSpPr>
            <p:spPr>
              <a:xfrm>
                <a:off x="2842452" y="3428320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D85AED71-0208-434A-ACFF-FDD923D5031A}"/>
                </a:ext>
              </a:extLst>
            </p:cNvPr>
            <p:cNvGrpSpPr/>
            <p:nvPr/>
          </p:nvGrpSpPr>
          <p:grpSpPr>
            <a:xfrm>
              <a:off x="4941477" y="3061304"/>
              <a:ext cx="513976" cy="540208"/>
              <a:chOff x="3615198" y="3066887"/>
              <a:chExt cx="513976" cy="540208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E7FD055A-2B0D-4D2D-9243-C050B1F070FC}"/>
                  </a:ext>
                </a:extLst>
              </p:cNvPr>
              <p:cNvSpPr/>
              <p:nvPr/>
            </p:nvSpPr>
            <p:spPr>
              <a:xfrm>
                <a:off x="3689953" y="3149856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DD71E8F-DE48-493F-8FD6-487A96EDE341}"/>
                  </a:ext>
                </a:extLst>
              </p:cNvPr>
              <p:cNvSpPr/>
              <p:nvPr/>
            </p:nvSpPr>
            <p:spPr>
              <a:xfrm>
                <a:off x="3634838" y="3111174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F2939C8-F1AC-49E0-BB7A-5F21259D6D3F}"/>
                  </a:ext>
                </a:extLst>
              </p:cNvPr>
              <p:cNvSpPr/>
              <p:nvPr/>
            </p:nvSpPr>
            <p:spPr>
              <a:xfrm>
                <a:off x="3746857" y="3066887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169CE74-B606-4548-86F9-73567EC63F9C}"/>
                  </a:ext>
                </a:extLst>
              </p:cNvPr>
              <p:cNvSpPr/>
              <p:nvPr/>
            </p:nvSpPr>
            <p:spPr>
              <a:xfrm>
                <a:off x="3934356" y="3066887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279EE2E-B60F-4AA3-A2F3-2D730217EF6B}"/>
                  </a:ext>
                </a:extLst>
              </p:cNvPr>
              <p:cNvSpPr/>
              <p:nvPr/>
            </p:nvSpPr>
            <p:spPr>
              <a:xfrm>
                <a:off x="3615198" y="3364840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3168757-62A8-44EC-BC6A-5489BB6BD1EC}"/>
                  </a:ext>
                </a:extLst>
              </p:cNvPr>
              <p:cNvSpPr/>
              <p:nvPr/>
            </p:nvSpPr>
            <p:spPr>
              <a:xfrm>
                <a:off x="4045607" y="3236788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794F004-9A4C-4B77-8FEC-FD59973D7C03}"/>
                  </a:ext>
                </a:extLst>
              </p:cNvPr>
              <p:cNvSpPr/>
              <p:nvPr/>
            </p:nvSpPr>
            <p:spPr>
              <a:xfrm>
                <a:off x="3817129" y="35185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A9B65D7-698C-42A1-98BE-F59D7B57D915}"/>
                  </a:ext>
                </a:extLst>
              </p:cNvPr>
              <p:cNvSpPr/>
              <p:nvPr/>
            </p:nvSpPr>
            <p:spPr>
              <a:xfrm>
                <a:off x="4036659" y="3428320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FEC3D3AD-59A7-474E-8057-A4FC912E2E4D}"/>
                </a:ext>
              </a:extLst>
            </p:cNvPr>
            <p:cNvGrpSpPr/>
            <p:nvPr/>
          </p:nvGrpSpPr>
          <p:grpSpPr>
            <a:xfrm>
              <a:off x="6247440" y="3061304"/>
              <a:ext cx="513976" cy="540208"/>
              <a:chOff x="4803305" y="3066887"/>
              <a:chExt cx="513976" cy="540208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98CA00E1-0ED5-408A-989F-556704380565}"/>
                  </a:ext>
                </a:extLst>
              </p:cNvPr>
              <p:cNvSpPr/>
              <p:nvPr/>
            </p:nvSpPr>
            <p:spPr>
              <a:xfrm>
                <a:off x="4878060" y="3149856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F17B730-DBDA-49C4-BAF4-3F5619AAAD09}"/>
                  </a:ext>
                </a:extLst>
              </p:cNvPr>
              <p:cNvSpPr/>
              <p:nvPr/>
            </p:nvSpPr>
            <p:spPr>
              <a:xfrm>
                <a:off x="4822945" y="3111174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E741125-A47C-493F-A69C-D412F97AE07F}"/>
                  </a:ext>
                </a:extLst>
              </p:cNvPr>
              <p:cNvSpPr/>
              <p:nvPr/>
            </p:nvSpPr>
            <p:spPr>
              <a:xfrm>
                <a:off x="4934964" y="3066887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A6EC745-1749-4421-A894-1FFD5FAF34B3}"/>
                  </a:ext>
                </a:extLst>
              </p:cNvPr>
              <p:cNvSpPr/>
              <p:nvPr/>
            </p:nvSpPr>
            <p:spPr>
              <a:xfrm>
                <a:off x="5122463" y="3066887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D84F84E-FC9C-4CC5-9BC3-D227EC470A8A}"/>
                  </a:ext>
                </a:extLst>
              </p:cNvPr>
              <p:cNvSpPr/>
              <p:nvPr/>
            </p:nvSpPr>
            <p:spPr>
              <a:xfrm>
                <a:off x="4803305" y="3364840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F02A47D-B63A-4D36-8A22-D014F4460C86}"/>
                  </a:ext>
                </a:extLst>
              </p:cNvPr>
              <p:cNvSpPr/>
              <p:nvPr/>
            </p:nvSpPr>
            <p:spPr>
              <a:xfrm>
                <a:off x="5233714" y="3236788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021C731-3A19-4264-90EF-69987106B0EF}"/>
                  </a:ext>
                </a:extLst>
              </p:cNvPr>
              <p:cNvSpPr/>
              <p:nvPr/>
            </p:nvSpPr>
            <p:spPr>
              <a:xfrm>
                <a:off x="5005236" y="35185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1478E01-1863-4505-82B8-27BC686BBED3}"/>
                  </a:ext>
                </a:extLst>
              </p:cNvPr>
              <p:cNvSpPr/>
              <p:nvPr/>
            </p:nvSpPr>
            <p:spPr>
              <a:xfrm>
                <a:off x="5224766" y="3428320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4439E16E-732F-46BE-8B54-B986B803776D}"/>
                </a:ext>
              </a:extLst>
            </p:cNvPr>
            <p:cNvGrpSpPr/>
            <p:nvPr/>
          </p:nvGrpSpPr>
          <p:grpSpPr>
            <a:xfrm>
              <a:off x="7553403" y="3061304"/>
              <a:ext cx="513976" cy="540208"/>
              <a:chOff x="6112377" y="3055721"/>
              <a:chExt cx="513976" cy="540208"/>
            </a:xfrm>
          </p:grpSpPr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BB415280-714D-4AE5-B0BA-7C613462B95B}"/>
                  </a:ext>
                </a:extLst>
              </p:cNvPr>
              <p:cNvSpPr/>
              <p:nvPr/>
            </p:nvSpPr>
            <p:spPr>
              <a:xfrm>
                <a:off x="6187132" y="3138690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273016D-36C2-4969-A13F-AE0F836F7C5A}"/>
                  </a:ext>
                </a:extLst>
              </p:cNvPr>
              <p:cNvSpPr/>
              <p:nvPr/>
            </p:nvSpPr>
            <p:spPr>
              <a:xfrm>
                <a:off x="6132017" y="3100008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55E330D-0A7C-4B9A-A94D-D2A4BBEE83DD}"/>
                  </a:ext>
                </a:extLst>
              </p:cNvPr>
              <p:cNvSpPr/>
              <p:nvPr/>
            </p:nvSpPr>
            <p:spPr>
              <a:xfrm>
                <a:off x="6244036" y="3055721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EC01D-226A-4E44-97AA-C258269DE2CE}"/>
                  </a:ext>
                </a:extLst>
              </p:cNvPr>
              <p:cNvSpPr/>
              <p:nvPr/>
            </p:nvSpPr>
            <p:spPr>
              <a:xfrm>
                <a:off x="6431535" y="30557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2BF382D-577F-4D62-A664-183058588640}"/>
                  </a:ext>
                </a:extLst>
              </p:cNvPr>
              <p:cNvSpPr/>
              <p:nvPr/>
            </p:nvSpPr>
            <p:spPr>
              <a:xfrm>
                <a:off x="6112377" y="335367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BF162C4-4450-455A-8C97-B00291E7E2EF}"/>
                  </a:ext>
                </a:extLst>
              </p:cNvPr>
              <p:cNvSpPr/>
              <p:nvPr/>
            </p:nvSpPr>
            <p:spPr>
              <a:xfrm>
                <a:off x="6542786" y="3225622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74D5CD7-D692-4591-A435-A2040C559F1A}"/>
                  </a:ext>
                </a:extLst>
              </p:cNvPr>
              <p:cNvSpPr/>
              <p:nvPr/>
            </p:nvSpPr>
            <p:spPr>
              <a:xfrm>
                <a:off x="6314308" y="3507355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A781CA6-4BC8-4B34-BA01-7B5D6846FEF3}"/>
                  </a:ext>
                </a:extLst>
              </p:cNvPr>
              <p:cNvSpPr/>
              <p:nvPr/>
            </p:nvSpPr>
            <p:spPr>
              <a:xfrm>
                <a:off x="6533838" y="341715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A2D2CBEA-6709-4796-B518-45521249C92D}"/>
                </a:ext>
              </a:extLst>
            </p:cNvPr>
            <p:cNvGrpSpPr/>
            <p:nvPr/>
          </p:nvGrpSpPr>
          <p:grpSpPr>
            <a:xfrm>
              <a:off x="8859366" y="3061304"/>
              <a:ext cx="513976" cy="540208"/>
              <a:chOff x="7514610" y="3055721"/>
              <a:chExt cx="513976" cy="540208"/>
            </a:xfrm>
          </p:grpSpPr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D10ECF02-4386-46FA-9469-0EE245E386AA}"/>
                  </a:ext>
                </a:extLst>
              </p:cNvPr>
              <p:cNvSpPr/>
              <p:nvPr/>
            </p:nvSpPr>
            <p:spPr>
              <a:xfrm>
                <a:off x="7589365" y="3138690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E705B8-ABDF-40B4-95EC-C908BF6E1A79}"/>
                  </a:ext>
                </a:extLst>
              </p:cNvPr>
              <p:cNvSpPr/>
              <p:nvPr/>
            </p:nvSpPr>
            <p:spPr>
              <a:xfrm>
                <a:off x="7534250" y="3100008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2BDF426-F52D-4DDC-9ED4-AF38C5E67250}"/>
                  </a:ext>
                </a:extLst>
              </p:cNvPr>
              <p:cNvSpPr/>
              <p:nvPr/>
            </p:nvSpPr>
            <p:spPr>
              <a:xfrm>
                <a:off x="7646269" y="3055721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BBCE8AE-90C2-4999-AF92-26BCBB81B89C}"/>
                  </a:ext>
                </a:extLst>
              </p:cNvPr>
              <p:cNvSpPr/>
              <p:nvPr/>
            </p:nvSpPr>
            <p:spPr>
              <a:xfrm>
                <a:off x="7833768" y="3055721"/>
                <a:ext cx="83567" cy="8857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8F90F69-175D-47BA-84D7-3F58B87EF3D3}"/>
                  </a:ext>
                </a:extLst>
              </p:cNvPr>
              <p:cNvSpPr/>
              <p:nvPr/>
            </p:nvSpPr>
            <p:spPr>
              <a:xfrm>
                <a:off x="7514610" y="335367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CF83255-1BBD-4340-B42A-402A94DB101F}"/>
                  </a:ext>
                </a:extLst>
              </p:cNvPr>
              <p:cNvSpPr/>
              <p:nvPr/>
            </p:nvSpPr>
            <p:spPr>
              <a:xfrm>
                <a:off x="7945019" y="3225622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4CA1473-D974-449E-992F-F2B0F2146EB6}"/>
                  </a:ext>
                </a:extLst>
              </p:cNvPr>
              <p:cNvSpPr/>
              <p:nvPr/>
            </p:nvSpPr>
            <p:spPr>
              <a:xfrm>
                <a:off x="7716541" y="3507355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7571EC5A-3C45-4886-AD8E-4B8F27B23AE6}"/>
                  </a:ext>
                </a:extLst>
              </p:cNvPr>
              <p:cNvSpPr/>
              <p:nvPr/>
            </p:nvSpPr>
            <p:spPr>
              <a:xfrm>
                <a:off x="7936071" y="341715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F356EDAD-4ABD-4020-82C5-21E3ED5500FB}"/>
                </a:ext>
              </a:extLst>
            </p:cNvPr>
            <p:cNvGrpSpPr/>
            <p:nvPr/>
          </p:nvGrpSpPr>
          <p:grpSpPr>
            <a:xfrm>
              <a:off x="10165326" y="3061304"/>
              <a:ext cx="513976" cy="540208"/>
              <a:chOff x="9052806" y="3055721"/>
              <a:chExt cx="513976" cy="540208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85DA551C-A6A6-4A24-A7B5-52AC0B6F7A5B}"/>
                  </a:ext>
                </a:extLst>
              </p:cNvPr>
              <p:cNvSpPr/>
              <p:nvPr/>
            </p:nvSpPr>
            <p:spPr>
              <a:xfrm>
                <a:off x="9127561" y="3138690"/>
                <a:ext cx="333375" cy="333375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311D0F5-5C11-4381-9187-7ABE3F87A421}"/>
                  </a:ext>
                </a:extLst>
              </p:cNvPr>
              <p:cNvSpPr/>
              <p:nvPr/>
            </p:nvSpPr>
            <p:spPr>
              <a:xfrm>
                <a:off x="9072446" y="3100008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F7635E6-1F89-4A2B-9F65-441E16921A10}"/>
                  </a:ext>
                </a:extLst>
              </p:cNvPr>
              <p:cNvSpPr/>
              <p:nvPr/>
            </p:nvSpPr>
            <p:spPr>
              <a:xfrm>
                <a:off x="9184465" y="3055721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F2F60E5-7F1E-46D8-B157-65F7077DCBC6}"/>
                  </a:ext>
                </a:extLst>
              </p:cNvPr>
              <p:cNvSpPr/>
              <p:nvPr/>
            </p:nvSpPr>
            <p:spPr>
              <a:xfrm>
                <a:off x="9371964" y="3055721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18B1BC1-DC40-4E28-8890-E12FD9A4EDF0}"/>
                  </a:ext>
                </a:extLst>
              </p:cNvPr>
              <p:cNvSpPr/>
              <p:nvPr/>
            </p:nvSpPr>
            <p:spPr>
              <a:xfrm>
                <a:off x="9052806" y="335367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074CE04-E1BC-4050-AB7D-05E56E4EC281}"/>
                  </a:ext>
                </a:extLst>
              </p:cNvPr>
              <p:cNvSpPr/>
              <p:nvPr/>
            </p:nvSpPr>
            <p:spPr>
              <a:xfrm>
                <a:off x="9483215" y="3225622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C3FD16D-E697-4F43-946E-9F7E4AF832C0}"/>
                  </a:ext>
                </a:extLst>
              </p:cNvPr>
              <p:cNvSpPr/>
              <p:nvPr/>
            </p:nvSpPr>
            <p:spPr>
              <a:xfrm>
                <a:off x="9254737" y="3507355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DDC5CB9-7407-4894-8E0B-302C028C3180}"/>
                  </a:ext>
                </a:extLst>
              </p:cNvPr>
              <p:cNvSpPr/>
              <p:nvPr/>
            </p:nvSpPr>
            <p:spPr>
              <a:xfrm>
                <a:off x="9474267" y="3417154"/>
                <a:ext cx="83567" cy="88574"/>
              </a:xfrm>
              <a:prstGeom prst="rect">
                <a:avLst/>
              </a:prstGeom>
              <a:solidFill>
                <a:srgbClr val="C0CF3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246C83D5-640A-4825-9B8B-A3913C33AEA9}"/>
                </a:ext>
              </a:extLst>
            </p:cNvPr>
            <p:cNvCxnSpPr/>
            <p:nvPr/>
          </p:nvCxnSpPr>
          <p:spPr>
            <a:xfrm>
              <a:off x="1539240" y="4343400"/>
              <a:ext cx="101117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3BFFC7CD-5468-4CA7-AE46-A915E163D7EB}"/>
                </a:ext>
              </a:extLst>
            </p:cNvPr>
            <p:cNvCxnSpPr/>
            <p:nvPr/>
          </p:nvCxnSpPr>
          <p:spPr>
            <a:xfrm>
              <a:off x="10450824" y="4099560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BF98B104-FD1A-4955-93D0-43CAF002B8EF}"/>
                </a:ext>
              </a:extLst>
            </p:cNvPr>
            <p:cNvSpPr txBox="1"/>
            <p:nvPr/>
          </p:nvSpPr>
          <p:spPr>
            <a:xfrm>
              <a:off x="10098804" y="4723576"/>
              <a:ext cx="823202" cy="431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>
                  <a:latin typeface="Arial" panose="020B0604020202020204" pitchFamily="34" charset="0"/>
                  <a:cs typeface="Arial" panose="020B0604020202020204" pitchFamily="34" charset="0"/>
                </a:rPr>
                <a:t>= 1</a:t>
              </a:r>
              <a:endParaRPr lang="fr-FR" dirty="0"/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DC915BA1-5386-49F2-9678-131AA09A18C8}"/>
                </a:ext>
              </a:extLst>
            </p:cNvPr>
            <p:cNvSpPr txBox="1"/>
            <p:nvPr/>
          </p:nvSpPr>
          <p:spPr>
            <a:xfrm>
              <a:off x="11360799" y="382018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endParaRPr lang="fr-FR" sz="2800" dirty="0"/>
            </a:p>
          </p:txBody>
        </p: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4C0B2D76-62E1-4262-AEFA-11DEFA5DAE7B}"/>
                </a:ext>
              </a:extLst>
            </p:cNvPr>
            <p:cNvCxnSpPr/>
            <p:nvPr/>
          </p:nvCxnSpPr>
          <p:spPr>
            <a:xfrm>
              <a:off x="1741177" y="4081762"/>
              <a:ext cx="0" cy="495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563D4081-B92D-44DD-BDFF-6D3DB0397813}"/>
                </a:ext>
              </a:extLst>
            </p:cNvPr>
            <p:cNvSpPr txBox="1"/>
            <p:nvPr/>
          </p:nvSpPr>
          <p:spPr>
            <a:xfrm>
              <a:off x="1389157" y="4705778"/>
              <a:ext cx="823202" cy="431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>
                  <a:latin typeface="Arial" panose="020B0604020202020204" pitchFamily="34" charset="0"/>
                  <a:cs typeface="Arial" panose="020B0604020202020204" pitchFamily="34" charset="0"/>
                </a:rPr>
                <a:t>= 0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7951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01436B-8D4F-4F9A-A742-E7106848C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489000" cy="11288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Marché décentralisé asynchrone – </a:t>
            </a:r>
            <a:br>
              <a:rPr lang="en-US" sz="3700"/>
            </a:br>
            <a:r>
              <a:rPr lang="en-US" sz="3700"/>
              <a:t>Temps de convergence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793403-1F04-48A6-ADA3-8AEFA67772AF}"/>
              </a:ext>
            </a:extLst>
          </p:cNvPr>
          <p:cNvSpPr txBox="1"/>
          <p:nvPr/>
        </p:nvSpPr>
        <p:spPr>
          <a:xfrm>
            <a:off x="841248" y="2096199"/>
            <a:ext cx="3480354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>
                <a:cs typeface="Arial" panose="020B0604020202020204" pitchFamily="34" charset="0"/>
              </a:rPr>
              <a:t>σ</a:t>
            </a:r>
            <a:r>
              <a:rPr lang="fr-FR">
                <a:cs typeface="Arial" panose="020B0604020202020204" pitchFamily="34" charset="0"/>
              </a:rPr>
              <a:t> représente l’amplitude des variations sur les délais de communication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C38269-138A-4499-BB88-EEDADB76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4260" y="242762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Mini-séminaire 13/10/2021</a:t>
            </a:r>
          </a:p>
        </p:txBody>
      </p:sp>
      <p:cxnSp>
        <p:nvCxnSpPr>
          <p:cNvPr id="15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726912-D34D-4321-9FC5-07649A0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5546" y="5878515"/>
            <a:ext cx="952229" cy="4203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586042B-6341-4E38-A80C-926D3BB8AAC9}" type="slidenum">
              <a:rPr lang="en-US" sz="22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2200"/>
          </a:p>
        </p:txBody>
      </p:sp>
      <p:sp>
        <p:nvSpPr>
          <p:cNvPr id="19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497C19-989F-45AC-8DFC-261F364C6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16952"/>
            <a:ext cx="0" cy="4130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060AD3-5768-4FC8-8FD9-0580733F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16952"/>
            <a:ext cx="103809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733B71A-D4BF-41C1-B3E9-9A8C071114ED}"/>
              </a:ext>
            </a:extLst>
          </p:cNvPr>
          <p:cNvSpPr txBox="1"/>
          <p:nvPr/>
        </p:nvSpPr>
        <p:spPr>
          <a:xfrm>
            <a:off x="5197058" y="5974756"/>
            <a:ext cx="6094602" cy="54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200" b="0" i="0">
                <a:effectLst/>
              </a:rPr>
              <a:t>Dong, Alyssia, et al. "Convergence analysis of an asynchronous peer-to-peer market with communication delays." </a:t>
            </a:r>
            <a:r>
              <a:rPr lang="en-US" sz="1200" b="0" i="1">
                <a:effectLst/>
              </a:rPr>
              <a:t>Sustainable Energy, Grids and Networks</a:t>
            </a:r>
            <a:r>
              <a:rPr lang="en-US" sz="1200" b="0" i="0">
                <a:effectLst/>
              </a:rPr>
              <a:t> 26 (2021): 100475.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925FC6-FFAD-4DB3-86B5-4B5A83D1A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5" y="2537509"/>
            <a:ext cx="5315768" cy="32018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A3A976-45E2-4C6F-B28F-72F89EF1E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99" y="2536125"/>
            <a:ext cx="5318066" cy="32032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79484A6-BF3D-498A-969D-670805CC6637}"/>
              </a:ext>
            </a:extLst>
          </p:cNvPr>
          <p:cNvSpPr txBox="1"/>
          <p:nvPr/>
        </p:nvSpPr>
        <p:spPr>
          <a:xfrm>
            <a:off x="5036761" y="2088847"/>
            <a:ext cx="6313991" cy="34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400" b="1"/>
              <a:t>Temps de </a:t>
            </a:r>
            <a:r>
              <a:rPr lang="fr-FR" sz="1400" b="1"/>
              <a:t>convergence normalisé</a:t>
            </a:r>
            <a:r>
              <a:rPr lang="fr-FR" sz="1400"/>
              <a:t> par le temps de convergence synchrone</a:t>
            </a: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58F82-882D-4AAE-B311-46F54962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 résumé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863735-4870-4080-9CF0-E60D58C33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Marchés de l’électricité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985E27-250D-4692-8D3E-97B42BA0B1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/>
              <a:t>Centralisés</a:t>
            </a:r>
            <a:r>
              <a:rPr lang="fr-FR"/>
              <a:t> : avec agent central qui globalise les données</a:t>
            </a:r>
          </a:p>
          <a:p>
            <a:r>
              <a:rPr lang="fr-FR" b="1"/>
              <a:t>Décentralisés</a:t>
            </a:r>
            <a:r>
              <a:rPr lang="fr-FR"/>
              <a:t> : meilleur passage à l’échelle mais besoins en communication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E23B86-9DA5-48AD-BBA8-401F980E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/>
              <a:t>Communications asynchrones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4C1307-6CBE-4102-B032-6D75F5F0A4F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/>
              <a:t>Permet de </a:t>
            </a:r>
            <a:r>
              <a:rPr lang="fr-FR" b="1"/>
              <a:t>réduire les temps d’attente </a:t>
            </a:r>
            <a:r>
              <a:rPr lang="fr-FR"/>
              <a:t>à chaque itérations</a:t>
            </a:r>
          </a:p>
          <a:p>
            <a:r>
              <a:rPr lang="fr-FR" b="1"/>
              <a:t>Réduction</a:t>
            </a:r>
            <a:r>
              <a:rPr lang="fr-FR"/>
              <a:t> du temps de convergence global et </a:t>
            </a:r>
            <a:r>
              <a:rPr lang="fr-FR" b="1"/>
              <a:t>robustesse</a:t>
            </a:r>
            <a:r>
              <a:rPr lang="fr-FR"/>
              <a:t> face aux variations de délais de communication</a:t>
            </a:r>
          </a:p>
          <a:p>
            <a:r>
              <a:rPr lang="fr-FR"/>
              <a:t>Application à des problèmes prenant en compte les contraintes physiques : optimal power flow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EF647D9-DA6B-468E-B30A-F187DB01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E054E62-1841-49AB-B62B-6723DCA1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extLst>
              <a:ext uri="{FF2B5EF4-FFF2-40B4-BE49-F238E27FC236}">
                <a16:creationId xmlns:a16="http://schemas.microsoft.com/office/drawing/2014/main" id="{54FE7CD2-4AAD-4263-8FFD-0B76E510A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4419A9-6F8E-487B-BC1F-97B474389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3681048"/>
            <a:ext cx="9456049" cy="2086714"/>
          </a:xfrm>
        </p:spPr>
        <p:txBody>
          <a:bodyPr anchor="b">
            <a:normAutofit fontScale="90000"/>
          </a:bodyPr>
          <a:lstStyle/>
          <a:p>
            <a:r>
              <a:rPr lang="fr-FR">
                <a:solidFill>
                  <a:schemeClr val="accent1">
                    <a:lumMod val="40000"/>
                    <a:lumOff val="60000"/>
                  </a:schemeClr>
                </a:solidFill>
              </a:rPr>
              <a:t>Mini-séminaire</a:t>
            </a:r>
            <a:br>
              <a:rPr lang="fr-FR">
                <a:solidFill>
                  <a:srgbClr val="FFFFFF"/>
                </a:solidFill>
              </a:rPr>
            </a:br>
            <a:r>
              <a:rPr lang="fr-FR" sz="4400">
                <a:solidFill>
                  <a:srgbClr val="FFFFFF"/>
                </a:solidFill>
              </a:rPr>
              <a:t>Marchés de l’électricité décentralisés </a:t>
            </a:r>
            <a:br>
              <a:rPr lang="fr-FR" sz="4400">
                <a:solidFill>
                  <a:srgbClr val="FFFFFF"/>
                </a:solidFill>
              </a:rPr>
            </a:br>
            <a:r>
              <a:rPr lang="fr-FR" sz="4400">
                <a:solidFill>
                  <a:srgbClr val="FFFFFF"/>
                </a:solidFill>
              </a:rPr>
              <a:t>Communications asynchrones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CEFEBF-5569-468E-85ED-8CA3E099D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63960"/>
            <a:ext cx="9456049" cy="1027113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Alyssia DONG - SATIE</a:t>
            </a:r>
          </a:p>
          <a:p>
            <a:pPr algn="r"/>
            <a:r>
              <a:rPr lang="fr-FR">
                <a:solidFill>
                  <a:srgbClr val="FFFFFF"/>
                </a:solidFill>
              </a:rPr>
              <a:t>13/10/21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163162-39D9-4D46-B774-47B00609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14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378E96-FA6B-4D7D-AFE5-B187C552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</p:spTree>
    <p:extLst>
      <p:ext uri="{BB962C8B-B14F-4D97-AF65-F5344CB8AC3E}">
        <p14:creationId xmlns:p14="http://schemas.microsoft.com/office/powerpoint/2010/main" val="2188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6C70FCA7-9942-4D50-86E6-8C8581F7A0D6}"/>
              </a:ext>
            </a:extLst>
          </p:cNvPr>
          <p:cNvGrpSpPr/>
          <p:nvPr/>
        </p:nvGrpSpPr>
        <p:grpSpPr>
          <a:xfrm>
            <a:off x="5412465" y="2839642"/>
            <a:ext cx="4553323" cy="2434892"/>
            <a:chOff x="6464765" y="2964416"/>
            <a:chExt cx="4553323" cy="2434892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5071F43-0AB5-4BCC-8602-1B0BA3EB0AB1}"/>
                </a:ext>
              </a:extLst>
            </p:cNvPr>
            <p:cNvGrpSpPr/>
            <p:nvPr/>
          </p:nvGrpSpPr>
          <p:grpSpPr>
            <a:xfrm>
              <a:off x="6464765" y="2964416"/>
              <a:ext cx="4553323" cy="2434892"/>
              <a:chOff x="6464765" y="2964416"/>
              <a:chExt cx="4553323" cy="2434892"/>
            </a:xfrm>
          </p:grpSpPr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350FF189-598A-4858-B120-D02BC01046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99548" y="3876439"/>
                <a:ext cx="11854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8386A4CB-F1F5-43EE-A83E-62C9C3969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6171" y="5254709"/>
                <a:ext cx="0" cy="14459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60E11334-CE40-49AA-BB2E-9F08AA4A4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1287" y="3440870"/>
                <a:ext cx="0" cy="14459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A18811DB-8CD9-4A59-9682-CF0BC51D0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1314" y="2964416"/>
                <a:ext cx="0" cy="14459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1982ED35-EEDF-4D61-B956-FD0E5EBA8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1314" y="4423374"/>
                <a:ext cx="0" cy="14459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B73B467-9A86-413A-8DEE-728EB5F6A4CA}"/>
                  </a:ext>
                </a:extLst>
              </p:cNvPr>
              <p:cNvSpPr/>
              <p:nvPr/>
            </p:nvSpPr>
            <p:spPr>
              <a:xfrm>
                <a:off x="8680726" y="4539648"/>
                <a:ext cx="78647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E64B73C-8EEE-4D5F-A895-0E33BB54A35D}"/>
                  </a:ext>
                </a:extLst>
              </p:cNvPr>
              <p:cNvSpPr/>
              <p:nvPr/>
            </p:nvSpPr>
            <p:spPr>
              <a:xfrm>
                <a:off x="6464765" y="3346942"/>
                <a:ext cx="1252060" cy="4572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A5079E2-F947-489D-BB45-73C8611F7ABA}"/>
                  </a:ext>
                </a:extLst>
              </p:cNvPr>
              <p:cNvSpPr/>
              <p:nvPr/>
            </p:nvSpPr>
            <p:spPr>
              <a:xfrm>
                <a:off x="6975794" y="4423374"/>
                <a:ext cx="78647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7C0B0F-A18D-4C02-82B3-47F984D11438}"/>
                  </a:ext>
                </a:extLst>
              </p:cNvPr>
              <p:cNvSpPr/>
              <p:nvPr/>
            </p:nvSpPr>
            <p:spPr>
              <a:xfrm>
                <a:off x="8665956" y="3083959"/>
                <a:ext cx="78647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1E87463-F550-4422-944D-96F9518A3CC8}"/>
                  </a:ext>
                </a:extLst>
              </p:cNvPr>
              <p:cNvSpPr/>
              <p:nvPr/>
            </p:nvSpPr>
            <p:spPr>
              <a:xfrm>
                <a:off x="9334499" y="5235647"/>
                <a:ext cx="78647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5102416-8074-4850-A6CA-204FA74C6D53}"/>
                  </a:ext>
                </a:extLst>
              </p:cNvPr>
              <p:cNvSpPr/>
              <p:nvPr/>
            </p:nvSpPr>
            <p:spPr>
              <a:xfrm rot="5400000">
                <a:off x="10561307" y="3845327"/>
                <a:ext cx="64306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BC12F99-8A8E-4A1E-B163-81DA4E2EBE1B}"/>
                  </a:ext>
                </a:extLst>
              </p:cNvPr>
              <p:cNvSpPr/>
              <p:nvPr/>
            </p:nvSpPr>
            <p:spPr>
              <a:xfrm>
                <a:off x="9828051" y="3551976"/>
                <a:ext cx="786473" cy="4571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F3EF8451-664C-452C-B2DA-F27A872BF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4661" y="3368571"/>
                <a:ext cx="0" cy="14459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EDABA136-FECC-47EE-88B5-472BD23A2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258" y="3209636"/>
                <a:ext cx="1" cy="14102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CDA51314-1C7B-4043-BAC8-82006273A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9031" y="4469093"/>
                <a:ext cx="0" cy="9341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AAB7F1F-A857-42B2-BA05-0200F729247F}"/>
                </a:ext>
              </a:extLst>
            </p:cNvPr>
            <p:cNvGrpSpPr/>
            <p:nvPr/>
          </p:nvGrpSpPr>
          <p:grpSpPr>
            <a:xfrm>
              <a:off x="7090795" y="3109913"/>
              <a:ext cx="3791518" cy="2153353"/>
              <a:chOff x="7090795" y="3109913"/>
              <a:chExt cx="3791518" cy="2153353"/>
            </a:xfrm>
          </p:grpSpPr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CA7A30C3-5FA2-4D52-9877-05C7F18C5CC9}"/>
                  </a:ext>
                </a:extLst>
              </p:cNvPr>
              <p:cNvCxnSpPr/>
              <p:nvPr/>
            </p:nvCxnSpPr>
            <p:spPr>
              <a:xfrm>
                <a:off x="7654258" y="3378532"/>
                <a:ext cx="0" cy="39260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289EE970-99E5-41EA-A424-081101669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258" y="3771137"/>
                <a:ext cx="1081595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6BA3CEEB-D963-48AF-956C-BABBE700C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9188" y="3109913"/>
                <a:ext cx="0" cy="67535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8EDEB685-EE70-4D3B-BB0E-AB196EAAC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258" y="4069621"/>
                <a:ext cx="0" cy="3733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FF004A27-06C8-40C9-BD05-A4BA09289CB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7090795" y="3392662"/>
                <a:ext cx="0" cy="105030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14036560-88C3-47C2-9640-6ACA5EF6B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258" y="4076638"/>
                <a:ext cx="111509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7901560D-A5E2-44A2-9CC2-F40BA1D05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9350" y="4069621"/>
                <a:ext cx="0" cy="46745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56B1848E-9295-4D10-93E4-3192035E1E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87840" y="4562507"/>
                <a:ext cx="898" cy="6952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3ABFCB92-6746-47C1-B7FD-A96A18A8D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7289" y="3429000"/>
                <a:ext cx="0" cy="13066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E50F6AA8-A161-4EBB-BC22-08E0EADC87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7788" y="3429000"/>
                <a:ext cx="94950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B7A9B1C7-B3E1-4186-9315-A8E69A6F3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6360" y="3917813"/>
                <a:ext cx="151142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B7D03C50-19D1-4910-981E-63B067D8F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7788" y="3440870"/>
                <a:ext cx="0" cy="48227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5F27A282-ECC3-4FF5-A911-5E1761BB0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6360" y="3378532"/>
                <a:ext cx="0" cy="55133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9C50BAA8-2C82-4ADB-B0F7-78744FDEC0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3225" y="3949072"/>
                <a:ext cx="0" cy="131419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354CA988-8072-4D67-A639-E40981A1B2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48197" y="3948113"/>
                <a:ext cx="834116" cy="95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59C0753-749B-4332-9937-68D73CC1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Réseau électrique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5F9CC3-E16D-479F-BB29-EEFB52CAC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48396"/>
            <a:ext cx="3697065" cy="3669466"/>
          </a:xfrm>
        </p:spPr>
        <p:txBody>
          <a:bodyPr/>
          <a:lstStyle/>
          <a:p>
            <a:r>
              <a:rPr lang="fr-FR"/>
              <a:t>Producteurs</a:t>
            </a:r>
          </a:p>
          <a:p>
            <a:r>
              <a:rPr lang="fr-FR"/>
              <a:t>Consommateurs</a:t>
            </a:r>
          </a:p>
          <a:p>
            <a:r>
              <a:rPr lang="fr-FR"/>
              <a:t>Stockage</a:t>
            </a:r>
          </a:p>
          <a:p>
            <a:r>
              <a:rPr lang="fr-FR"/>
              <a:t>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8B88069-830D-42B8-9B07-2D3A85C1A593}"/>
              </a:ext>
            </a:extLst>
          </p:cNvPr>
          <p:cNvGrpSpPr/>
          <p:nvPr/>
        </p:nvGrpSpPr>
        <p:grpSpPr>
          <a:xfrm>
            <a:off x="4602920" y="1960812"/>
            <a:ext cx="6105239" cy="4053322"/>
            <a:chOff x="5659362" y="2093977"/>
            <a:chExt cx="6105239" cy="4053322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6B3DF2E-6322-4113-99A6-C1E530B8C255}"/>
                </a:ext>
              </a:extLst>
            </p:cNvPr>
            <p:cNvSpPr/>
            <p:nvPr/>
          </p:nvSpPr>
          <p:spPr>
            <a:xfrm>
              <a:off x="6352564" y="3466485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2E591A8-73C0-42BF-A574-18A113ECECF1}"/>
                </a:ext>
              </a:extLst>
            </p:cNvPr>
            <p:cNvSpPr/>
            <p:nvPr/>
          </p:nvSpPr>
          <p:spPr>
            <a:xfrm>
              <a:off x="10061897" y="3187551"/>
              <a:ext cx="318782" cy="31878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4E9310A-6F66-45A7-AC62-0C1E1725BB3B}"/>
                </a:ext>
              </a:extLst>
            </p:cNvPr>
            <p:cNvSpPr/>
            <p:nvPr/>
          </p:nvSpPr>
          <p:spPr>
            <a:xfrm>
              <a:off x="7209640" y="456250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65AC5D1-EC5D-4282-9F3A-E6658C7DF332}"/>
                </a:ext>
              </a:extLst>
            </p:cNvPr>
            <p:cNvSpPr/>
            <p:nvPr/>
          </p:nvSpPr>
          <p:spPr>
            <a:xfrm>
              <a:off x="10958818" y="371673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3BA3541-B922-4EEB-A8FE-53253BAF3636}"/>
                </a:ext>
              </a:extLst>
            </p:cNvPr>
            <p:cNvSpPr/>
            <p:nvPr/>
          </p:nvSpPr>
          <p:spPr>
            <a:xfrm>
              <a:off x="9568345" y="5327009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F17D9EE-513A-4356-8345-4B780AA29FF9}"/>
                </a:ext>
              </a:extLst>
            </p:cNvPr>
            <p:cNvSpPr/>
            <p:nvPr/>
          </p:nvSpPr>
          <p:spPr>
            <a:xfrm>
              <a:off x="7494867" y="2890854"/>
              <a:ext cx="318782" cy="31878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05246B9-4E2A-42F7-8ACA-F0EE85778EF5}"/>
                </a:ext>
              </a:extLst>
            </p:cNvPr>
            <p:cNvSpPr/>
            <p:nvPr/>
          </p:nvSpPr>
          <p:spPr>
            <a:xfrm>
              <a:off x="8904216" y="4171958"/>
              <a:ext cx="318782" cy="31878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D409B6C-4AA3-4C2D-9B88-CD1CCD88BE67}"/>
                </a:ext>
              </a:extLst>
            </p:cNvPr>
            <p:cNvSpPr/>
            <p:nvPr/>
          </p:nvSpPr>
          <p:spPr>
            <a:xfrm>
              <a:off x="8904216" y="2686043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Graphique 12" descr="Éoliennes contour">
              <a:extLst>
                <a:ext uri="{FF2B5EF4-FFF2-40B4-BE49-F238E27FC236}">
                  <a16:creationId xmlns:a16="http://schemas.microsoft.com/office/drawing/2014/main" id="{ABC458E9-2520-43BE-8AED-5FF7F1EC8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72878" y="2093977"/>
              <a:ext cx="654858" cy="654858"/>
            </a:xfrm>
            <a:prstGeom prst="rect">
              <a:avLst/>
            </a:prstGeom>
          </p:spPr>
        </p:pic>
        <p:pic>
          <p:nvPicPr>
            <p:cNvPr id="14" name="Graphique 13" descr="Panneaux solaires contour">
              <a:extLst>
                <a:ext uri="{FF2B5EF4-FFF2-40B4-BE49-F238E27FC236}">
                  <a16:creationId xmlns:a16="http://schemas.microsoft.com/office/drawing/2014/main" id="{0510E3CA-69DE-4F84-BA72-1B29C03E2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71748" y="5553079"/>
              <a:ext cx="594220" cy="594220"/>
            </a:xfrm>
            <a:prstGeom prst="rect">
              <a:avLst/>
            </a:prstGeom>
          </p:spPr>
        </p:pic>
        <p:pic>
          <p:nvPicPr>
            <p:cNvPr id="15" name="Graphique 14" descr="Logement contour">
              <a:extLst>
                <a:ext uri="{FF2B5EF4-FFF2-40B4-BE49-F238E27FC236}">
                  <a16:creationId xmlns:a16="http://schemas.microsoft.com/office/drawing/2014/main" id="{F42FAEF2-CD2B-4907-980C-2EAE4156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1358" y="4721899"/>
              <a:ext cx="685800" cy="685800"/>
            </a:xfrm>
            <a:prstGeom prst="rect">
              <a:avLst/>
            </a:prstGeom>
          </p:spPr>
        </p:pic>
        <p:pic>
          <p:nvPicPr>
            <p:cNvPr id="16" name="Graphique 15" descr="Usine contour">
              <a:extLst>
                <a:ext uri="{FF2B5EF4-FFF2-40B4-BE49-F238E27FC236}">
                  <a16:creationId xmlns:a16="http://schemas.microsoft.com/office/drawing/2014/main" id="{F20CDD9C-9FD3-48E7-8E6B-35AEE2A4C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71602" y="2155368"/>
              <a:ext cx="765500" cy="765500"/>
            </a:xfrm>
            <a:prstGeom prst="rect">
              <a:avLst/>
            </a:prstGeom>
          </p:spPr>
        </p:pic>
        <p:pic>
          <p:nvPicPr>
            <p:cNvPr id="17" name="Graphique 16" descr="Voiture électrique contour">
              <a:extLst>
                <a:ext uri="{FF2B5EF4-FFF2-40B4-BE49-F238E27FC236}">
                  <a16:creationId xmlns:a16="http://schemas.microsoft.com/office/drawing/2014/main" id="{AAE5A146-6C44-4099-84C8-2CADDDA11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40198" y="2581442"/>
              <a:ext cx="765500" cy="765500"/>
            </a:xfrm>
            <a:prstGeom prst="rect">
              <a:avLst/>
            </a:prstGeom>
          </p:spPr>
        </p:pic>
        <p:pic>
          <p:nvPicPr>
            <p:cNvPr id="18" name="Graphique 17" descr="Centrale électrique contour">
              <a:extLst>
                <a:ext uri="{FF2B5EF4-FFF2-40B4-BE49-F238E27FC236}">
                  <a16:creationId xmlns:a16="http://schemas.microsoft.com/office/drawing/2014/main" id="{C677D2BD-9FB7-4916-8825-29621693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59362" y="2783957"/>
              <a:ext cx="744938" cy="744938"/>
            </a:xfrm>
            <a:prstGeom prst="rect">
              <a:avLst/>
            </a:prstGeom>
          </p:spPr>
        </p:pic>
        <p:pic>
          <p:nvPicPr>
            <p:cNvPr id="19" name="Graphique 18" descr="Lumières allumées contour">
              <a:extLst>
                <a:ext uri="{FF2B5EF4-FFF2-40B4-BE49-F238E27FC236}">
                  <a16:creationId xmlns:a16="http://schemas.microsoft.com/office/drawing/2014/main" id="{EF2519D0-3729-4562-BB18-9892FCEA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18209" y="3997250"/>
              <a:ext cx="646392" cy="646392"/>
            </a:xfrm>
            <a:prstGeom prst="rect">
              <a:avLst/>
            </a:prstGeom>
          </p:spPr>
        </p:pic>
        <p:pic>
          <p:nvPicPr>
            <p:cNvPr id="20" name="Graphique 19" descr="Batterie en charge contour">
              <a:extLst>
                <a:ext uri="{FF2B5EF4-FFF2-40B4-BE49-F238E27FC236}">
                  <a16:creationId xmlns:a16="http://schemas.microsoft.com/office/drawing/2014/main" id="{A650210B-74DA-48B3-9B2D-AE6F156E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059193" y="3625876"/>
              <a:ext cx="646392" cy="646392"/>
            </a:xfrm>
            <a:prstGeom prst="rect">
              <a:avLst/>
            </a:prstGeom>
          </p:spPr>
        </p:pic>
      </p:grpSp>
      <p:sp>
        <p:nvSpPr>
          <p:cNvPr id="70" name="Espace réservé du numéro de diapositive 69">
            <a:extLst>
              <a:ext uri="{FF2B5EF4-FFF2-40B4-BE49-F238E27FC236}">
                <a16:creationId xmlns:a16="http://schemas.microsoft.com/office/drawing/2014/main" id="{FCAAC5A9-EB87-4D56-8EB6-93F973F5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2</a:t>
            </a:fld>
            <a:endParaRPr lang="en-US"/>
          </a:p>
        </p:txBody>
      </p:sp>
      <p:sp>
        <p:nvSpPr>
          <p:cNvPr id="71" name="Espace réservé du pied de page 70">
            <a:extLst>
              <a:ext uri="{FF2B5EF4-FFF2-40B4-BE49-F238E27FC236}">
                <a16:creationId xmlns:a16="http://schemas.microsoft.com/office/drawing/2014/main" id="{B4441BFD-874E-49EE-A66F-AA280A3D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6D7D5F0-2B9A-4565-B455-9A2F7F4DE6F6}"/>
              </a:ext>
            </a:extLst>
          </p:cNvPr>
          <p:cNvSpPr txBox="1"/>
          <p:nvPr/>
        </p:nvSpPr>
        <p:spPr>
          <a:xfrm>
            <a:off x="4450719" y="1498219"/>
            <a:ext cx="535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accent6"/>
                </a:solidFill>
                <a:latin typeface="+mj-lt"/>
              </a:rPr>
              <a:t>Production = Consommation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E0A1645-8F3A-41B4-A3B6-014C074F16F2}"/>
              </a:ext>
            </a:extLst>
          </p:cNvPr>
          <p:cNvSpPr txBox="1"/>
          <p:nvPr/>
        </p:nvSpPr>
        <p:spPr>
          <a:xfrm>
            <a:off x="665825" y="4510477"/>
            <a:ext cx="501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chemeClr val="accent2"/>
                </a:solidFill>
              </a:rPr>
              <a:t>Comment </a:t>
            </a:r>
            <a:r>
              <a:rPr lang="fr-FR" b="1">
                <a:solidFill>
                  <a:schemeClr val="accent2"/>
                </a:solidFill>
              </a:rPr>
              <a:t>coordonner</a:t>
            </a:r>
            <a:r>
              <a:rPr lang="fr-FR">
                <a:solidFill>
                  <a:schemeClr val="accent2"/>
                </a:solidFill>
              </a:rPr>
              <a:t> les producteurs et les consommateurs pour assurer l’équilibre de puissance ?</a:t>
            </a:r>
          </a:p>
        </p:txBody>
      </p:sp>
    </p:spTree>
    <p:extLst>
      <p:ext uri="{BB962C8B-B14F-4D97-AF65-F5344CB8AC3E}">
        <p14:creationId xmlns:p14="http://schemas.microsoft.com/office/powerpoint/2010/main" val="25086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F1388-7B23-4A3A-A26D-A872A243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Coordination avec agent central – </a:t>
            </a:r>
            <a:br>
              <a:rPr lang="fr-FR"/>
            </a:br>
            <a:r>
              <a:rPr lang="fr-FR"/>
              <a:t>marché centralisé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E52F8-3BE8-4D66-B02E-8CF61B21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3628808" cy="3747384"/>
          </a:xfrm>
        </p:spPr>
        <p:txBody>
          <a:bodyPr/>
          <a:lstStyle/>
          <a:p>
            <a:r>
              <a:rPr lang="fr-FR"/>
              <a:t>L’</a:t>
            </a:r>
            <a:r>
              <a:rPr lang="fr-FR" b="1">
                <a:solidFill>
                  <a:schemeClr val="accent6"/>
                </a:solidFill>
              </a:rPr>
              <a:t>agent central </a:t>
            </a:r>
            <a:r>
              <a:rPr lang="fr-FR"/>
              <a:t>recueille les offres et les demandes</a:t>
            </a:r>
          </a:p>
          <a:p>
            <a:r>
              <a:rPr lang="fr-FR"/>
              <a:t>puis il détermine le </a:t>
            </a:r>
            <a:r>
              <a:rPr lang="fr-FR" b="1">
                <a:solidFill>
                  <a:schemeClr val="accent6"/>
                </a:solidFill>
              </a:rPr>
              <a:t>prix du marché</a:t>
            </a:r>
            <a:r>
              <a:rPr lang="fr-FR"/>
              <a:t> </a:t>
            </a:r>
          </a:p>
          <a:p>
            <a:r>
              <a:rPr lang="fr-FR"/>
              <a:t>ce qui fixe les consommations et les productions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747CE7-F79D-4293-8133-DA3A37DC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84F0F1-C438-4FDD-9630-5E3D33A7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1DD4B74-EFB5-417F-9239-347B688DCDFC}"/>
              </a:ext>
            </a:extLst>
          </p:cNvPr>
          <p:cNvGrpSpPr/>
          <p:nvPr/>
        </p:nvGrpSpPr>
        <p:grpSpPr>
          <a:xfrm>
            <a:off x="4602920" y="1960812"/>
            <a:ext cx="6105239" cy="4053322"/>
            <a:chOff x="5659362" y="2093977"/>
            <a:chExt cx="6105239" cy="4053322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C5C1C42-9C72-43CD-A67F-0D6BA744A29C}"/>
                </a:ext>
              </a:extLst>
            </p:cNvPr>
            <p:cNvSpPr/>
            <p:nvPr/>
          </p:nvSpPr>
          <p:spPr>
            <a:xfrm>
              <a:off x="6352564" y="3466485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DFCFFF0-C296-4305-A3CC-5ED1DF4935EA}"/>
                </a:ext>
              </a:extLst>
            </p:cNvPr>
            <p:cNvSpPr/>
            <p:nvPr/>
          </p:nvSpPr>
          <p:spPr>
            <a:xfrm>
              <a:off x="10061897" y="3187551"/>
              <a:ext cx="318782" cy="31878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27539EE-CDE9-4E83-A11A-EE0F2F22D0CA}"/>
                </a:ext>
              </a:extLst>
            </p:cNvPr>
            <p:cNvSpPr/>
            <p:nvPr/>
          </p:nvSpPr>
          <p:spPr>
            <a:xfrm>
              <a:off x="7209640" y="456250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9F60512-C223-44DB-8158-8713D68CB102}"/>
                </a:ext>
              </a:extLst>
            </p:cNvPr>
            <p:cNvSpPr/>
            <p:nvPr/>
          </p:nvSpPr>
          <p:spPr>
            <a:xfrm>
              <a:off x="10958818" y="371673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E5450F8-25B2-4CB9-9979-581E287E791B}"/>
                </a:ext>
              </a:extLst>
            </p:cNvPr>
            <p:cNvSpPr/>
            <p:nvPr/>
          </p:nvSpPr>
          <p:spPr>
            <a:xfrm>
              <a:off x="9568345" y="5327009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6FE232E-8787-4E22-856F-1C4C21E10BE3}"/>
                </a:ext>
              </a:extLst>
            </p:cNvPr>
            <p:cNvSpPr/>
            <p:nvPr/>
          </p:nvSpPr>
          <p:spPr>
            <a:xfrm>
              <a:off x="7494867" y="2890854"/>
              <a:ext cx="318782" cy="31878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A04F728-C904-4F60-BDE3-5432EFDED2B4}"/>
                </a:ext>
              </a:extLst>
            </p:cNvPr>
            <p:cNvSpPr/>
            <p:nvPr/>
          </p:nvSpPr>
          <p:spPr>
            <a:xfrm>
              <a:off x="8904216" y="4171958"/>
              <a:ext cx="318782" cy="31878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9B540F2-9BAD-457B-8A81-1FDCA215091F}"/>
                </a:ext>
              </a:extLst>
            </p:cNvPr>
            <p:cNvSpPr/>
            <p:nvPr/>
          </p:nvSpPr>
          <p:spPr>
            <a:xfrm>
              <a:off x="8904216" y="2686043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 descr="Éoliennes contour">
              <a:extLst>
                <a:ext uri="{FF2B5EF4-FFF2-40B4-BE49-F238E27FC236}">
                  <a16:creationId xmlns:a16="http://schemas.microsoft.com/office/drawing/2014/main" id="{5901905F-5299-437E-84BF-FC4F6F86B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72878" y="2093977"/>
              <a:ext cx="654858" cy="654858"/>
            </a:xfrm>
            <a:prstGeom prst="rect">
              <a:avLst/>
            </a:prstGeom>
          </p:spPr>
        </p:pic>
        <p:pic>
          <p:nvPicPr>
            <p:cNvPr id="16" name="Graphique 15" descr="Panneaux solaires contour">
              <a:extLst>
                <a:ext uri="{FF2B5EF4-FFF2-40B4-BE49-F238E27FC236}">
                  <a16:creationId xmlns:a16="http://schemas.microsoft.com/office/drawing/2014/main" id="{02AD1E5A-BC89-4AE6-8BF5-046CE2D7A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71748" y="5553079"/>
              <a:ext cx="594220" cy="594220"/>
            </a:xfrm>
            <a:prstGeom prst="rect">
              <a:avLst/>
            </a:prstGeom>
          </p:spPr>
        </p:pic>
        <p:pic>
          <p:nvPicPr>
            <p:cNvPr id="17" name="Graphique 16" descr="Logement contour">
              <a:extLst>
                <a:ext uri="{FF2B5EF4-FFF2-40B4-BE49-F238E27FC236}">
                  <a16:creationId xmlns:a16="http://schemas.microsoft.com/office/drawing/2014/main" id="{10A361AA-3EB8-4B6B-B487-E19DD37F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1358" y="4721899"/>
              <a:ext cx="685800" cy="685800"/>
            </a:xfrm>
            <a:prstGeom prst="rect">
              <a:avLst/>
            </a:prstGeom>
          </p:spPr>
        </p:pic>
        <p:pic>
          <p:nvPicPr>
            <p:cNvPr id="18" name="Graphique 17" descr="Usine contour">
              <a:extLst>
                <a:ext uri="{FF2B5EF4-FFF2-40B4-BE49-F238E27FC236}">
                  <a16:creationId xmlns:a16="http://schemas.microsoft.com/office/drawing/2014/main" id="{BC1DD6EE-4776-4A82-8360-3E3AE70A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71602" y="2155368"/>
              <a:ext cx="765500" cy="765500"/>
            </a:xfrm>
            <a:prstGeom prst="rect">
              <a:avLst/>
            </a:prstGeom>
          </p:spPr>
        </p:pic>
        <p:pic>
          <p:nvPicPr>
            <p:cNvPr id="19" name="Graphique 18" descr="Voiture électrique contour">
              <a:extLst>
                <a:ext uri="{FF2B5EF4-FFF2-40B4-BE49-F238E27FC236}">
                  <a16:creationId xmlns:a16="http://schemas.microsoft.com/office/drawing/2014/main" id="{974B6E51-25AD-46A2-BC68-8A7B73A2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40198" y="2581442"/>
              <a:ext cx="765500" cy="765500"/>
            </a:xfrm>
            <a:prstGeom prst="rect">
              <a:avLst/>
            </a:prstGeom>
          </p:spPr>
        </p:pic>
        <p:pic>
          <p:nvPicPr>
            <p:cNvPr id="20" name="Graphique 19" descr="Centrale électrique contour">
              <a:extLst>
                <a:ext uri="{FF2B5EF4-FFF2-40B4-BE49-F238E27FC236}">
                  <a16:creationId xmlns:a16="http://schemas.microsoft.com/office/drawing/2014/main" id="{2D63D330-D72F-437C-BC04-DD23D4E8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59362" y="2783957"/>
              <a:ext cx="744938" cy="744938"/>
            </a:xfrm>
            <a:prstGeom prst="rect">
              <a:avLst/>
            </a:prstGeom>
          </p:spPr>
        </p:pic>
        <p:pic>
          <p:nvPicPr>
            <p:cNvPr id="21" name="Graphique 20" descr="Lumières allumées contour">
              <a:extLst>
                <a:ext uri="{FF2B5EF4-FFF2-40B4-BE49-F238E27FC236}">
                  <a16:creationId xmlns:a16="http://schemas.microsoft.com/office/drawing/2014/main" id="{EFF1B378-8FB1-4697-B334-524717197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18209" y="3997250"/>
              <a:ext cx="646392" cy="646392"/>
            </a:xfrm>
            <a:prstGeom prst="rect">
              <a:avLst/>
            </a:prstGeom>
          </p:spPr>
        </p:pic>
        <p:pic>
          <p:nvPicPr>
            <p:cNvPr id="22" name="Graphique 21" descr="Batterie en charge contour">
              <a:extLst>
                <a:ext uri="{FF2B5EF4-FFF2-40B4-BE49-F238E27FC236}">
                  <a16:creationId xmlns:a16="http://schemas.microsoft.com/office/drawing/2014/main" id="{6F264E65-8EAC-414C-BA58-FC85F3B0A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059193" y="3625876"/>
              <a:ext cx="646392" cy="646392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3F55A-3317-4858-A862-848578D84DF2}"/>
              </a:ext>
            </a:extLst>
          </p:cNvPr>
          <p:cNvSpPr/>
          <p:nvPr/>
        </p:nvSpPr>
        <p:spPr>
          <a:xfrm>
            <a:off x="7327887" y="1403803"/>
            <a:ext cx="546471" cy="5464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AC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C61F32F-EB56-4AA8-A5BE-58BA0AE69AEF}"/>
              </a:ext>
            </a:extLst>
          </p:cNvPr>
          <p:cNvGrpSpPr/>
          <p:nvPr/>
        </p:nvGrpSpPr>
        <p:grpSpPr>
          <a:xfrm>
            <a:off x="5566675" y="1950274"/>
            <a:ext cx="4382386" cy="3240000"/>
            <a:chOff x="5566675" y="1950274"/>
            <a:chExt cx="4382386" cy="3240000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14BCB5C1-1CEC-4354-B551-298D34E8B137}"/>
                </a:ext>
              </a:extLst>
            </p:cNvPr>
            <p:cNvCxnSpPr>
              <a:stCxn id="9" idx="7"/>
              <a:endCxn id="23" idx="2"/>
            </p:cNvCxnSpPr>
            <p:nvPr/>
          </p:nvCxnSpPr>
          <p:spPr>
            <a:xfrm flipV="1">
              <a:off x="6425295" y="1950274"/>
              <a:ext cx="1175828" cy="252575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3F8BE40-5251-45AD-B4C1-351F22379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6675" y="1950274"/>
              <a:ext cx="2032904" cy="142973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91594853-0752-47BC-BF86-9E1B1CC11B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8978" y="1950274"/>
              <a:ext cx="890601" cy="8541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2509F04A-0948-4D14-A0A3-3F5B7575D32E}"/>
                </a:ext>
              </a:extLst>
            </p:cNvPr>
            <p:cNvCxnSpPr>
              <a:stCxn id="14" idx="0"/>
              <a:endCxn id="23" idx="2"/>
            </p:cNvCxnSpPr>
            <p:nvPr/>
          </p:nvCxnSpPr>
          <p:spPr>
            <a:xfrm flipH="1" flipV="1">
              <a:off x="7601123" y="1950274"/>
              <a:ext cx="406042" cy="60260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401A641E-9753-4708-85CB-8C4B971F1987}"/>
                </a:ext>
              </a:extLst>
            </p:cNvPr>
            <p:cNvCxnSpPr>
              <a:stCxn id="13" idx="0"/>
              <a:endCxn id="23" idx="2"/>
            </p:cNvCxnSpPr>
            <p:nvPr/>
          </p:nvCxnSpPr>
          <p:spPr>
            <a:xfrm flipH="1" flipV="1">
              <a:off x="7601123" y="1950274"/>
              <a:ext cx="406042" cy="2088519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087D1348-334C-4144-BC98-D9CCD47B03AA}"/>
                </a:ext>
              </a:extLst>
            </p:cNvPr>
            <p:cNvCxnSpPr>
              <a:stCxn id="8" idx="1"/>
              <a:endCxn id="23" idx="2"/>
            </p:cNvCxnSpPr>
            <p:nvPr/>
          </p:nvCxnSpPr>
          <p:spPr>
            <a:xfrm flipH="1" flipV="1">
              <a:off x="7601123" y="1950274"/>
              <a:ext cx="1451017" cy="11507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1D0372E7-68DA-4821-9DF2-55294FE15738}"/>
                </a:ext>
              </a:extLst>
            </p:cNvPr>
            <p:cNvCxnSpPr>
              <a:stCxn id="11" idx="0"/>
              <a:endCxn id="23" idx="2"/>
            </p:cNvCxnSpPr>
            <p:nvPr/>
          </p:nvCxnSpPr>
          <p:spPr>
            <a:xfrm flipH="1" flipV="1">
              <a:off x="7601123" y="1950274"/>
              <a:ext cx="1070171" cy="32400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E86BAF9-EEA0-46B2-AFF6-A2891D3F8088}"/>
                </a:ext>
              </a:extLst>
            </p:cNvPr>
            <p:cNvCxnSpPr>
              <a:stCxn id="10" idx="1"/>
              <a:endCxn id="23" idx="2"/>
            </p:cNvCxnSpPr>
            <p:nvPr/>
          </p:nvCxnSpPr>
          <p:spPr>
            <a:xfrm flipH="1" flipV="1">
              <a:off x="7601123" y="1950274"/>
              <a:ext cx="2347938" cy="167998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49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C029B-7489-43BE-995F-F79E9BED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marché centralisé</a:t>
            </a:r>
            <a:br>
              <a:rPr lang="fr-FR"/>
            </a:br>
            <a:r>
              <a:rPr lang="fr-FR"/>
              <a:t>Instant T = midi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0B2637-42B0-4878-B5B9-7C4AFF4C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86986-99B0-4C2E-A768-5F42B07D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4</a:t>
            </a:fld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13DC062-3530-40CD-B550-EEE9019D5A50}"/>
              </a:ext>
            </a:extLst>
          </p:cNvPr>
          <p:cNvSpPr/>
          <p:nvPr/>
        </p:nvSpPr>
        <p:spPr>
          <a:xfrm>
            <a:off x="984752" y="2241859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7D3653-EE1E-4CAB-9274-82C0F112E9B4}"/>
              </a:ext>
            </a:extLst>
          </p:cNvPr>
          <p:cNvSpPr/>
          <p:nvPr/>
        </p:nvSpPr>
        <p:spPr>
          <a:xfrm>
            <a:off x="984753" y="313502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B02F7D-1212-4D60-B065-6156B0E5AC4A}"/>
              </a:ext>
            </a:extLst>
          </p:cNvPr>
          <p:cNvSpPr/>
          <p:nvPr/>
        </p:nvSpPr>
        <p:spPr>
          <a:xfrm>
            <a:off x="984752" y="4028187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066044-34DA-4AF7-8EDA-C57EDB210DDF}"/>
              </a:ext>
            </a:extLst>
          </p:cNvPr>
          <p:cNvSpPr/>
          <p:nvPr/>
        </p:nvSpPr>
        <p:spPr>
          <a:xfrm>
            <a:off x="984752" y="4921351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364D098-BC94-461B-A184-BDB063916360}"/>
              </a:ext>
            </a:extLst>
          </p:cNvPr>
          <p:cNvSpPr/>
          <p:nvPr/>
        </p:nvSpPr>
        <p:spPr>
          <a:xfrm>
            <a:off x="3494272" y="3058943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9CFFAFA-4138-46C7-8D83-1E8AF9DF7512}"/>
              </a:ext>
            </a:extLst>
          </p:cNvPr>
          <p:cNvSpPr/>
          <p:nvPr/>
        </p:nvSpPr>
        <p:spPr>
          <a:xfrm>
            <a:off x="3494271" y="4239223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AD0A9DE-99F7-4637-A4E6-D8AEBAA24D6F}"/>
              </a:ext>
            </a:extLst>
          </p:cNvPr>
          <p:cNvGrpSpPr/>
          <p:nvPr/>
        </p:nvGrpSpPr>
        <p:grpSpPr>
          <a:xfrm>
            <a:off x="1849120" y="2425516"/>
            <a:ext cx="774042" cy="3052342"/>
            <a:chOff x="1849120" y="2425516"/>
            <a:chExt cx="774042" cy="305234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1F229B-5291-4C6E-9A09-AA95691E3055}"/>
                </a:ext>
              </a:extLst>
            </p:cNvPr>
            <p:cNvSpPr txBox="1"/>
            <p:nvPr/>
          </p:nvSpPr>
          <p:spPr>
            <a:xfrm>
              <a:off x="1849120" y="3291420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3 kW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3E1AA49-711F-4652-8936-E5A5659D261C}"/>
                </a:ext>
              </a:extLst>
            </p:cNvPr>
            <p:cNvSpPr txBox="1"/>
            <p:nvPr/>
          </p:nvSpPr>
          <p:spPr>
            <a:xfrm>
              <a:off x="1849120" y="2425516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 kW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F33865B-D67B-4EDD-8776-FAC55912E2AC}"/>
                </a:ext>
              </a:extLst>
            </p:cNvPr>
            <p:cNvSpPr txBox="1"/>
            <p:nvPr/>
          </p:nvSpPr>
          <p:spPr>
            <a:xfrm>
              <a:off x="1851002" y="4184584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 kW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EA939BB-CE56-44A5-986A-4BE1BFAAAAA1}"/>
                </a:ext>
              </a:extLst>
            </p:cNvPr>
            <p:cNvSpPr txBox="1"/>
            <p:nvPr/>
          </p:nvSpPr>
          <p:spPr>
            <a:xfrm>
              <a:off x="1849120" y="5077748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0 kW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69E793A-476C-4C01-9877-C9D3368D3D85}"/>
              </a:ext>
            </a:extLst>
          </p:cNvPr>
          <p:cNvGrpSpPr/>
          <p:nvPr/>
        </p:nvGrpSpPr>
        <p:grpSpPr>
          <a:xfrm>
            <a:off x="4320380" y="3104137"/>
            <a:ext cx="1234808" cy="1830092"/>
            <a:chOff x="4320380" y="3104137"/>
            <a:chExt cx="1234808" cy="183009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F16038C-A344-44B1-8791-D0B806962E80}"/>
                </a:ext>
              </a:extLst>
            </p:cNvPr>
            <p:cNvSpPr txBox="1"/>
            <p:nvPr/>
          </p:nvSpPr>
          <p:spPr>
            <a:xfrm>
              <a:off x="4320380" y="4226343"/>
              <a:ext cx="1234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2€/ kW</a:t>
              </a:r>
            </a:p>
            <a:p>
              <a:r>
                <a:rPr lang="fr-FR" sz="2000" b="1"/>
                <a:t>7kW max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82E29F2-DCAD-4B74-A59E-A72192AFCB6B}"/>
                </a:ext>
              </a:extLst>
            </p:cNvPr>
            <p:cNvSpPr txBox="1"/>
            <p:nvPr/>
          </p:nvSpPr>
          <p:spPr>
            <a:xfrm>
              <a:off x="4320380" y="3104137"/>
              <a:ext cx="1234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1€/ kW</a:t>
              </a:r>
            </a:p>
            <a:p>
              <a:r>
                <a:rPr lang="fr-FR" sz="2000" b="1"/>
                <a:t>7kW max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920C342-5188-4988-8E5D-E29A14D217AF}"/>
              </a:ext>
            </a:extLst>
          </p:cNvPr>
          <p:cNvGrpSpPr/>
          <p:nvPr/>
        </p:nvGrpSpPr>
        <p:grpSpPr>
          <a:xfrm>
            <a:off x="6167119" y="3291420"/>
            <a:ext cx="4062195" cy="1970993"/>
            <a:chOff x="6167119" y="3291420"/>
            <a:chExt cx="4062195" cy="19709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3EE634-7A90-4CC8-8C96-D48A61959061}"/>
                </a:ext>
              </a:extLst>
            </p:cNvPr>
            <p:cNvSpPr/>
            <p:nvPr/>
          </p:nvSpPr>
          <p:spPr>
            <a:xfrm>
              <a:off x="6167119" y="4239222"/>
              <a:ext cx="2005327" cy="1023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P1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C859F-8E9E-454B-8ECC-8F5153E055B9}"/>
                </a:ext>
              </a:extLst>
            </p:cNvPr>
            <p:cNvSpPr/>
            <p:nvPr/>
          </p:nvSpPr>
          <p:spPr>
            <a:xfrm>
              <a:off x="8171702" y="3291420"/>
              <a:ext cx="2057612" cy="197097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P2</a:t>
              </a: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4A4AAD03-90CB-4296-B814-85F7500C1983}"/>
              </a:ext>
            </a:extLst>
          </p:cNvPr>
          <p:cNvGrpSpPr/>
          <p:nvPr/>
        </p:nvGrpSpPr>
        <p:grpSpPr>
          <a:xfrm>
            <a:off x="6167119" y="3272585"/>
            <a:ext cx="4062195" cy="985489"/>
            <a:chOff x="6167119" y="3272585"/>
            <a:chExt cx="4062195" cy="985489"/>
          </a:xfrm>
        </p:grpSpPr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947DF177-7A07-432F-9243-59E266E66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7119" y="4236244"/>
              <a:ext cx="2026762" cy="297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FFA2E3C6-ACDB-4190-B2B7-80DE576EA4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71473" y="3272585"/>
              <a:ext cx="1" cy="98548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D4E11C84-280E-4657-94DA-8345DB928402}"/>
                </a:ext>
              </a:extLst>
            </p:cNvPr>
            <p:cNvCxnSpPr>
              <a:cxnSpLocks/>
            </p:cNvCxnSpPr>
            <p:nvPr/>
          </p:nvCxnSpPr>
          <p:spPr>
            <a:xfrm>
              <a:off x="8141494" y="3291419"/>
              <a:ext cx="208782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73BB5F5-5172-4AA5-AE27-CBE139B1A404}"/>
              </a:ext>
            </a:extLst>
          </p:cNvPr>
          <p:cNvCxnSpPr/>
          <p:nvPr/>
        </p:nvCxnSpPr>
        <p:spPr>
          <a:xfrm>
            <a:off x="7587723" y="2409410"/>
            <a:ext cx="0" cy="27130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707F208C-4BB4-4D52-981F-54E8DCF6186A}"/>
              </a:ext>
            </a:extLst>
          </p:cNvPr>
          <p:cNvGrpSpPr/>
          <p:nvPr/>
        </p:nvGrpSpPr>
        <p:grpSpPr>
          <a:xfrm>
            <a:off x="5794275" y="2137511"/>
            <a:ext cx="4956275" cy="3614156"/>
            <a:chOff x="5794275" y="2137511"/>
            <a:chExt cx="4956275" cy="3614156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F0997ABA-E850-4EB8-AC6A-08EE04FA1853}"/>
                </a:ext>
              </a:extLst>
            </p:cNvPr>
            <p:cNvGrpSpPr/>
            <p:nvPr/>
          </p:nvGrpSpPr>
          <p:grpSpPr>
            <a:xfrm>
              <a:off x="5794275" y="2137511"/>
              <a:ext cx="4956275" cy="3614156"/>
              <a:chOff x="5794275" y="2137511"/>
              <a:chExt cx="4956275" cy="3614156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32F01B95-3533-42C2-A8C2-2A0F4E7DA8DC}"/>
                  </a:ext>
                </a:extLst>
              </p:cNvPr>
              <p:cNvCxnSpPr/>
              <p:nvPr/>
            </p:nvCxnSpPr>
            <p:spPr>
              <a:xfrm flipV="1">
                <a:off x="6167120" y="2241859"/>
                <a:ext cx="0" cy="34579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2FF5BA1F-38A9-478D-A8BA-F59C3BFBB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480" y="5262414"/>
                <a:ext cx="487807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9949A7D-85CE-447A-8430-786AE204B5FB}"/>
                  </a:ext>
                </a:extLst>
              </p:cNvPr>
              <p:cNvSpPr txBox="1"/>
              <p:nvPr/>
            </p:nvSpPr>
            <p:spPr>
              <a:xfrm>
                <a:off x="6207360" y="2137511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Prix (€/kW)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D982D69-21CF-47C9-BCFE-D0536FE5B0E7}"/>
                  </a:ext>
                </a:extLst>
              </p:cNvPr>
              <p:cNvSpPr txBox="1"/>
              <p:nvPr/>
            </p:nvSpPr>
            <p:spPr>
              <a:xfrm>
                <a:off x="8948499" y="5325925"/>
                <a:ext cx="1697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Puissance (kW)</a:t>
                </a:r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D021A9D-D4DC-4DA4-A405-907A1E2D2DC6}"/>
                  </a:ext>
                </a:extLst>
              </p:cNvPr>
              <p:cNvCxnSpPr/>
              <p:nvPr/>
            </p:nvCxnSpPr>
            <p:spPr>
              <a:xfrm>
                <a:off x="639762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3A1407F-9ACE-49B4-B46C-556BCE066715}"/>
                  </a:ext>
                </a:extLst>
              </p:cNvPr>
              <p:cNvCxnSpPr/>
              <p:nvPr/>
            </p:nvCxnSpPr>
            <p:spPr>
              <a:xfrm>
                <a:off x="669342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2E4FB353-83DD-44FC-9577-B8A612C63D3B}"/>
                  </a:ext>
                </a:extLst>
              </p:cNvPr>
              <p:cNvCxnSpPr/>
              <p:nvPr/>
            </p:nvCxnSpPr>
            <p:spPr>
              <a:xfrm>
                <a:off x="6989233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BB1F35B2-CC27-4D30-8B26-85854BA4652B}"/>
                  </a:ext>
                </a:extLst>
              </p:cNvPr>
              <p:cNvCxnSpPr/>
              <p:nvPr/>
            </p:nvCxnSpPr>
            <p:spPr>
              <a:xfrm>
                <a:off x="7285037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A79E410-32E8-43D5-A123-F78DA6CD4407}"/>
                  </a:ext>
                </a:extLst>
              </p:cNvPr>
              <p:cNvCxnSpPr/>
              <p:nvPr/>
            </p:nvCxnSpPr>
            <p:spPr>
              <a:xfrm>
                <a:off x="7580841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BA0A23A2-80C7-4EFA-8FE6-D3778F02A89B}"/>
                  </a:ext>
                </a:extLst>
              </p:cNvPr>
              <p:cNvCxnSpPr/>
              <p:nvPr/>
            </p:nvCxnSpPr>
            <p:spPr>
              <a:xfrm>
                <a:off x="787664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1394A1BD-C889-44D4-AFAC-33C0B90F69B9}"/>
                  </a:ext>
                </a:extLst>
              </p:cNvPr>
              <p:cNvCxnSpPr/>
              <p:nvPr/>
            </p:nvCxnSpPr>
            <p:spPr>
              <a:xfrm>
                <a:off x="817244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D1000C1D-F8AB-489D-A11B-3845E0595BF4}"/>
                  </a:ext>
                </a:extLst>
              </p:cNvPr>
              <p:cNvCxnSpPr/>
              <p:nvPr/>
            </p:nvCxnSpPr>
            <p:spPr>
              <a:xfrm>
                <a:off x="8468253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6159E31C-E1C0-4CEC-8C40-2E641EE61F95}"/>
                  </a:ext>
                </a:extLst>
              </p:cNvPr>
              <p:cNvCxnSpPr/>
              <p:nvPr/>
            </p:nvCxnSpPr>
            <p:spPr>
              <a:xfrm>
                <a:off x="8764057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A949924F-565E-444C-ADCD-2FCB4A73C262}"/>
                  </a:ext>
                </a:extLst>
              </p:cNvPr>
              <p:cNvCxnSpPr/>
              <p:nvPr/>
            </p:nvCxnSpPr>
            <p:spPr>
              <a:xfrm>
                <a:off x="9059861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6E3C09AE-BE1D-4DBF-BB15-BC1996796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665" y="5142494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0EA094FE-A2B3-4C13-A00E-D29A3CBACA6D}"/>
                  </a:ext>
                </a:extLst>
              </p:cNvPr>
              <p:cNvCxnSpPr/>
              <p:nvPr/>
            </p:nvCxnSpPr>
            <p:spPr>
              <a:xfrm>
                <a:off x="965146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13034AE-7BE8-4827-9DA0-525064FB4211}"/>
                  </a:ext>
                </a:extLst>
              </p:cNvPr>
              <p:cNvCxnSpPr/>
              <p:nvPr/>
            </p:nvCxnSpPr>
            <p:spPr>
              <a:xfrm>
                <a:off x="994727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A3BF8BBB-EA11-44F8-9352-A92EF8489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315" y="5142494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6C159BE9-A96D-4964-BB51-08C3F9C2EFF3}"/>
                  </a:ext>
                </a:extLst>
              </p:cNvPr>
              <p:cNvCxnSpPr/>
              <p:nvPr/>
            </p:nvCxnSpPr>
            <p:spPr>
              <a:xfrm>
                <a:off x="1052511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CB8A31F-DF13-4B64-9F44-A452152DD91B}"/>
                  </a:ext>
                </a:extLst>
              </p:cNvPr>
              <p:cNvSpPr txBox="1"/>
              <p:nvPr/>
            </p:nvSpPr>
            <p:spPr>
              <a:xfrm>
                <a:off x="8026212" y="538233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7</a:t>
                </a: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83AFAA10-2862-4097-B420-CE7B8061D2A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67119" y="4115398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F27DB4B-7D03-4B16-9979-D5B5EC781E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75691" y="3167595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CECE2D10-9A0D-4588-9219-0C9505B65E1F}"/>
                  </a:ext>
                </a:extLst>
              </p:cNvPr>
              <p:cNvSpPr txBox="1"/>
              <p:nvPr/>
            </p:nvSpPr>
            <p:spPr>
              <a:xfrm>
                <a:off x="5802392" y="4054556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1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B1B1DE3-1613-4E98-B241-73808B1F8EF0}"/>
                  </a:ext>
                </a:extLst>
              </p:cNvPr>
              <p:cNvSpPr txBox="1"/>
              <p:nvPr/>
            </p:nvSpPr>
            <p:spPr>
              <a:xfrm>
                <a:off x="5794275" y="3107098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2</a:t>
                </a:r>
              </a:p>
            </p:txBody>
          </p:sp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5247657-E91F-4987-8D2E-17E5C9B473EA}"/>
                </a:ext>
              </a:extLst>
            </p:cNvPr>
            <p:cNvSpPr txBox="1"/>
            <p:nvPr/>
          </p:nvSpPr>
          <p:spPr>
            <a:xfrm>
              <a:off x="7444094" y="53823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5</a:t>
              </a: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DD31AF52-A94D-4888-8E9D-63587903361F}"/>
              </a:ext>
            </a:extLst>
          </p:cNvPr>
          <p:cNvSpPr txBox="1"/>
          <p:nvPr/>
        </p:nvSpPr>
        <p:spPr>
          <a:xfrm>
            <a:off x="8624701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9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D7DCE76-62F7-4142-AC6E-B5C5CB6C192B}"/>
              </a:ext>
            </a:extLst>
          </p:cNvPr>
          <p:cNvSpPr txBox="1"/>
          <p:nvPr/>
        </p:nvSpPr>
        <p:spPr>
          <a:xfrm>
            <a:off x="6258010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817FE245-4B37-42BF-95FC-0C9C81F78975}"/>
              </a:ext>
            </a:extLst>
          </p:cNvPr>
          <p:cNvSpPr txBox="1"/>
          <p:nvPr/>
        </p:nvSpPr>
        <p:spPr>
          <a:xfrm>
            <a:off x="6841332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4105FC5-E962-4211-B5CE-153CFE78C034}"/>
              </a:ext>
            </a:extLst>
          </p:cNvPr>
          <p:cNvSpPr/>
          <p:nvPr/>
        </p:nvSpPr>
        <p:spPr>
          <a:xfrm>
            <a:off x="5691887" y="4029298"/>
            <a:ext cx="443695" cy="432474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F4E9429-289F-406C-940D-3AF24C01875B}"/>
              </a:ext>
            </a:extLst>
          </p:cNvPr>
          <p:cNvSpPr/>
          <p:nvPr/>
        </p:nvSpPr>
        <p:spPr>
          <a:xfrm>
            <a:off x="7504827" y="4158422"/>
            <a:ext cx="165792" cy="1615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6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870C271-44FC-4466-9C2E-0D1F7120D6E6}"/>
              </a:ext>
            </a:extLst>
          </p:cNvPr>
          <p:cNvGrpSpPr/>
          <p:nvPr/>
        </p:nvGrpSpPr>
        <p:grpSpPr>
          <a:xfrm>
            <a:off x="6167119" y="3294989"/>
            <a:ext cx="4073313" cy="1970976"/>
            <a:chOff x="6167119" y="3294989"/>
            <a:chExt cx="4073313" cy="197097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E73C26-FE96-4C5A-A0F4-B26355690DB3}"/>
                </a:ext>
              </a:extLst>
            </p:cNvPr>
            <p:cNvSpPr/>
            <p:nvPr/>
          </p:nvSpPr>
          <p:spPr>
            <a:xfrm>
              <a:off x="6167119" y="4239222"/>
              <a:ext cx="2005327" cy="1023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P1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E0FAF3D-BA3A-4F16-8ADB-DB283F1D1AFC}"/>
                </a:ext>
              </a:extLst>
            </p:cNvPr>
            <p:cNvSpPr/>
            <p:nvPr/>
          </p:nvSpPr>
          <p:spPr>
            <a:xfrm>
              <a:off x="8172446" y="3294989"/>
              <a:ext cx="2067986" cy="197097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P2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FBCF580-E4DF-4E88-9A56-37055661D4C5}"/>
              </a:ext>
            </a:extLst>
          </p:cNvPr>
          <p:cNvGrpSpPr/>
          <p:nvPr/>
        </p:nvGrpSpPr>
        <p:grpSpPr>
          <a:xfrm>
            <a:off x="6167119" y="3291419"/>
            <a:ext cx="4062195" cy="968638"/>
            <a:chOff x="6167119" y="3291419"/>
            <a:chExt cx="4062195" cy="968638"/>
          </a:xfrm>
        </p:grpSpPr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3C2D40E2-47BC-4399-BDEC-77F1B2111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7119" y="4238625"/>
              <a:ext cx="2031525" cy="597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3DA8A2A9-772B-4AEE-B2C4-009251F6C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72445" y="3291419"/>
              <a:ext cx="1" cy="96863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CC89A1A6-F3D7-4EDB-9A39-81053348A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6256" y="3291419"/>
              <a:ext cx="2083058" cy="185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3EC029B-7489-43BE-995F-F79E9BED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marché centralisé</a:t>
            </a:r>
            <a:br>
              <a:rPr lang="fr-FR"/>
            </a:br>
            <a:r>
              <a:rPr lang="fr-FR"/>
              <a:t>Instant </a:t>
            </a:r>
            <a:r>
              <a:rPr lang="fr-FR">
                <a:solidFill>
                  <a:schemeClr val="accent2"/>
                </a:solidFill>
              </a:rPr>
              <a:t>T = 13h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0B2637-42B0-4878-B5B9-7C4AFF4C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86986-99B0-4C2E-A768-5F42B07D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5</a:t>
            </a:fld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13DC062-3530-40CD-B550-EEE9019D5A50}"/>
              </a:ext>
            </a:extLst>
          </p:cNvPr>
          <p:cNvSpPr/>
          <p:nvPr/>
        </p:nvSpPr>
        <p:spPr>
          <a:xfrm>
            <a:off x="984752" y="2241859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7D3653-EE1E-4CAB-9274-82C0F112E9B4}"/>
              </a:ext>
            </a:extLst>
          </p:cNvPr>
          <p:cNvSpPr/>
          <p:nvPr/>
        </p:nvSpPr>
        <p:spPr>
          <a:xfrm>
            <a:off x="984753" y="313502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B02F7D-1212-4D60-B065-6156B0E5AC4A}"/>
              </a:ext>
            </a:extLst>
          </p:cNvPr>
          <p:cNvSpPr/>
          <p:nvPr/>
        </p:nvSpPr>
        <p:spPr>
          <a:xfrm>
            <a:off x="984752" y="4028187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066044-34DA-4AF7-8EDA-C57EDB210DDF}"/>
              </a:ext>
            </a:extLst>
          </p:cNvPr>
          <p:cNvSpPr/>
          <p:nvPr/>
        </p:nvSpPr>
        <p:spPr>
          <a:xfrm>
            <a:off x="984752" y="4921351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364D098-BC94-461B-A184-BDB063916360}"/>
              </a:ext>
            </a:extLst>
          </p:cNvPr>
          <p:cNvSpPr/>
          <p:nvPr/>
        </p:nvSpPr>
        <p:spPr>
          <a:xfrm>
            <a:off x="3494272" y="3058943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9CFFAFA-4138-46C7-8D83-1E8AF9DF7512}"/>
              </a:ext>
            </a:extLst>
          </p:cNvPr>
          <p:cNvSpPr/>
          <p:nvPr/>
        </p:nvSpPr>
        <p:spPr>
          <a:xfrm>
            <a:off x="3494271" y="4239223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AD0A9DE-99F7-4637-A4E6-D8AEBAA24D6F}"/>
              </a:ext>
            </a:extLst>
          </p:cNvPr>
          <p:cNvGrpSpPr/>
          <p:nvPr/>
        </p:nvGrpSpPr>
        <p:grpSpPr>
          <a:xfrm>
            <a:off x="1849120" y="2425516"/>
            <a:ext cx="774042" cy="3052342"/>
            <a:chOff x="1849120" y="2425516"/>
            <a:chExt cx="774042" cy="305234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1F229B-5291-4C6E-9A09-AA95691E3055}"/>
                </a:ext>
              </a:extLst>
            </p:cNvPr>
            <p:cNvSpPr txBox="1"/>
            <p:nvPr/>
          </p:nvSpPr>
          <p:spPr>
            <a:xfrm>
              <a:off x="1849120" y="3291420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3 kW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3E1AA49-711F-4652-8936-E5A5659D261C}"/>
                </a:ext>
              </a:extLst>
            </p:cNvPr>
            <p:cNvSpPr txBox="1"/>
            <p:nvPr/>
          </p:nvSpPr>
          <p:spPr>
            <a:xfrm>
              <a:off x="1849120" y="2425516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 kW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F33865B-D67B-4EDD-8776-FAC55912E2AC}"/>
                </a:ext>
              </a:extLst>
            </p:cNvPr>
            <p:cNvSpPr txBox="1"/>
            <p:nvPr/>
          </p:nvSpPr>
          <p:spPr>
            <a:xfrm>
              <a:off x="1851002" y="4184584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 kW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EA939BB-CE56-44A5-986A-4BE1BFAAAAA1}"/>
                </a:ext>
              </a:extLst>
            </p:cNvPr>
            <p:cNvSpPr txBox="1"/>
            <p:nvPr/>
          </p:nvSpPr>
          <p:spPr>
            <a:xfrm>
              <a:off x="1849120" y="5077748"/>
              <a:ext cx="77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2"/>
                  </a:solidFill>
                </a:rPr>
                <a:t>4 kW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69E793A-476C-4C01-9877-C9D3368D3D85}"/>
              </a:ext>
            </a:extLst>
          </p:cNvPr>
          <p:cNvGrpSpPr/>
          <p:nvPr/>
        </p:nvGrpSpPr>
        <p:grpSpPr>
          <a:xfrm>
            <a:off x="4320380" y="3104137"/>
            <a:ext cx="1234808" cy="1830092"/>
            <a:chOff x="4320380" y="3104137"/>
            <a:chExt cx="1234808" cy="183009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F16038C-A344-44B1-8791-D0B806962E80}"/>
                </a:ext>
              </a:extLst>
            </p:cNvPr>
            <p:cNvSpPr txBox="1"/>
            <p:nvPr/>
          </p:nvSpPr>
          <p:spPr>
            <a:xfrm>
              <a:off x="4320380" y="4226343"/>
              <a:ext cx="1234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2€/ kW</a:t>
              </a:r>
            </a:p>
            <a:p>
              <a:r>
                <a:rPr lang="fr-FR" sz="2000" b="1"/>
                <a:t>7kW max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82E29F2-DCAD-4B74-A59E-A72192AFCB6B}"/>
                </a:ext>
              </a:extLst>
            </p:cNvPr>
            <p:cNvSpPr txBox="1"/>
            <p:nvPr/>
          </p:nvSpPr>
          <p:spPr>
            <a:xfrm>
              <a:off x="4320380" y="3104137"/>
              <a:ext cx="1234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/>
                <a:t>1€/ kW</a:t>
              </a:r>
            </a:p>
            <a:p>
              <a:r>
                <a:rPr lang="fr-FR" sz="2000" b="1"/>
                <a:t>7kW max</a:t>
              </a:r>
            </a:p>
          </p:txBody>
        </p:sp>
      </p:grp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73BB5F5-5172-4AA5-AE27-CBE139B1A404}"/>
              </a:ext>
            </a:extLst>
          </p:cNvPr>
          <p:cNvCxnSpPr/>
          <p:nvPr/>
        </p:nvCxnSpPr>
        <p:spPr>
          <a:xfrm>
            <a:off x="8764057" y="2503772"/>
            <a:ext cx="0" cy="27130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707F208C-4BB4-4D52-981F-54E8DCF6186A}"/>
              </a:ext>
            </a:extLst>
          </p:cNvPr>
          <p:cNvGrpSpPr/>
          <p:nvPr/>
        </p:nvGrpSpPr>
        <p:grpSpPr>
          <a:xfrm>
            <a:off x="5794275" y="2137511"/>
            <a:ext cx="4956275" cy="3614156"/>
            <a:chOff x="5794275" y="2137511"/>
            <a:chExt cx="4956275" cy="3614156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F0997ABA-E850-4EB8-AC6A-08EE04FA1853}"/>
                </a:ext>
              </a:extLst>
            </p:cNvPr>
            <p:cNvGrpSpPr/>
            <p:nvPr/>
          </p:nvGrpSpPr>
          <p:grpSpPr>
            <a:xfrm>
              <a:off x="5794275" y="2137511"/>
              <a:ext cx="4956275" cy="3614156"/>
              <a:chOff x="5794275" y="2137511"/>
              <a:chExt cx="4956275" cy="3614156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32F01B95-3533-42C2-A8C2-2A0F4E7DA8DC}"/>
                  </a:ext>
                </a:extLst>
              </p:cNvPr>
              <p:cNvCxnSpPr/>
              <p:nvPr/>
            </p:nvCxnSpPr>
            <p:spPr>
              <a:xfrm flipV="1">
                <a:off x="6167120" y="2241859"/>
                <a:ext cx="0" cy="34579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2FF5BA1F-38A9-478D-A8BA-F59C3BFBB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480" y="5262414"/>
                <a:ext cx="487807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9949A7D-85CE-447A-8430-786AE204B5FB}"/>
                  </a:ext>
                </a:extLst>
              </p:cNvPr>
              <p:cNvSpPr txBox="1"/>
              <p:nvPr/>
            </p:nvSpPr>
            <p:spPr>
              <a:xfrm>
                <a:off x="6207360" y="2137511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Prix (€/kW)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D982D69-21CF-47C9-BCFE-D0536FE5B0E7}"/>
                  </a:ext>
                </a:extLst>
              </p:cNvPr>
              <p:cNvSpPr txBox="1"/>
              <p:nvPr/>
            </p:nvSpPr>
            <p:spPr>
              <a:xfrm>
                <a:off x="8948499" y="5325925"/>
                <a:ext cx="1697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Puissance (kW)</a:t>
                </a:r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D021A9D-D4DC-4DA4-A405-907A1E2D2DC6}"/>
                  </a:ext>
                </a:extLst>
              </p:cNvPr>
              <p:cNvCxnSpPr/>
              <p:nvPr/>
            </p:nvCxnSpPr>
            <p:spPr>
              <a:xfrm>
                <a:off x="639762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3A1407F-9ACE-49B4-B46C-556BCE066715}"/>
                  </a:ext>
                </a:extLst>
              </p:cNvPr>
              <p:cNvCxnSpPr/>
              <p:nvPr/>
            </p:nvCxnSpPr>
            <p:spPr>
              <a:xfrm>
                <a:off x="669342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2E4FB353-83DD-44FC-9577-B8A612C63D3B}"/>
                  </a:ext>
                </a:extLst>
              </p:cNvPr>
              <p:cNvCxnSpPr/>
              <p:nvPr/>
            </p:nvCxnSpPr>
            <p:spPr>
              <a:xfrm>
                <a:off x="6989233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BB1F35B2-CC27-4D30-8B26-85854BA4652B}"/>
                  </a:ext>
                </a:extLst>
              </p:cNvPr>
              <p:cNvCxnSpPr/>
              <p:nvPr/>
            </p:nvCxnSpPr>
            <p:spPr>
              <a:xfrm>
                <a:off x="7285037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A79E410-32E8-43D5-A123-F78DA6CD4407}"/>
                  </a:ext>
                </a:extLst>
              </p:cNvPr>
              <p:cNvCxnSpPr/>
              <p:nvPr/>
            </p:nvCxnSpPr>
            <p:spPr>
              <a:xfrm>
                <a:off x="7580841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BA0A23A2-80C7-4EFA-8FE6-D3778F02A89B}"/>
                  </a:ext>
                </a:extLst>
              </p:cNvPr>
              <p:cNvCxnSpPr/>
              <p:nvPr/>
            </p:nvCxnSpPr>
            <p:spPr>
              <a:xfrm>
                <a:off x="787664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1394A1BD-C889-44D4-AFAC-33C0B90F69B9}"/>
                  </a:ext>
                </a:extLst>
              </p:cNvPr>
              <p:cNvCxnSpPr/>
              <p:nvPr/>
            </p:nvCxnSpPr>
            <p:spPr>
              <a:xfrm>
                <a:off x="817244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D1000C1D-F8AB-489D-A11B-3845E0595BF4}"/>
                  </a:ext>
                </a:extLst>
              </p:cNvPr>
              <p:cNvCxnSpPr/>
              <p:nvPr/>
            </p:nvCxnSpPr>
            <p:spPr>
              <a:xfrm>
                <a:off x="8468253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6159E31C-E1C0-4CEC-8C40-2E641EE61F95}"/>
                  </a:ext>
                </a:extLst>
              </p:cNvPr>
              <p:cNvCxnSpPr/>
              <p:nvPr/>
            </p:nvCxnSpPr>
            <p:spPr>
              <a:xfrm>
                <a:off x="8764057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A949924F-565E-444C-ADCD-2FCB4A73C262}"/>
                  </a:ext>
                </a:extLst>
              </p:cNvPr>
              <p:cNvCxnSpPr/>
              <p:nvPr/>
            </p:nvCxnSpPr>
            <p:spPr>
              <a:xfrm>
                <a:off x="9059861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6E3C09AE-BE1D-4DBF-BB15-BC1996796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665" y="5142494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0EA094FE-A2B3-4C13-A00E-D29A3CBACA6D}"/>
                  </a:ext>
                </a:extLst>
              </p:cNvPr>
              <p:cNvCxnSpPr/>
              <p:nvPr/>
            </p:nvCxnSpPr>
            <p:spPr>
              <a:xfrm>
                <a:off x="965146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13034AE-7BE8-4827-9DA0-525064FB4211}"/>
                  </a:ext>
                </a:extLst>
              </p:cNvPr>
              <p:cNvCxnSpPr/>
              <p:nvPr/>
            </p:nvCxnSpPr>
            <p:spPr>
              <a:xfrm>
                <a:off x="9947275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A3BF8BBB-EA11-44F8-9352-A92EF8489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315" y="5142494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6C159BE9-A96D-4964-BB51-08C3F9C2EFF3}"/>
                  </a:ext>
                </a:extLst>
              </p:cNvPr>
              <p:cNvCxnSpPr/>
              <p:nvPr/>
            </p:nvCxnSpPr>
            <p:spPr>
              <a:xfrm>
                <a:off x="10525119" y="5138589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CB8A31F-DF13-4B64-9F44-A452152DD91B}"/>
                  </a:ext>
                </a:extLst>
              </p:cNvPr>
              <p:cNvSpPr txBox="1"/>
              <p:nvPr/>
            </p:nvSpPr>
            <p:spPr>
              <a:xfrm>
                <a:off x="8026212" y="538233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7</a:t>
                </a: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83AFAA10-2862-4097-B420-CE7B8061D2A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67119" y="4115398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F27DB4B-7D03-4B16-9979-D5B5EC781E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75691" y="3167595"/>
                <a:ext cx="0" cy="24765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CECE2D10-9A0D-4588-9219-0C9505B65E1F}"/>
                  </a:ext>
                </a:extLst>
              </p:cNvPr>
              <p:cNvSpPr txBox="1"/>
              <p:nvPr/>
            </p:nvSpPr>
            <p:spPr>
              <a:xfrm>
                <a:off x="5802392" y="4054556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1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B1B1DE3-1613-4E98-B241-73808B1F8EF0}"/>
                  </a:ext>
                </a:extLst>
              </p:cNvPr>
              <p:cNvSpPr txBox="1"/>
              <p:nvPr/>
            </p:nvSpPr>
            <p:spPr>
              <a:xfrm>
                <a:off x="5794275" y="3107098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2</a:t>
                </a:r>
              </a:p>
            </p:txBody>
          </p:sp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5247657-E91F-4987-8D2E-17E5C9B473EA}"/>
                </a:ext>
              </a:extLst>
            </p:cNvPr>
            <p:cNvSpPr txBox="1"/>
            <p:nvPr/>
          </p:nvSpPr>
          <p:spPr>
            <a:xfrm>
              <a:off x="7444094" y="53823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5</a:t>
              </a: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DD31AF52-A94D-4888-8E9D-63587903361F}"/>
              </a:ext>
            </a:extLst>
          </p:cNvPr>
          <p:cNvSpPr txBox="1"/>
          <p:nvPr/>
        </p:nvSpPr>
        <p:spPr>
          <a:xfrm>
            <a:off x="8624701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9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D7DCE76-62F7-4142-AC6E-B5C5CB6C192B}"/>
              </a:ext>
            </a:extLst>
          </p:cNvPr>
          <p:cNvSpPr txBox="1"/>
          <p:nvPr/>
        </p:nvSpPr>
        <p:spPr>
          <a:xfrm>
            <a:off x="6258010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817FE245-4B37-42BF-95FC-0C9C81F78975}"/>
              </a:ext>
            </a:extLst>
          </p:cNvPr>
          <p:cNvSpPr txBox="1"/>
          <p:nvPr/>
        </p:nvSpPr>
        <p:spPr>
          <a:xfrm>
            <a:off x="6841332" y="538233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3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4105FC5-E962-4211-B5CE-153CFE78C034}"/>
              </a:ext>
            </a:extLst>
          </p:cNvPr>
          <p:cNvSpPr/>
          <p:nvPr/>
        </p:nvSpPr>
        <p:spPr>
          <a:xfrm>
            <a:off x="5691887" y="3104137"/>
            <a:ext cx="443695" cy="432474"/>
          </a:xfrm>
          <a:prstGeom prst="ellipse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382083F-64B4-43A1-82C5-15DF53D2A54B}"/>
              </a:ext>
            </a:extLst>
          </p:cNvPr>
          <p:cNvCxnSpPr/>
          <p:nvPr/>
        </p:nvCxnSpPr>
        <p:spPr>
          <a:xfrm>
            <a:off x="6252708" y="3291419"/>
            <a:ext cx="1845796" cy="0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892D2452-6E5E-4DAE-9F51-172FC83601CB}"/>
              </a:ext>
            </a:extLst>
          </p:cNvPr>
          <p:cNvSpPr/>
          <p:nvPr/>
        </p:nvSpPr>
        <p:spPr>
          <a:xfrm>
            <a:off x="8687639" y="3210619"/>
            <a:ext cx="165792" cy="1615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94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16829-67E4-408E-B6AF-A4E3A83B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Bilan marché centralisé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E4595F-35E6-42DF-9B32-39F82A49F7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/>
              <a:t>Permet de déterminer simplement le prix du marché</a:t>
            </a:r>
          </a:p>
          <a:p>
            <a:r>
              <a:rPr lang="fr-FR"/>
              <a:t>Agent central regroupant les informations de tous les agents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/>
              <a:t>les données doivent être partagées</a:t>
            </a:r>
          </a:p>
          <a:p>
            <a:r>
              <a:rPr lang="fr-FR"/>
              <a:t>Fonctionnement difficile avec un grand nombre d’agents</a:t>
            </a:r>
          </a:p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FD204-DE18-485A-A055-BF655647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A38DA-9186-40C2-940E-49988503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6</a:t>
            </a:fld>
            <a:endParaRPr lang="en-US"/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5C0634DF-04D9-440A-A21F-15365D921006}"/>
              </a:ext>
            </a:extLst>
          </p:cNvPr>
          <p:cNvGrpSpPr/>
          <p:nvPr/>
        </p:nvGrpSpPr>
        <p:grpSpPr>
          <a:xfrm>
            <a:off x="5664133" y="2156849"/>
            <a:ext cx="4992632" cy="3770153"/>
            <a:chOff x="4602920" y="1403803"/>
            <a:chExt cx="6105239" cy="4610331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DC92EB8-D0D6-493A-9776-0FB1E5F38499}"/>
                </a:ext>
              </a:extLst>
            </p:cNvPr>
            <p:cNvGrpSpPr/>
            <p:nvPr/>
          </p:nvGrpSpPr>
          <p:grpSpPr>
            <a:xfrm>
              <a:off x="4602920" y="1960812"/>
              <a:ext cx="6105239" cy="4053322"/>
              <a:chOff x="5659362" y="2093977"/>
              <a:chExt cx="6105239" cy="4053322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011E444B-E014-4F0A-9459-9140F6257CAA}"/>
                  </a:ext>
                </a:extLst>
              </p:cNvPr>
              <p:cNvSpPr/>
              <p:nvPr/>
            </p:nvSpPr>
            <p:spPr>
              <a:xfrm>
                <a:off x="6352564" y="3466485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DC9352C2-60A2-4CA0-A7B6-3689A530422E}"/>
                  </a:ext>
                </a:extLst>
              </p:cNvPr>
              <p:cNvSpPr/>
              <p:nvPr/>
            </p:nvSpPr>
            <p:spPr>
              <a:xfrm>
                <a:off x="10061897" y="3187551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8CF4FC24-E66B-4898-874F-B4FA40D8744E}"/>
                  </a:ext>
                </a:extLst>
              </p:cNvPr>
              <p:cNvSpPr/>
              <p:nvPr/>
            </p:nvSpPr>
            <p:spPr>
              <a:xfrm>
                <a:off x="7209640" y="4562508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65D44656-9D84-43B4-89F7-F448DD197E84}"/>
                  </a:ext>
                </a:extLst>
              </p:cNvPr>
              <p:cNvSpPr/>
              <p:nvPr/>
            </p:nvSpPr>
            <p:spPr>
              <a:xfrm>
                <a:off x="10958818" y="3716738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50D14E6C-4457-4403-8A44-A31343032E9C}"/>
                  </a:ext>
                </a:extLst>
              </p:cNvPr>
              <p:cNvSpPr/>
              <p:nvPr/>
            </p:nvSpPr>
            <p:spPr>
              <a:xfrm>
                <a:off x="9568345" y="5327009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3A187102-EAD8-4653-8E17-8433E2F673FB}"/>
                  </a:ext>
                </a:extLst>
              </p:cNvPr>
              <p:cNvSpPr/>
              <p:nvPr/>
            </p:nvSpPr>
            <p:spPr>
              <a:xfrm>
                <a:off x="7494867" y="2890854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42EE53C1-4DAF-42B4-A2C6-ADBBBFD26021}"/>
                  </a:ext>
                </a:extLst>
              </p:cNvPr>
              <p:cNvSpPr/>
              <p:nvPr/>
            </p:nvSpPr>
            <p:spPr>
              <a:xfrm>
                <a:off x="8904216" y="4171958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7D4B01AA-18FD-4292-8786-137A4741DDF4}"/>
                  </a:ext>
                </a:extLst>
              </p:cNvPr>
              <p:cNvSpPr/>
              <p:nvPr/>
            </p:nvSpPr>
            <p:spPr>
              <a:xfrm>
                <a:off x="8904216" y="2686043"/>
                <a:ext cx="318782" cy="31878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8" name="Graphique 87" descr="Éoliennes contour">
                <a:extLst>
                  <a:ext uri="{FF2B5EF4-FFF2-40B4-BE49-F238E27FC236}">
                    <a16:creationId xmlns:a16="http://schemas.microsoft.com/office/drawing/2014/main" id="{0AB3D5B1-E0EE-4B26-8383-46429A76D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072878" y="2093977"/>
                <a:ext cx="654858" cy="654858"/>
              </a:xfrm>
              <a:prstGeom prst="rect">
                <a:avLst/>
              </a:prstGeom>
            </p:spPr>
          </p:pic>
          <p:pic>
            <p:nvPicPr>
              <p:cNvPr id="89" name="Graphique 88" descr="Panneaux solaires contour">
                <a:extLst>
                  <a:ext uri="{FF2B5EF4-FFF2-40B4-BE49-F238E27FC236}">
                    <a16:creationId xmlns:a16="http://schemas.microsoft.com/office/drawing/2014/main" id="{E47FF6A3-3E5B-45C0-AA70-6DCE463A5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71748" y="5553079"/>
                <a:ext cx="594220" cy="594220"/>
              </a:xfrm>
              <a:prstGeom prst="rect">
                <a:avLst/>
              </a:prstGeom>
            </p:spPr>
          </p:pic>
          <p:pic>
            <p:nvPicPr>
              <p:cNvPr id="90" name="Graphique 89" descr="Logement contour">
                <a:extLst>
                  <a:ext uri="{FF2B5EF4-FFF2-40B4-BE49-F238E27FC236}">
                    <a16:creationId xmlns:a16="http://schemas.microsoft.com/office/drawing/2014/main" id="{7A6D767D-7356-4251-8832-6BC92F7F8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11358" y="472189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91" name="Graphique 90" descr="Usine contour">
                <a:extLst>
                  <a:ext uri="{FF2B5EF4-FFF2-40B4-BE49-F238E27FC236}">
                    <a16:creationId xmlns:a16="http://schemas.microsoft.com/office/drawing/2014/main" id="{10B2564C-CF56-4580-8787-830145C15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71602" y="2155368"/>
                <a:ext cx="765500" cy="765500"/>
              </a:xfrm>
              <a:prstGeom prst="rect">
                <a:avLst/>
              </a:prstGeom>
            </p:spPr>
          </p:pic>
          <p:pic>
            <p:nvPicPr>
              <p:cNvPr id="92" name="Graphique 91" descr="Voiture électrique contour">
                <a:extLst>
                  <a:ext uri="{FF2B5EF4-FFF2-40B4-BE49-F238E27FC236}">
                    <a16:creationId xmlns:a16="http://schemas.microsoft.com/office/drawing/2014/main" id="{41218848-5F71-4C26-9D27-31D90A679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140198" y="2581442"/>
                <a:ext cx="765500" cy="765500"/>
              </a:xfrm>
              <a:prstGeom prst="rect">
                <a:avLst/>
              </a:prstGeom>
            </p:spPr>
          </p:pic>
          <p:pic>
            <p:nvPicPr>
              <p:cNvPr id="93" name="Graphique 92" descr="Centrale électrique contour">
                <a:extLst>
                  <a:ext uri="{FF2B5EF4-FFF2-40B4-BE49-F238E27FC236}">
                    <a16:creationId xmlns:a16="http://schemas.microsoft.com/office/drawing/2014/main" id="{B061408C-DAE0-47F2-8DD7-6FF09717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659362" y="2783957"/>
                <a:ext cx="744938" cy="744938"/>
              </a:xfrm>
              <a:prstGeom prst="rect">
                <a:avLst/>
              </a:prstGeom>
            </p:spPr>
          </p:pic>
          <p:pic>
            <p:nvPicPr>
              <p:cNvPr id="94" name="Graphique 93" descr="Lumières allumées contour">
                <a:extLst>
                  <a:ext uri="{FF2B5EF4-FFF2-40B4-BE49-F238E27FC236}">
                    <a16:creationId xmlns:a16="http://schemas.microsoft.com/office/drawing/2014/main" id="{B06E252C-1629-4C7E-B101-B67C9CF7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1118209" y="3997250"/>
                <a:ext cx="646392" cy="646392"/>
              </a:xfrm>
              <a:prstGeom prst="rect">
                <a:avLst/>
              </a:prstGeom>
            </p:spPr>
          </p:pic>
          <p:pic>
            <p:nvPicPr>
              <p:cNvPr id="95" name="Graphique 94" descr="Batterie en charge contour">
                <a:extLst>
                  <a:ext uri="{FF2B5EF4-FFF2-40B4-BE49-F238E27FC236}">
                    <a16:creationId xmlns:a16="http://schemas.microsoft.com/office/drawing/2014/main" id="{662A6789-7B2B-4ACC-9150-0A88A0321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059193" y="3625876"/>
                <a:ext cx="646392" cy="646392"/>
              </a:xfrm>
              <a:prstGeom prst="rect">
                <a:avLst/>
              </a:prstGeom>
            </p:spPr>
          </p:pic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0CA867A-6E98-488B-B649-DCABE8CF3392}"/>
                </a:ext>
              </a:extLst>
            </p:cNvPr>
            <p:cNvSpPr/>
            <p:nvPr/>
          </p:nvSpPr>
          <p:spPr>
            <a:xfrm>
              <a:off x="7327887" y="1403803"/>
              <a:ext cx="546471" cy="54647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/>
                <a:t>AC</a:t>
              </a:r>
            </a:p>
          </p:txBody>
        </p: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B7252DD1-A8AC-4478-8BD8-1757341F5E33}"/>
                </a:ext>
              </a:extLst>
            </p:cNvPr>
            <p:cNvGrpSpPr/>
            <p:nvPr/>
          </p:nvGrpSpPr>
          <p:grpSpPr>
            <a:xfrm>
              <a:off x="5566675" y="1950274"/>
              <a:ext cx="4382386" cy="3240000"/>
              <a:chOff x="5566675" y="1950274"/>
              <a:chExt cx="4382386" cy="3240000"/>
            </a:xfrm>
          </p:grpSpPr>
          <p:cxnSp>
            <p:nvCxnSpPr>
              <p:cNvPr id="98" name="Connecteur droit avec flèche 97">
                <a:extLst>
                  <a:ext uri="{FF2B5EF4-FFF2-40B4-BE49-F238E27FC236}">
                    <a16:creationId xmlns:a16="http://schemas.microsoft.com/office/drawing/2014/main" id="{3CA96FC1-2D7D-46E6-8B5C-C2341A700982}"/>
                  </a:ext>
                </a:extLst>
              </p:cNvPr>
              <p:cNvCxnSpPr>
                <a:stCxn id="82" idx="7"/>
                <a:endCxn id="96" idx="2"/>
              </p:cNvCxnSpPr>
              <p:nvPr/>
            </p:nvCxnSpPr>
            <p:spPr>
              <a:xfrm flipV="1">
                <a:off x="6425295" y="1950274"/>
                <a:ext cx="1175828" cy="2525754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47ED79D-EC8C-4A13-99CE-C5A20C3AE4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66675" y="1950274"/>
                <a:ext cx="2032904" cy="1429731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avec flèche 99">
                <a:extLst>
                  <a:ext uri="{FF2B5EF4-FFF2-40B4-BE49-F238E27FC236}">
                    <a16:creationId xmlns:a16="http://schemas.microsoft.com/office/drawing/2014/main" id="{109E72B4-FC59-4864-8A57-C9E79A4E08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8978" y="1950274"/>
                <a:ext cx="890601" cy="85410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002FAD1E-3920-4C0E-B434-F7D101607243}"/>
                  </a:ext>
                </a:extLst>
              </p:cNvPr>
              <p:cNvCxnSpPr>
                <a:stCxn id="87" idx="0"/>
                <a:endCxn id="96" idx="2"/>
              </p:cNvCxnSpPr>
              <p:nvPr/>
            </p:nvCxnSpPr>
            <p:spPr>
              <a:xfrm flipH="1" flipV="1">
                <a:off x="7601123" y="1950274"/>
                <a:ext cx="406042" cy="602604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67369C3-78B2-4EEB-B6EF-0B90A77D32A7}"/>
                  </a:ext>
                </a:extLst>
              </p:cNvPr>
              <p:cNvCxnSpPr>
                <a:stCxn id="86" idx="0"/>
                <a:endCxn id="96" idx="2"/>
              </p:cNvCxnSpPr>
              <p:nvPr/>
            </p:nvCxnSpPr>
            <p:spPr>
              <a:xfrm flipH="1" flipV="1">
                <a:off x="7601123" y="1950274"/>
                <a:ext cx="406042" cy="2088519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04EDF91D-BC64-471B-B5DF-12E32940C6D6}"/>
                  </a:ext>
                </a:extLst>
              </p:cNvPr>
              <p:cNvCxnSpPr>
                <a:stCxn id="81" idx="1"/>
                <a:endCxn id="96" idx="2"/>
              </p:cNvCxnSpPr>
              <p:nvPr/>
            </p:nvCxnSpPr>
            <p:spPr>
              <a:xfrm flipH="1" flipV="1">
                <a:off x="7601123" y="1950274"/>
                <a:ext cx="1451017" cy="1150797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>
                <a:extLst>
                  <a:ext uri="{FF2B5EF4-FFF2-40B4-BE49-F238E27FC236}">
                    <a16:creationId xmlns:a16="http://schemas.microsoft.com/office/drawing/2014/main" id="{D07CD6D6-318A-4FCE-8A65-3BDE53E1C202}"/>
                  </a:ext>
                </a:extLst>
              </p:cNvPr>
              <p:cNvCxnSpPr>
                <a:stCxn id="84" idx="0"/>
                <a:endCxn id="96" idx="2"/>
              </p:cNvCxnSpPr>
              <p:nvPr/>
            </p:nvCxnSpPr>
            <p:spPr>
              <a:xfrm flipH="1" flipV="1">
                <a:off x="7601123" y="1950274"/>
                <a:ext cx="1070171" cy="324000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551912F-E4D4-48EA-89EA-DF9FD36C6755}"/>
                  </a:ext>
                </a:extLst>
              </p:cNvPr>
              <p:cNvCxnSpPr>
                <a:stCxn id="83" idx="1"/>
                <a:endCxn id="96" idx="2"/>
              </p:cNvCxnSpPr>
              <p:nvPr/>
            </p:nvCxnSpPr>
            <p:spPr>
              <a:xfrm flipH="1" flipV="1">
                <a:off x="7601123" y="1950274"/>
                <a:ext cx="2347938" cy="1679984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2648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F84E0-F04B-4CF6-885B-190DD7D5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Marché décentralisé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DD4DF0-C7D2-4206-AB6F-5529EDC96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3738136" cy="1515259"/>
          </a:xfrm>
        </p:spPr>
        <p:txBody>
          <a:bodyPr/>
          <a:lstStyle/>
          <a:p>
            <a:r>
              <a:rPr lang="fr-FR">
                <a:solidFill>
                  <a:schemeClr val="accent2"/>
                </a:solidFill>
              </a:rPr>
              <a:t>Pas d’agent central</a:t>
            </a:r>
          </a:p>
          <a:p>
            <a:pPr lvl="1"/>
            <a:r>
              <a:rPr lang="fr-FR"/>
              <a:t>les données restent privées</a:t>
            </a:r>
          </a:p>
          <a:p>
            <a:r>
              <a:rPr lang="fr-FR"/>
              <a:t>Communication entre pairs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8C88D5-F700-4D9D-B483-084702B5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8D6EF5-692D-42F1-913B-70556EC5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C80DA9B-956F-47B5-A785-BF9E9F6EDA84}"/>
              </a:ext>
            </a:extLst>
          </p:cNvPr>
          <p:cNvGrpSpPr/>
          <p:nvPr/>
        </p:nvGrpSpPr>
        <p:grpSpPr>
          <a:xfrm>
            <a:off x="4602920" y="1960812"/>
            <a:ext cx="6105239" cy="4053322"/>
            <a:chOff x="5659362" y="2093977"/>
            <a:chExt cx="6105239" cy="4053322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03C3E97-71AE-4ED7-99EC-C9C4A75C6172}"/>
                </a:ext>
              </a:extLst>
            </p:cNvPr>
            <p:cNvSpPr/>
            <p:nvPr/>
          </p:nvSpPr>
          <p:spPr>
            <a:xfrm>
              <a:off x="6352564" y="3466485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D92C248-D2AB-4CE2-896C-315FA5EB6971}"/>
                </a:ext>
              </a:extLst>
            </p:cNvPr>
            <p:cNvSpPr/>
            <p:nvPr/>
          </p:nvSpPr>
          <p:spPr>
            <a:xfrm>
              <a:off x="10061897" y="3187551"/>
              <a:ext cx="318782" cy="31878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22909DE-F6C6-434C-9CC9-8739FD33117B}"/>
                </a:ext>
              </a:extLst>
            </p:cNvPr>
            <p:cNvSpPr/>
            <p:nvPr/>
          </p:nvSpPr>
          <p:spPr>
            <a:xfrm>
              <a:off x="7209640" y="456250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712C1E3-777D-4838-AE18-B0E19CC0E08E}"/>
                </a:ext>
              </a:extLst>
            </p:cNvPr>
            <p:cNvSpPr/>
            <p:nvPr/>
          </p:nvSpPr>
          <p:spPr>
            <a:xfrm>
              <a:off x="10958818" y="3716738"/>
              <a:ext cx="318782" cy="31878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A4408ED-08C6-43AE-A58C-44A2D2218781}"/>
                </a:ext>
              </a:extLst>
            </p:cNvPr>
            <p:cNvSpPr/>
            <p:nvPr/>
          </p:nvSpPr>
          <p:spPr>
            <a:xfrm>
              <a:off x="9568345" y="5327009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3E080BE-C39A-4C8C-8B55-682EB44CD70B}"/>
                </a:ext>
              </a:extLst>
            </p:cNvPr>
            <p:cNvSpPr/>
            <p:nvPr/>
          </p:nvSpPr>
          <p:spPr>
            <a:xfrm>
              <a:off x="7494867" y="2890854"/>
              <a:ext cx="318782" cy="31878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931A605-2997-4D5A-99F6-7F8447BF8977}"/>
                </a:ext>
              </a:extLst>
            </p:cNvPr>
            <p:cNvSpPr/>
            <p:nvPr/>
          </p:nvSpPr>
          <p:spPr>
            <a:xfrm>
              <a:off x="8904216" y="4171958"/>
              <a:ext cx="318782" cy="31878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251ACD7-C2BD-46A8-9DA1-6EF35C8D02E1}"/>
                </a:ext>
              </a:extLst>
            </p:cNvPr>
            <p:cNvSpPr/>
            <p:nvPr/>
          </p:nvSpPr>
          <p:spPr>
            <a:xfrm>
              <a:off x="8904216" y="2686043"/>
              <a:ext cx="318782" cy="3187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Graphique 14" descr="Éoliennes contour">
              <a:extLst>
                <a:ext uri="{FF2B5EF4-FFF2-40B4-BE49-F238E27FC236}">
                  <a16:creationId xmlns:a16="http://schemas.microsoft.com/office/drawing/2014/main" id="{19DEB3DF-049B-4FFD-83BF-50204C32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72878" y="2093977"/>
              <a:ext cx="654858" cy="654858"/>
            </a:xfrm>
            <a:prstGeom prst="rect">
              <a:avLst/>
            </a:prstGeom>
          </p:spPr>
        </p:pic>
        <p:pic>
          <p:nvPicPr>
            <p:cNvPr id="16" name="Graphique 15" descr="Panneaux solaires contour">
              <a:extLst>
                <a:ext uri="{FF2B5EF4-FFF2-40B4-BE49-F238E27FC236}">
                  <a16:creationId xmlns:a16="http://schemas.microsoft.com/office/drawing/2014/main" id="{17F6A1B9-038C-47FD-982A-00857830F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71748" y="5553079"/>
              <a:ext cx="594220" cy="594220"/>
            </a:xfrm>
            <a:prstGeom prst="rect">
              <a:avLst/>
            </a:prstGeom>
          </p:spPr>
        </p:pic>
        <p:pic>
          <p:nvPicPr>
            <p:cNvPr id="17" name="Graphique 16" descr="Logement contour">
              <a:extLst>
                <a:ext uri="{FF2B5EF4-FFF2-40B4-BE49-F238E27FC236}">
                  <a16:creationId xmlns:a16="http://schemas.microsoft.com/office/drawing/2014/main" id="{4D4745ED-47EE-4AF6-8928-AE32E14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1358" y="4721899"/>
              <a:ext cx="685800" cy="685800"/>
            </a:xfrm>
            <a:prstGeom prst="rect">
              <a:avLst/>
            </a:prstGeom>
          </p:spPr>
        </p:pic>
        <p:pic>
          <p:nvPicPr>
            <p:cNvPr id="18" name="Graphique 17" descr="Usine contour">
              <a:extLst>
                <a:ext uri="{FF2B5EF4-FFF2-40B4-BE49-F238E27FC236}">
                  <a16:creationId xmlns:a16="http://schemas.microsoft.com/office/drawing/2014/main" id="{A44F4F9A-152A-4B3B-9AB7-4F344D6C0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71602" y="2155368"/>
              <a:ext cx="765500" cy="765500"/>
            </a:xfrm>
            <a:prstGeom prst="rect">
              <a:avLst/>
            </a:prstGeom>
          </p:spPr>
        </p:pic>
        <p:pic>
          <p:nvPicPr>
            <p:cNvPr id="19" name="Graphique 18" descr="Voiture électrique contour">
              <a:extLst>
                <a:ext uri="{FF2B5EF4-FFF2-40B4-BE49-F238E27FC236}">
                  <a16:creationId xmlns:a16="http://schemas.microsoft.com/office/drawing/2014/main" id="{78C460EA-8A5D-4656-B4BF-27B056119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40198" y="2581442"/>
              <a:ext cx="765500" cy="765500"/>
            </a:xfrm>
            <a:prstGeom prst="rect">
              <a:avLst/>
            </a:prstGeom>
          </p:spPr>
        </p:pic>
        <p:pic>
          <p:nvPicPr>
            <p:cNvPr id="20" name="Graphique 19" descr="Centrale électrique contour">
              <a:extLst>
                <a:ext uri="{FF2B5EF4-FFF2-40B4-BE49-F238E27FC236}">
                  <a16:creationId xmlns:a16="http://schemas.microsoft.com/office/drawing/2014/main" id="{1EF18CA5-FBFA-4F1B-B410-865DA576D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59362" y="2783957"/>
              <a:ext cx="744938" cy="744938"/>
            </a:xfrm>
            <a:prstGeom prst="rect">
              <a:avLst/>
            </a:prstGeom>
          </p:spPr>
        </p:pic>
        <p:pic>
          <p:nvPicPr>
            <p:cNvPr id="21" name="Graphique 20" descr="Lumières allumées contour">
              <a:extLst>
                <a:ext uri="{FF2B5EF4-FFF2-40B4-BE49-F238E27FC236}">
                  <a16:creationId xmlns:a16="http://schemas.microsoft.com/office/drawing/2014/main" id="{1E57CC95-A96E-4770-B1FE-404C95CA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18209" y="3997250"/>
              <a:ext cx="646392" cy="646392"/>
            </a:xfrm>
            <a:prstGeom prst="rect">
              <a:avLst/>
            </a:prstGeom>
          </p:spPr>
        </p:pic>
        <p:pic>
          <p:nvPicPr>
            <p:cNvPr id="22" name="Graphique 21" descr="Batterie en charge contour">
              <a:extLst>
                <a:ext uri="{FF2B5EF4-FFF2-40B4-BE49-F238E27FC236}">
                  <a16:creationId xmlns:a16="http://schemas.microsoft.com/office/drawing/2014/main" id="{7E4F31C4-46C9-4A6E-A276-430D3934E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059193" y="3625876"/>
              <a:ext cx="646392" cy="646392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D33F268-A371-45A7-A41F-30C6EDA137F6}"/>
              </a:ext>
            </a:extLst>
          </p:cNvPr>
          <p:cNvGrpSpPr/>
          <p:nvPr/>
        </p:nvGrpSpPr>
        <p:grpSpPr>
          <a:xfrm>
            <a:off x="5442976" y="2718310"/>
            <a:ext cx="4493548" cy="2640966"/>
            <a:chOff x="6511955" y="2845434"/>
            <a:chExt cx="4493548" cy="2640966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D28AC64-AC6C-4C05-B651-E5396D4F843E}"/>
                </a:ext>
              </a:extLst>
            </p:cNvPr>
            <p:cNvCxnSpPr/>
            <p:nvPr/>
          </p:nvCxnSpPr>
          <p:spPr>
            <a:xfrm>
              <a:off x="6511955" y="3785267"/>
              <a:ext cx="744370" cy="82392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7F18A8D-B41A-4B2C-A016-BC243FAD4A1B}"/>
                </a:ext>
              </a:extLst>
            </p:cNvPr>
            <p:cNvCxnSpPr/>
            <p:nvPr/>
          </p:nvCxnSpPr>
          <p:spPr>
            <a:xfrm flipV="1">
              <a:off x="6624661" y="3050245"/>
              <a:ext cx="870206" cy="462925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71D0FB02-81E6-4754-A6F6-DB1ADBE648B4}"/>
                </a:ext>
              </a:extLst>
            </p:cNvPr>
            <p:cNvCxnSpPr>
              <a:cxnSpLocks/>
            </p:cNvCxnSpPr>
            <p:nvPr/>
          </p:nvCxnSpPr>
          <p:spPr>
            <a:xfrm>
              <a:off x="6624661" y="3738582"/>
              <a:ext cx="2279555" cy="59276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672A27BB-1A5B-483F-8D61-DC1065A4575E}"/>
                </a:ext>
              </a:extLst>
            </p:cNvPr>
            <p:cNvCxnSpPr/>
            <p:nvPr/>
          </p:nvCxnSpPr>
          <p:spPr>
            <a:xfrm>
              <a:off x="9063607" y="3004825"/>
              <a:ext cx="0" cy="1167133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F45F36A-97F4-43C5-A38F-14F74E6DCAEF}"/>
                </a:ext>
              </a:extLst>
            </p:cNvPr>
            <p:cNvCxnSpPr/>
            <p:nvPr/>
          </p:nvCxnSpPr>
          <p:spPr>
            <a:xfrm flipH="1">
              <a:off x="7813649" y="2845434"/>
              <a:ext cx="1090567" cy="204811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AA42104F-1521-4124-A7A8-1A7A82559E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6313" y="4444055"/>
              <a:ext cx="438717" cy="929639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45019542-CF9E-4AE7-97C8-4C202C7D896F}"/>
                </a:ext>
              </a:extLst>
            </p:cNvPr>
            <p:cNvCxnSpPr/>
            <p:nvPr/>
          </p:nvCxnSpPr>
          <p:spPr>
            <a:xfrm flipV="1">
              <a:off x="9727736" y="3506333"/>
              <a:ext cx="493552" cy="182067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9CE97F17-F87C-4A2F-BBEE-340F6508AD50}"/>
                </a:ext>
              </a:extLst>
            </p:cNvPr>
            <p:cNvCxnSpPr/>
            <p:nvPr/>
          </p:nvCxnSpPr>
          <p:spPr>
            <a:xfrm flipH="1">
              <a:off x="9840442" y="3988835"/>
              <a:ext cx="1165061" cy="1384859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50C2E18-A144-4D96-A5E0-1EE3550540AB}"/>
                </a:ext>
              </a:extLst>
            </p:cNvPr>
            <p:cNvCxnSpPr/>
            <p:nvPr/>
          </p:nvCxnSpPr>
          <p:spPr>
            <a:xfrm flipV="1">
              <a:off x="9222998" y="3459648"/>
              <a:ext cx="885584" cy="871701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2FBE9886-8ACF-4582-B957-48B9D31A7F43}"/>
                </a:ext>
              </a:extLst>
            </p:cNvPr>
            <p:cNvCxnSpPr/>
            <p:nvPr/>
          </p:nvCxnSpPr>
          <p:spPr>
            <a:xfrm>
              <a:off x="9222998" y="2845434"/>
              <a:ext cx="885584" cy="388802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F92043B4-7312-48E8-8425-908D98164BDB}"/>
                </a:ext>
              </a:extLst>
            </p:cNvPr>
            <p:cNvCxnSpPr/>
            <p:nvPr/>
          </p:nvCxnSpPr>
          <p:spPr>
            <a:xfrm>
              <a:off x="10333994" y="3459648"/>
              <a:ext cx="624824" cy="416481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43EE5A43-4D14-40F3-89A2-25F971C33A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28422" y="4721899"/>
              <a:ext cx="2039923" cy="764501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9C124D4-DF3A-4143-B92C-7328B52D6160}"/>
              </a:ext>
            </a:extLst>
          </p:cNvPr>
          <p:cNvGrpSpPr/>
          <p:nvPr/>
        </p:nvGrpSpPr>
        <p:grpSpPr>
          <a:xfrm>
            <a:off x="6971602" y="6165277"/>
            <a:ext cx="3039661" cy="338554"/>
            <a:chOff x="6971602" y="6165277"/>
            <a:chExt cx="3039661" cy="338554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F4470FB5-683F-4F3E-8F74-ABC870712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602" y="6357410"/>
              <a:ext cx="864065" cy="14492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92D1B0FF-D96F-43F4-B697-439040F6A9C3}"/>
                </a:ext>
              </a:extLst>
            </p:cNvPr>
            <p:cNvSpPr txBox="1"/>
            <p:nvPr/>
          </p:nvSpPr>
          <p:spPr>
            <a:xfrm>
              <a:off x="7835667" y="6165277"/>
              <a:ext cx="2175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/>
                <a:t>Liens de communication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03DE4D30-F9DB-4461-B277-784A5B46A246}"/>
              </a:ext>
            </a:extLst>
          </p:cNvPr>
          <p:cNvSpPr txBox="1"/>
          <p:nvPr/>
        </p:nvSpPr>
        <p:spPr>
          <a:xfrm>
            <a:off x="665825" y="4510477"/>
            <a:ext cx="501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chemeClr val="accent2"/>
                </a:solidFill>
              </a:rPr>
              <a:t>Objectif : résoudre le marché de l’électricité en respectant l’équilibre des puissances.</a:t>
            </a:r>
          </a:p>
        </p:txBody>
      </p:sp>
    </p:spTree>
    <p:extLst>
      <p:ext uri="{BB962C8B-B14F-4D97-AF65-F5344CB8AC3E}">
        <p14:creationId xmlns:p14="http://schemas.microsoft.com/office/powerpoint/2010/main" val="36215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4CAE7-56CF-4CD1-8C7F-44DF9E86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marché décentralisé</a:t>
            </a:r>
            <a:br>
              <a:rPr lang="fr-FR"/>
            </a:b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4D4193-0D29-408F-BD03-BB485EFF3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349877" cy="257248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Les agents ne possèdent </a:t>
            </a:r>
            <a:r>
              <a:rPr lang="fr-FR">
                <a:solidFill>
                  <a:schemeClr val="accent1"/>
                </a:solidFill>
              </a:rPr>
              <a:t>aucune information</a:t>
            </a:r>
            <a:r>
              <a:rPr lang="fr-FR"/>
              <a:t> sur les autres agents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Un agent peut </a:t>
            </a:r>
            <a:r>
              <a:rPr lang="fr-FR">
                <a:solidFill>
                  <a:schemeClr val="accent1"/>
                </a:solidFill>
              </a:rPr>
              <a:t>proposer un échange de puissance</a:t>
            </a:r>
            <a:r>
              <a:rPr lang="fr-FR"/>
              <a:t> avec un autre agent.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Le but est de </a:t>
            </a:r>
            <a:r>
              <a:rPr lang="fr-FR">
                <a:solidFill>
                  <a:schemeClr val="accent1"/>
                </a:solidFill>
              </a:rPr>
              <a:t>se mettre d’accord</a:t>
            </a:r>
            <a:r>
              <a:rPr lang="fr-FR"/>
              <a:t> sur chaque échange tout en </a:t>
            </a:r>
            <a:r>
              <a:rPr lang="fr-FR">
                <a:solidFill>
                  <a:schemeClr val="accent1"/>
                </a:solidFill>
              </a:rPr>
              <a:t>minimisant les coûts</a:t>
            </a:r>
            <a:r>
              <a:rPr lang="fr-FR"/>
              <a:t>.</a:t>
            </a:r>
          </a:p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EEF46A-CB79-4206-B536-4ECFE05E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C21B03-700F-4887-8A40-29C75996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8</a:t>
            </a:fld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3A25B9-2C46-43CC-9D2F-7B93A33A1DDA}"/>
              </a:ext>
            </a:extLst>
          </p:cNvPr>
          <p:cNvSpPr/>
          <p:nvPr/>
        </p:nvSpPr>
        <p:spPr>
          <a:xfrm>
            <a:off x="6542272" y="2439645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594FA8-02D6-4A25-B432-3736D72A5B40}"/>
              </a:ext>
            </a:extLst>
          </p:cNvPr>
          <p:cNvSpPr/>
          <p:nvPr/>
        </p:nvSpPr>
        <p:spPr>
          <a:xfrm>
            <a:off x="6542271" y="3619925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B81805-ED08-4281-B4C7-DBC685A8E7BB}"/>
              </a:ext>
            </a:extLst>
          </p:cNvPr>
          <p:cNvSpPr/>
          <p:nvPr/>
        </p:nvSpPr>
        <p:spPr>
          <a:xfrm>
            <a:off x="8796017" y="157991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0E5F773-C5A4-42B5-8FC8-0B212626A18C}"/>
              </a:ext>
            </a:extLst>
          </p:cNvPr>
          <p:cNvSpPr/>
          <p:nvPr/>
        </p:nvSpPr>
        <p:spPr>
          <a:xfrm>
            <a:off x="8796016" y="3087936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8005834-641E-4599-B503-64F580A55A3C}"/>
              </a:ext>
            </a:extLst>
          </p:cNvPr>
          <p:cNvSpPr/>
          <p:nvPr/>
        </p:nvSpPr>
        <p:spPr>
          <a:xfrm>
            <a:off x="8796016" y="466758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20ECF6-E6D7-4AD5-9639-FB6A6CE9A076}"/>
              </a:ext>
            </a:extLst>
          </p:cNvPr>
          <p:cNvSpPr txBox="1"/>
          <p:nvPr/>
        </p:nvSpPr>
        <p:spPr>
          <a:xfrm>
            <a:off x="5449377" y="3543226"/>
            <a:ext cx="123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2€/ kW</a:t>
            </a:r>
          </a:p>
          <a:p>
            <a:r>
              <a:rPr lang="fr-FR" sz="2000" b="1"/>
              <a:t>7kW max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670A9F-E327-479D-983A-606BD99B1C3B}"/>
              </a:ext>
            </a:extLst>
          </p:cNvPr>
          <p:cNvSpPr txBox="1"/>
          <p:nvPr/>
        </p:nvSpPr>
        <p:spPr>
          <a:xfrm>
            <a:off x="5449377" y="2421020"/>
            <a:ext cx="123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1€/ kW</a:t>
            </a:r>
          </a:p>
          <a:p>
            <a:r>
              <a:rPr lang="fr-FR" sz="2000" b="1"/>
              <a:t>7kW max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561CD-25DA-404D-85D1-5250727B6F58}"/>
              </a:ext>
            </a:extLst>
          </p:cNvPr>
          <p:cNvSpPr txBox="1"/>
          <p:nvPr/>
        </p:nvSpPr>
        <p:spPr>
          <a:xfrm>
            <a:off x="9558332" y="3219815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3 kW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920B3A-12CC-4BB7-9D83-9C5CA5024321}"/>
              </a:ext>
            </a:extLst>
          </p:cNvPr>
          <p:cNvSpPr txBox="1"/>
          <p:nvPr/>
        </p:nvSpPr>
        <p:spPr>
          <a:xfrm>
            <a:off x="9558332" y="1720921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1 kW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7A2CFA9-47C6-4BC0-B98B-AD4F5B6AF53F}"/>
              </a:ext>
            </a:extLst>
          </p:cNvPr>
          <p:cNvSpPr txBox="1"/>
          <p:nvPr/>
        </p:nvSpPr>
        <p:spPr>
          <a:xfrm>
            <a:off x="9558332" y="4808591"/>
            <a:ext cx="77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1 kW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8FFA6E3-D787-43FB-A49D-0DF94882318E}"/>
              </a:ext>
            </a:extLst>
          </p:cNvPr>
          <p:cNvGrpSpPr/>
          <p:nvPr/>
        </p:nvGrpSpPr>
        <p:grpSpPr>
          <a:xfrm>
            <a:off x="7124503" y="1920976"/>
            <a:ext cx="1730849" cy="1798844"/>
            <a:chOff x="7124503" y="1920976"/>
            <a:chExt cx="1730849" cy="1798844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55BB019-D4E0-4948-9A8B-78C8D654BB77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7124504" y="1920976"/>
              <a:ext cx="1730848" cy="618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2C80367-3F3F-4FE6-B61A-31ED4C9859A7}"/>
                </a:ext>
              </a:extLst>
            </p:cNvPr>
            <p:cNvCxnSpPr>
              <a:cxnSpLocks/>
              <a:stCxn id="9" idx="2"/>
              <a:endCxn id="8" idx="7"/>
            </p:cNvCxnSpPr>
            <p:nvPr/>
          </p:nvCxnSpPr>
          <p:spPr>
            <a:xfrm flipH="1">
              <a:off x="7124503" y="1920977"/>
              <a:ext cx="1671514" cy="17988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224905-6E18-4420-9A4D-B53B72F3C8C3}"/>
              </a:ext>
            </a:extLst>
          </p:cNvPr>
          <p:cNvGrpSpPr/>
          <p:nvPr/>
        </p:nvGrpSpPr>
        <p:grpSpPr>
          <a:xfrm>
            <a:off x="7479584" y="2010664"/>
            <a:ext cx="1087944" cy="968850"/>
            <a:chOff x="7479584" y="2010664"/>
            <a:chExt cx="1087944" cy="968850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FB3156B-3EB2-442C-BAF9-5886CDAA29F7}"/>
                </a:ext>
              </a:extLst>
            </p:cNvPr>
            <p:cNvSpPr txBox="1"/>
            <p:nvPr/>
          </p:nvSpPr>
          <p:spPr>
            <a:xfrm>
              <a:off x="7479584" y="201066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0,5kW ?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FA5C7AF-8A48-483F-A688-DE6339F3A785}"/>
                </a:ext>
              </a:extLst>
            </p:cNvPr>
            <p:cNvSpPr txBox="1"/>
            <p:nvPr/>
          </p:nvSpPr>
          <p:spPr>
            <a:xfrm>
              <a:off x="7664717" y="261018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0,5kW ?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873B237-74E6-4170-9D1A-7D544B1D56C6}"/>
              </a:ext>
            </a:extLst>
          </p:cNvPr>
          <p:cNvGrpSpPr/>
          <p:nvPr/>
        </p:nvGrpSpPr>
        <p:grpSpPr>
          <a:xfrm>
            <a:off x="7224398" y="2780709"/>
            <a:ext cx="1571618" cy="1180280"/>
            <a:chOff x="7224398" y="2780709"/>
            <a:chExt cx="1571618" cy="1180280"/>
          </a:xfrm>
        </p:grpSpPr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6307138-67CB-4743-9E76-9B63CB411B54}"/>
                </a:ext>
              </a:extLst>
            </p:cNvPr>
            <p:cNvCxnSpPr>
              <a:cxnSpLocks/>
              <a:stCxn id="10" idx="2"/>
              <a:endCxn id="7" idx="6"/>
            </p:cNvCxnSpPr>
            <p:nvPr/>
          </p:nvCxnSpPr>
          <p:spPr>
            <a:xfrm flipH="1" flipV="1">
              <a:off x="7224399" y="2780709"/>
              <a:ext cx="1571617" cy="64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757B540C-F041-492D-99C0-DE9851F72A7C}"/>
                </a:ext>
              </a:extLst>
            </p:cNvPr>
            <p:cNvCxnSpPr>
              <a:cxnSpLocks/>
              <a:stCxn id="10" idx="2"/>
              <a:endCxn id="8" idx="6"/>
            </p:cNvCxnSpPr>
            <p:nvPr/>
          </p:nvCxnSpPr>
          <p:spPr>
            <a:xfrm flipH="1">
              <a:off x="7224398" y="3429000"/>
              <a:ext cx="1571618" cy="531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023535A-F59E-48E5-B307-5E1358041628}"/>
              </a:ext>
            </a:extLst>
          </p:cNvPr>
          <p:cNvGrpSpPr/>
          <p:nvPr/>
        </p:nvGrpSpPr>
        <p:grpSpPr>
          <a:xfrm>
            <a:off x="7571622" y="2865490"/>
            <a:ext cx="987453" cy="1017623"/>
            <a:chOff x="7571622" y="2865490"/>
            <a:chExt cx="987453" cy="1017623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09CED66-F0D6-4EDE-A7D9-6E2676AF29B4}"/>
                </a:ext>
              </a:extLst>
            </p:cNvPr>
            <p:cNvSpPr txBox="1"/>
            <p:nvPr/>
          </p:nvSpPr>
          <p:spPr>
            <a:xfrm>
              <a:off x="7571622" y="286549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1,5kW ?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3756022-BB49-4498-ABB8-42840E22EABF}"/>
                </a:ext>
              </a:extLst>
            </p:cNvPr>
            <p:cNvSpPr txBox="1"/>
            <p:nvPr/>
          </p:nvSpPr>
          <p:spPr>
            <a:xfrm>
              <a:off x="7656264" y="3513781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1,5kW ?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902859C-A71A-4C55-AF1F-927E8EBDA920}"/>
              </a:ext>
            </a:extLst>
          </p:cNvPr>
          <p:cNvGrpSpPr/>
          <p:nvPr/>
        </p:nvGrpSpPr>
        <p:grpSpPr>
          <a:xfrm>
            <a:off x="7224398" y="2780709"/>
            <a:ext cx="1571618" cy="2227938"/>
            <a:chOff x="7224398" y="2780709"/>
            <a:chExt cx="1571618" cy="2227938"/>
          </a:xfrm>
        </p:grpSpPr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E35A775F-FCDA-4775-9F50-1DB71281FC95}"/>
                </a:ext>
              </a:extLst>
            </p:cNvPr>
            <p:cNvCxnSpPr>
              <a:cxnSpLocks/>
              <a:stCxn id="11" idx="2"/>
              <a:endCxn id="7" idx="6"/>
            </p:cNvCxnSpPr>
            <p:nvPr/>
          </p:nvCxnSpPr>
          <p:spPr>
            <a:xfrm flipH="1" flipV="1">
              <a:off x="7224399" y="2780709"/>
              <a:ext cx="1571617" cy="2227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CFE1C855-F30D-4DBB-913B-52BE0E3B98D5}"/>
                </a:ext>
              </a:extLst>
            </p:cNvPr>
            <p:cNvCxnSpPr>
              <a:cxnSpLocks/>
              <a:stCxn id="11" idx="2"/>
              <a:endCxn id="8" idx="6"/>
            </p:cNvCxnSpPr>
            <p:nvPr/>
          </p:nvCxnSpPr>
          <p:spPr>
            <a:xfrm flipH="1" flipV="1">
              <a:off x="7224398" y="3960989"/>
              <a:ext cx="1571618" cy="10476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B330868-2FE5-440F-A51A-9BC792FFFE6A}"/>
              </a:ext>
            </a:extLst>
          </p:cNvPr>
          <p:cNvGrpSpPr/>
          <p:nvPr/>
        </p:nvGrpSpPr>
        <p:grpSpPr>
          <a:xfrm>
            <a:off x="7412327" y="3776322"/>
            <a:ext cx="1155200" cy="816083"/>
            <a:chOff x="7412327" y="3776322"/>
            <a:chExt cx="1155200" cy="816083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08C0F6B-E277-455C-BC44-3C051EF92B1F}"/>
                </a:ext>
              </a:extLst>
            </p:cNvPr>
            <p:cNvSpPr txBox="1"/>
            <p:nvPr/>
          </p:nvSpPr>
          <p:spPr>
            <a:xfrm>
              <a:off x="7664716" y="377632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0,5kW ?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F7FD801-A82A-448D-AE48-A2A9F70508EF}"/>
                </a:ext>
              </a:extLst>
            </p:cNvPr>
            <p:cNvSpPr txBox="1"/>
            <p:nvPr/>
          </p:nvSpPr>
          <p:spPr>
            <a:xfrm>
              <a:off x="7412327" y="4223073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0,5kW ?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9A9C020-CEBE-4968-BA22-0CCCC14ABDAC}"/>
              </a:ext>
            </a:extLst>
          </p:cNvPr>
          <p:cNvGrpSpPr/>
          <p:nvPr/>
        </p:nvGrpSpPr>
        <p:grpSpPr>
          <a:xfrm>
            <a:off x="7220882" y="1920977"/>
            <a:ext cx="1675029" cy="2931271"/>
            <a:chOff x="3693013" y="2220352"/>
            <a:chExt cx="1675029" cy="2931271"/>
          </a:xfrm>
        </p:grpSpPr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3C438905-1515-4D0D-8298-690016DBD0C3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3693014" y="2220352"/>
              <a:ext cx="1575134" cy="7684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6EF8B498-262F-465D-AAB9-FB6B3C378F2D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3693013" y="2988832"/>
              <a:ext cx="1675029" cy="4983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9F364ADE-6866-44B9-9799-2E57D6861903}"/>
                </a:ext>
              </a:extLst>
            </p:cNvPr>
            <p:cNvCxnSpPr>
              <a:cxnSpLocks/>
            </p:cNvCxnSpPr>
            <p:nvPr/>
          </p:nvCxnSpPr>
          <p:spPr>
            <a:xfrm>
              <a:off x="3715084" y="3004530"/>
              <a:ext cx="1612398" cy="21470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1D83F75-830C-41C8-B012-7B9AEA2BE4A5}"/>
              </a:ext>
            </a:extLst>
          </p:cNvPr>
          <p:cNvGrpSpPr/>
          <p:nvPr/>
        </p:nvGrpSpPr>
        <p:grpSpPr>
          <a:xfrm>
            <a:off x="7430444" y="2243438"/>
            <a:ext cx="1443461" cy="2075023"/>
            <a:chOff x="4958314" y="611063"/>
            <a:chExt cx="1443461" cy="2075023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FFE44EE1-4514-4687-8453-AFE006D647B4}"/>
                </a:ext>
              </a:extLst>
            </p:cNvPr>
            <p:cNvSpPr txBox="1"/>
            <p:nvPr/>
          </p:nvSpPr>
          <p:spPr>
            <a:xfrm>
              <a:off x="4958314" y="611063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0,3kW ?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955F619-1100-4F31-9493-A7DF4D6F2125}"/>
                </a:ext>
              </a:extLst>
            </p:cNvPr>
            <p:cNvSpPr txBox="1"/>
            <p:nvPr/>
          </p:nvSpPr>
          <p:spPr>
            <a:xfrm>
              <a:off x="5346475" y="112529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1kW ?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9A1D0180-8C80-4DDF-ABD3-3D9AC29F143A}"/>
                </a:ext>
              </a:extLst>
            </p:cNvPr>
            <p:cNvSpPr txBox="1"/>
            <p:nvPr/>
          </p:nvSpPr>
          <p:spPr>
            <a:xfrm>
              <a:off x="5498964" y="231675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0,3kW ?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B1361AA8-18F9-4862-87F9-F0FA891CAEED}"/>
              </a:ext>
            </a:extLst>
          </p:cNvPr>
          <p:cNvGrpSpPr/>
          <p:nvPr/>
        </p:nvGrpSpPr>
        <p:grpSpPr>
          <a:xfrm>
            <a:off x="7197816" y="1920977"/>
            <a:ext cx="1698095" cy="2846501"/>
            <a:chOff x="3693013" y="1040979"/>
            <a:chExt cx="1698095" cy="2846501"/>
          </a:xfrm>
        </p:grpSpPr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1117346-7A71-4A04-993F-DB7038461192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3693014" y="1040979"/>
              <a:ext cx="1598200" cy="19478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45D51EAE-D7E6-42FB-8EE6-51DDC143EED0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3693013" y="2549002"/>
              <a:ext cx="1598200" cy="439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75C1B290-7900-4E70-8D51-FA930ACDA163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715084" y="3004530"/>
              <a:ext cx="1676024" cy="882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BFB5861-A6B7-428A-867E-1E49864A1796}"/>
              </a:ext>
            </a:extLst>
          </p:cNvPr>
          <p:cNvGrpSpPr/>
          <p:nvPr/>
        </p:nvGrpSpPr>
        <p:grpSpPr>
          <a:xfrm>
            <a:off x="7374194" y="2960953"/>
            <a:ext cx="1213613" cy="1495790"/>
            <a:chOff x="6597094" y="-638823"/>
            <a:chExt cx="1213613" cy="1495790"/>
          </a:xfrm>
        </p:grpSpPr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1FEB373-B59A-45BD-831C-DB9CEE3FEC52}"/>
                </a:ext>
              </a:extLst>
            </p:cNvPr>
            <p:cNvSpPr txBox="1"/>
            <p:nvPr/>
          </p:nvSpPr>
          <p:spPr>
            <a:xfrm>
              <a:off x="6597094" y="-638823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0,1kW ?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DEC0489-5DBE-47C9-81D0-0D26E2D82DDD}"/>
                </a:ext>
              </a:extLst>
            </p:cNvPr>
            <p:cNvSpPr txBox="1"/>
            <p:nvPr/>
          </p:nvSpPr>
          <p:spPr>
            <a:xfrm>
              <a:off x="6907896" y="-13093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0,5kW ?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FFCDA352-E21E-42BC-8F44-FA86D842B733}"/>
                </a:ext>
              </a:extLst>
            </p:cNvPr>
            <p:cNvSpPr txBox="1"/>
            <p:nvPr/>
          </p:nvSpPr>
          <p:spPr>
            <a:xfrm>
              <a:off x="6778408" y="48763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0,1kW ?</a:t>
              </a:r>
            </a:p>
          </p:txBody>
        </p:sp>
      </p:grpSp>
      <p:sp>
        <p:nvSpPr>
          <p:cNvPr id="68" name="Flèche : en arc 67">
            <a:extLst>
              <a:ext uri="{FF2B5EF4-FFF2-40B4-BE49-F238E27FC236}">
                <a16:creationId xmlns:a16="http://schemas.microsoft.com/office/drawing/2014/main" id="{50317104-D198-41B7-ADF0-BFB393FA0A41}"/>
              </a:ext>
            </a:extLst>
          </p:cNvPr>
          <p:cNvSpPr/>
          <p:nvPr/>
        </p:nvSpPr>
        <p:spPr>
          <a:xfrm rot="11058823">
            <a:off x="8696826" y="4944306"/>
            <a:ext cx="1723011" cy="1721017"/>
          </a:xfrm>
          <a:prstGeom prst="circularArrow">
            <a:avLst>
              <a:gd name="adj1" fmla="val 10843"/>
              <a:gd name="adj2" fmla="val 1367873"/>
              <a:gd name="adj3" fmla="val 20522159"/>
              <a:gd name="adj4" fmla="val 7051837"/>
              <a:gd name="adj5" fmla="val 18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A245D-B928-4FEC-ABB6-56B3CCB9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Marché décentralisé – </a:t>
            </a:r>
            <a:r>
              <a:rPr lang="fr-FR" sz="4000"/>
              <a:t>communications « synchrones »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95A42-B693-4D7A-949C-B1D62B93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4373856" cy="3677072"/>
          </a:xfrm>
        </p:spPr>
        <p:txBody>
          <a:bodyPr/>
          <a:lstStyle/>
          <a:p>
            <a:r>
              <a:rPr lang="fr-FR"/>
              <a:t>P1 doit </a:t>
            </a:r>
            <a:r>
              <a:rPr lang="fr-FR">
                <a:solidFill>
                  <a:schemeClr val="accent2"/>
                </a:solidFill>
              </a:rPr>
              <a:t>attendre les messages de tous les consommateurs</a:t>
            </a:r>
            <a:r>
              <a:rPr lang="fr-FR"/>
              <a:t> avant de pouvoir calculer et communiquer les puissances mises à jour</a:t>
            </a:r>
          </a:p>
          <a:p>
            <a:r>
              <a:rPr lang="fr-FR" b="1"/>
              <a:t>Problème</a:t>
            </a:r>
            <a:r>
              <a:rPr lang="fr-FR"/>
              <a:t> :</a:t>
            </a:r>
          </a:p>
          <a:p>
            <a:pPr lvl="1"/>
            <a:r>
              <a:rPr lang="fr-FR"/>
              <a:t>beaucoup de consommateurs ?</a:t>
            </a:r>
          </a:p>
          <a:p>
            <a:pPr lvl="1"/>
            <a:r>
              <a:rPr lang="fr-FR"/>
              <a:t>communications lentes 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800" b="1">
                <a:solidFill>
                  <a:schemeClr val="accent6"/>
                </a:solidFill>
              </a:rPr>
              <a:t>ralentissement global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239BAD-7147-4F82-A1F5-9CAFB362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Mini-séminaire 13/10/2021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85F58E-A973-4BAE-9522-11BA54FC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9</a:t>
            </a:fld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ED3491-1124-45A7-9492-C4DE3A95F13F}"/>
              </a:ext>
            </a:extLst>
          </p:cNvPr>
          <p:cNvSpPr/>
          <p:nvPr/>
        </p:nvSpPr>
        <p:spPr>
          <a:xfrm>
            <a:off x="6542272" y="2439645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4739DF9-06C8-40DB-B4FB-11F0ED63AAAB}"/>
              </a:ext>
            </a:extLst>
          </p:cNvPr>
          <p:cNvSpPr/>
          <p:nvPr/>
        </p:nvSpPr>
        <p:spPr>
          <a:xfrm>
            <a:off x="6542271" y="3619925"/>
            <a:ext cx="682127" cy="68212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1C7439F-3749-45BA-B13F-45B157B71B6B}"/>
              </a:ext>
            </a:extLst>
          </p:cNvPr>
          <p:cNvSpPr/>
          <p:nvPr/>
        </p:nvSpPr>
        <p:spPr>
          <a:xfrm>
            <a:off x="8796017" y="157991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2744050-E401-4307-A952-EE3E31FB0450}"/>
              </a:ext>
            </a:extLst>
          </p:cNvPr>
          <p:cNvSpPr/>
          <p:nvPr/>
        </p:nvSpPr>
        <p:spPr>
          <a:xfrm>
            <a:off x="8796016" y="3087936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76CDFA-347F-42A5-9B84-363EF679C59F}"/>
              </a:ext>
            </a:extLst>
          </p:cNvPr>
          <p:cNvSpPr/>
          <p:nvPr/>
        </p:nvSpPr>
        <p:spPr>
          <a:xfrm>
            <a:off x="8796016" y="4667583"/>
            <a:ext cx="682127" cy="68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C3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44DFB6D-6EC5-4E0C-B056-B1F7A8E6A757}"/>
              </a:ext>
            </a:extLst>
          </p:cNvPr>
          <p:cNvCxnSpPr>
            <a:cxnSpLocks/>
            <a:stCxn id="8" idx="2"/>
            <a:endCxn id="6" idx="7"/>
          </p:cNvCxnSpPr>
          <p:nvPr/>
        </p:nvCxnSpPr>
        <p:spPr>
          <a:xfrm flipH="1">
            <a:off x="7124504" y="1920977"/>
            <a:ext cx="1671513" cy="618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82B9964-5D22-4AEF-89A7-37C8BF24E31A}"/>
              </a:ext>
            </a:extLst>
          </p:cNvPr>
          <p:cNvCxnSpPr>
            <a:stCxn id="9" idx="2"/>
            <a:endCxn id="6" idx="6"/>
          </p:cNvCxnSpPr>
          <p:nvPr/>
        </p:nvCxnSpPr>
        <p:spPr>
          <a:xfrm flipH="1" flipV="1">
            <a:off x="7224399" y="2780709"/>
            <a:ext cx="1571617" cy="648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008EE47-0753-4B35-852F-2332ADEE864C}"/>
              </a:ext>
            </a:extLst>
          </p:cNvPr>
          <p:cNvCxnSpPr>
            <a:cxnSpLocks/>
            <a:stCxn id="10" idx="1"/>
            <a:endCxn id="6" idx="5"/>
          </p:cNvCxnSpPr>
          <p:nvPr/>
        </p:nvCxnSpPr>
        <p:spPr>
          <a:xfrm flipH="1" flipV="1">
            <a:off x="7124504" y="3021877"/>
            <a:ext cx="1771407" cy="174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0F3179F-DF4F-4B9B-B761-9DF8AB776BA5}"/>
              </a:ext>
            </a:extLst>
          </p:cNvPr>
          <p:cNvCxnSpPr>
            <a:stCxn id="6" idx="7"/>
            <a:endCxn id="8" idx="2"/>
          </p:cNvCxnSpPr>
          <p:nvPr/>
        </p:nvCxnSpPr>
        <p:spPr>
          <a:xfrm flipV="1">
            <a:off x="7124504" y="1920977"/>
            <a:ext cx="1671513" cy="618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9DB2153-0493-43AD-B309-8F7A5FEA9CB0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7224399" y="2780709"/>
            <a:ext cx="1571617" cy="648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D09A5F7-43D8-41C1-8134-A8B6C3FF0814}"/>
              </a:ext>
            </a:extLst>
          </p:cNvPr>
          <p:cNvCxnSpPr>
            <a:cxnSpLocks/>
            <a:stCxn id="6" idx="5"/>
            <a:endCxn id="10" idx="1"/>
          </p:cNvCxnSpPr>
          <p:nvPr/>
        </p:nvCxnSpPr>
        <p:spPr>
          <a:xfrm>
            <a:off x="7124504" y="3021877"/>
            <a:ext cx="1771407" cy="174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MimeoVTI">
  <a:themeElements>
    <a:clrScheme name="AnalogousFromRegularSeedRightStep">
      <a:dk1>
        <a:srgbClr val="000000"/>
      </a:dk1>
      <a:lt1>
        <a:srgbClr val="FFFFFF"/>
      </a:lt1>
      <a:dk2>
        <a:srgbClr val="1B2130"/>
      </a:dk2>
      <a:lt2>
        <a:srgbClr val="F3F1F0"/>
      </a:lt2>
      <a:accent1>
        <a:srgbClr val="23ADDC"/>
      </a:accent1>
      <a:accent2>
        <a:srgbClr val="1756D5"/>
      </a:accent2>
      <a:accent3>
        <a:srgbClr val="3B2CE7"/>
      </a:accent3>
      <a:accent4>
        <a:srgbClr val="7617D5"/>
      </a:accent4>
      <a:accent5>
        <a:srgbClr val="D729E7"/>
      </a:accent5>
      <a:accent6>
        <a:srgbClr val="D51796"/>
      </a:accent6>
      <a:hlink>
        <a:srgbClr val="BF5F3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4800</TotalTime>
  <Words>611</Words>
  <Application>Microsoft Office PowerPoint</Application>
  <PresentationFormat>Grand écran</PresentationFormat>
  <Paragraphs>179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Elephant</vt:lpstr>
      <vt:lpstr>Univers Condensed</vt:lpstr>
      <vt:lpstr>Wingdings</vt:lpstr>
      <vt:lpstr>MimeoVTI</vt:lpstr>
      <vt:lpstr>Mini-séminaire Marchés de l’électricité décentralisés  Communications asynchrones</vt:lpstr>
      <vt:lpstr>Réseau électrique</vt:lpstr>
      <vt:lpstr>Coordination avec agent central –  marché centralisé </vt:lpstr>
      <vt:lpstr>Exemple de marché centralisé Instant T = midi</vt:lpstr>
      <vt:lpstr>Exemple de marché centralisé Instant T = 13h</vt:lpstr>
      <vt:lpstr>Bilan marché centralisé</vt:lpstr>
      <vt:lpstr>Marché décentralisé</vt:lpstr>
      <vt:lpstr>Exemple de marché décentralisé </vt:lpstr>
      <vt:lpstr>Marché décentralisé – communications « synchrones »</vt:lpstr>
      <vt:lpstr>Marché décentralisé – communications « asynchrones »</vt:lpstr>
      <vt:lpstr>Paramètre d’asynchronisme δ</vt:lpstr>
      <vt:lpstr>Marché décentralisé asynchrone –  Temps de convergence</vt:lpstr>
      <vt:lpstr>En résumé</vt:lpstr>
      <vt:lpstr>Mini-séminaire Marchés de l’électricité décentralisés  Communications asynchrones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Mini-séminaire Marchés de l’électricité décentralisés  Communications asynchrones</dc:title>
  <dc:creator>Dong Alyssia</dc:creator>
  <cp:lastModifiedBy>Dong Alyssia</cp:lastModifiedBy>
  <cp:revision>104</cp:revision>
  <dcterms:created xsi:type="dcterms:W3CDTF">2021-10-07T06:44:49Z</dcterms:created>
  <dcterms:modified xsi:type="dcterms:W3CDTF">2021-10-13T14:56:29Z</dcterms:modified>
</cp:coreProperties>
</file>