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theme/theme8.xml" ContentType="application/vnd.openxmlformats-officedocument.theme+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theme/theme10.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1.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1"/>
    <p:sldMasterId id="2147483996" r:id="rId2"/>
    <p:sldMasterId id="2147483972" r:id="rId3"/>
    <p:sldMasterId id="2147483650" r:id="rId4"/>
    <p:sldMasterId id="2147483648" r:id="rId5"/>
    <p:sldMasterId id="2147484008" r:id="rId6"/>
    <p:sldMasterId id="2147483922" r:id="rId7"/>
    <p:sldMasterId id="2147483857" r:id="rId8"/>
    <p:sldMasterId id="2147483859" r:id="rId9"/>
    <p:sldMasterId id="2147483871" r:id="rId10"/>
    <p:sldMasterId id="2147483984" r:id="rId11"/>
    <p:sldMasterId id="2147483960" r:id="rId12"/>
  </p:sldMasterIdLst>
  <p:notesMasterIdLst>
    <p:notesMasterId r:id="rId47"/>
  </p:notesMasterIdLst>
  <p:handoutMasterIdLst>
    <p:handoutMasterId r:id="rId48"/>
  </p:handoutMasterIdLst>
  <p:sldIdLst>
    <p:sldId id="315" r:id="rId13"/>
    <p:sldId id="369" r:id="rId14"/>
    <p:sldId id="316" r:id="rId15"/>
    <p:sldId id="288" r:id="rId16"/>
    <p:sldId id="317" r:id="rId17"/>
    <p:sldId id="363" r:id="rId18"/>
    <p:sldId id="360" r:id="rId19"/>
    <p:sldId id="361" r:id="rId20"/>
    <p:sldId id="362" r:id="rId21"/>
    <p:sldId id="333" r:id="rId22"/>
    <p:sldId id="290" r:id="rId23"/>
    <p:sldId id="291" r:id="rId24"/>
    <p:sldId id="292" r:id="rId25"/>
    <p:sldId id="328" r:id="rId26"/>
    <p:sldId id="293" r:id="rId27"/>
    <p:sldId id="295" r:id="rId28"/>
    <p:sldId id="350" r:id="rId29"/>
    <p:sldId id="323" r:id="rId30"/>
    <p:sldId id="324" r:id="rId31"/>
    <p:sldId id="354" r:id="rId32"/>
    <p:sldId id="358" r:id="rId33"/>
    <p:sldId id="329" r:id="rId34"/>
    <p:sldId id="353" r:id="rId35"/>
    <p:sldId id="342" r:id="rId36"/>
    <p:sldId id="338" r:id="rId37"/>
    <p:sldId id="339" r:id="rId38"/>
    <p:sldId id="340" r:id="rId39"/>
    <p:sldId id="341" r:id="rId40"/>
    <p:sldId id="364" r:id="rId41"/>
    <p:sldId id="365" r:id="rId42"/>
    <p:sldId id="366" r:id="rId43"/>
    <p:sldId id="367" r:id="rId44"/>
    <p:sldId id="368" r:id="rId45"/>
    <p:sldId id="343" r:id="rId4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110">
          <p15:clr>
            <a:srgbClr val="A4A3A4"/>
          </p15:clr>
        </p15:guide>
        <p15:guide id="2" pos="28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8"/>
    <a:srgbClr val="FFA78B"/>
    <a:srgbClr val="005C26"/>
    <a:srgbClr val="DEEEF8"/>
    <a:srgbClr val="D5E3E9"/>
    <a:srgbClr val="D7E3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65"/>
    <p:restoredTop sz="50000" autoAdjust="0"/>
  </p:normalViewPr>
  <p:slideViewPr>
    <p:cSldViewPr>
      <p:cViewPr>
        <p:scale>
          <a:sx n="113" d="100"/>
          <a:sy n="113" d="100"/>
        </p:scale>
        <p:origin x="648" y="144"/>
      </p:cViewPr>
      <p:guideLst>
        <p:guide orient="horz" pos="4110"/>
        <p:guide pos="28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84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34.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esProps" Target="presProps.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7EF66-0DE8-654A-8B72-F140485ED963}" type="doc">
      <dgm:prSet loTypeId="urn:microsoft.com/office/officeart/2005/8/layout/matrix3" loCatId="" qsTypeId="urn:microsoft.com/office/officeart/2005/8/quickstyle/3D3" qsCatId="3D" csTypeId="urn:microsoft.com/office/officeart/2005/8/colors/accent1_2" csCatId="accent1" phldr="1"/>
      <dgm:spPr/>
      <dgm:t>
        <a:bodyPr/>
        <a:lstStyle/>
        <a:p>
          <a:endParaRPr lang="fr-FR"/>
        </a:p>
      </dgm:t>
    </dgm:pt>
    <dgm:pt modelId="{08969CB5-399A-0D41-AEA1-5588CC82E611}">
      <dgm:prSet phldrT="[Texte]"/>
      <dgm:spPr/>
      <dgm:t>
        <a:bodyPr/>
        <a:lstStyle/>
        <a:p>
          <a:r>
            <a:rPr lang="fr-FR" dirty="0" smtClean="0"/>
            <a:t>Participer à la réponse à une affaire</a:t>
          </a:r>
          <a:endParaRPr lang="fr-FR" dirty="0"/>
        </a:p>
      </dgm:t>
    </dgm:pt>
    <dgm:pt modelId="{890F718D-7714-7044-916F-09505A4BC559}" type="parTrans" cxnId="{0C263800-4F80-1B4C-BD9E-018E536492D7}">
      <dgm:prSet/>
      <dgm:spPr/>
      <dgm:t>
        <a:bodyPr/>
        <a:lstStyle/>
        <a:p>
          <a:endParaRPr lang="fr-FR"/>
        </a:p>
      </dgm:t>
    </dgm:pt>
    <dgm:pt modelId="{C04178BC-EEC4-0346-BE0D-9C0E9E156350}" type="sibTrans" cxnId="{0C263800-4F80-1B4C-BD9E-018E536492D7}">
      <dgm:prSet/>
      <dgm:spPr/>
      <dgm:t>
        <a:bodyPr/>
        <a:lstStyle/>
        <a:p>
          <a:endParaRPr lang="fr-FR"/>
        </a:p>
      </dgm:t>
    </dgm:pt>
    <dgm:pt modelId="{63824289-2FB5-7542-BF31-7C8B507E003C}">
      <dgm:prSet phldrT="[Texte]"/>
      <dgm:spPr/>
      <dgm:t>
        <a:bodyPr/>
        <a:lstStyle/>
        <a:p>
          <a:r>
            <a:rPr lang="fr-FR" dirty="0" smtClean="0"/>
            <a:t>Concevoir la production</a:t>
          </a:r>
          <a:endParaRPr lang="fr-FR" dirty="0"/>
        </a:p>
      </dgm:t>
    </dgm:pt>
    <dgm:pt modelId="{3DF8D1BA-8066-AE44-856C-686D4834FC0E}" type="parTrans" cxnId="{452A4D02-E0DF-7F4A-BE42-EDC29A19D6F5}">
      <dgm:prSet/>
      <dgm:spPr/>
      <dgm:t>
        <a:bodyPr/>
        <a:lstStyle/>
        <a:p>
          <a:endParaRPr lang="fr-FR"/>
        </a:p>
      </dgm:t>
    </dgm:pt>
    <dgm:pt modelId="{4FA1246F-8AF3-5945-B14E-1DEBD5E86997}" type="sibTrans" cxnId="{452A4D02-E0DF-7F4A-BE42-EDC29A19D6F5}">
      <dgm:prSet/>
      <dgm:spPr/>
      <dgm:t>
        <a:bodyPr/>
        <a:lstStyle/>
        <a:p>
          <a:endParaRPr lang="fr-FR"/>
        </a:p>
      </dgm:t>
    </dgm:pt>
    <dgm:pt modelId="{5ED531FE-FF44-BF46-A046-FC577B1A2908}">
      <dgm:prSet phldrT="[Texte]"/>
      <dgm:spPr/>
      <dgm:t>
        <a:bodyPr/>
        <a:lstStyle/>
        <a:p>
          <a:r>
            <a:rPr lang="fr-FR" dirty="0" smtClean="0"/>
            <a:t>Initialiser la production</a:t>
          </a:r>
          <a:endParaRPr lang="fr-FR" dirty="0"/>
        </a:p>
      </dgm:t>
    </dgm:pt>
    <dgm:pt modelId="{1C283058-ADAE-0342-B55D-72B4B65E51D5}" type="parTrans" cxnId="{1A170A60-B996-484C-BBDD-2972CC057BA4}">
      <dgm:prSet/>
      <dgm:spPr/>
      <dgm:t>
        <a:bodyPr/>
        <a:lstStyle/>
        <a:p>
          <a:endParaRPr lang="fr-FR"/>
        </a:p>
      </dgm:t>
    </dgm:pt>
    <dgm:pt modelId="{6AD79B14-6795-814C-8DAE-DA9AF614920A}" type="sibTrans" cxnId="{1A170A60-B996-484C-BBDD-2972CC057BA4}">
      <dgm:prSet/>
      <dgm:spPr/>
      <dgm:t>
        <a:bodyPr/>
        <a:lstStyle/>
        <a:p>
          <a:endParaRPr lang="fr-FR"/>
        </a:p>
      </dgm:t>
    </dgm:pt>
    <dgm:pt modelId="{9A41367B-47BE-2542-A5D7-E4A1BDAB8FD9}">
      <dgm:prSet phldrT="[Texte]"/>
      <dgm:spPr/>
      <dgm:t>
        <a:bodyPr/>
        <a:lstStyle/>
        <a:p>
          <a:r>
            <a:rPr lang="fr-FR" dirty="0" smtClean="0"/>
            <a:t>Gérer la réalisation</a:t>
          </a:r>
          <a:endParaRPr lang="fr-FR" dirty="0"/>
        </a:p>
      </dgm:t>
    </dgm:pt>
    <dgm:pt modelId="{1CA99A76-F73A-CF4D-9A34-50BE36D2612D}" type="parTrans" cxnId="{11FCBECD-50E6-D44F-B936-7E41878DFF80}">
      <dgm:prSet/>
      <dgm:spPr/>
      <dgm:t>
        <a:bodyPr/>
        <a:lstStyle/>
        <a:p>
          <a:endParaRPr lang="fr-FR"/>
        </a:p>
      </dgm:t>
    </dgm:pt>
    <dgm:pt modelId="{E0A33C28-E738-0144-BE56-5F2A5459983D}" type="sibTrans" cxnId="{11FCBECD-50E6-D44F-B936-7E41878DFF80}">
      <dgm:prSet/>
      <dgm:spPr/>
      <dgm:t>
        <a:bodyPr/>
        <a:lstStyle/>
        <a:p>
          <a:endParaRPr lang="fr-FR"/>
        </a:p>
      </dgm:t>
    </dgm:pt>
    <dgm:pt modelId="{394C6B04-E783-5545-9D62-4900A12B3C25}" type="pres">
      <dgm:prSet presAssocID="{CA57EF66-0DE8-654A-8B72-F140485ED963}" presName="matrix" presStyleCnt="0">
        <dgm:presLayoutVars>
          <dgm:chMax val="1"/>
          <dgm:dir/>
          <dgm:resizeHandles val="exact"/>
        </dgm:presLayoutVars>
      </dgm:prSet>
      <dgm:spPr/>
      <dgm:t>
        <a:bodyPr/>
        <a:lstStyle/>
        <a:p>
          <a:endParaRPr lang="fr-FR"/>
        </a:p>
      </dgm:t>
    </dgm:pt>
    <dgm:pt modelId="{8B9CE40D-5761-D946-AD7F-E790F4E27B9E}" type="pres">
      <dgm:prSet presAssocID="{CA57EF66-0DE8-654A-8B72-F140485ED963}" presName="diamond" presStyleLbl="bgShp" presStyleIdx="0" presStyleCnt="1"/>
      <dgm:spPr/>
    </dgm:pt>
    <dgm:pt modelId="{5BD602BB-CCB5-824E-9AEC-3D7372B3D5F2}" type="pres">
      <dgm:prSet presAssocID="{CA57EF66-0DE8-654A-8B72-F140485ED963}" presName="quad1" presStyleLbl="node1" presStyleIdx="0" presStyleCnt="4">
        <dgm:presLayoutVars>
          <dgm:chMax val="0"/>
          <dgm:chPref val="0"/>
          <dgm:bulletEnabled val="1"/>
        </dgm:presLayoutVars>
      </dgm:prSet>
      <dgm:spPr/>
      <dgm:t>
        <a:bodyPr/>
        <a:lstStyle/>
        <a:p>
          <a:endParaRPr lang="fr-FR"/>
        </a:p>
      </dgm:t>
    </dgm:pt>
    <dgm:pt modelId="{D82EDF16-2ADC-2946-B7CE-851A3461F764}" type="pres">
      <dgm:prSet presAssocID="{CA57EF66-0DE8-654A-8B72-F140485ED963}" presName="quad2" presStyleLbl="node1" presStyleIdx="1" presStyleCnt="4">
        <dgm:presLayoutVars>
          <dgm:chMax val="0"/>
          <dgm:chPref val="0"/>
          <dgm:bulletEnabled val="1"/>
        </dgm:presLayoutVars>
      </dgm:prSet>
      <dgm:spPr/>
      <dgm:t>
        <a:bodyPr/>
        <a:lstStyle/>
        <a:p>
          <a:endParaRPr lang="fr-FR"/>
        </a:p>
      </dgm:t>
    </dgm:pt>
    <dgm:pt modelId="{2A478F4D-0B20-3844-AE5C-1599D893FCF4}" type="pres">
      <dgm:prSet presAssocID="{CA57EF66-0DE8-654A-8B72-F140485ED963}" presName="quad3" presStyleLbl="node1" presStyleIdx="2" presStyleCnt="4">
        <dgm:presLayoutVars>
          <dgm:chMax val="0"/>
          <dgm:chPref val="0"/>
          <dgm:bulletEnabled val="1"/>
        </dgm:presLayoutVars>
      </dgm:prSet>
      <dgm:spPr/>
      <dgm:t>
        <a:bodyPr/>
        <a:lstStyle/>
        <a:p>
          <a:endParaRPr lang="fr-FR"/>
        </a:p>
      </dgm:t>
    </dgm:pt>
    <dgm:pt modelId="{79EBA8FF-AB9A-734A-A557-E2175275EC44}" type="pres">
      <dgm:prSet presAssocID="{CA57EF66-0DE8-654A-8B72-F140485ED963}" presName="quad4" presStyleLbl="node1" presStyleIdx="3" presStyleCnt="4">
        <dgm:presLayoutVars>
          <dgm:chMax val="0"/>
          <dgm:chPref val="0"/>
          <dgm:bulletEnabled val="1"/>
        </dgm:presLayoutVars>
      </dgm:prSet>
      <dgm:spPr/>
      <dgm:t>
        <a:bodyPr/>
        <a:lstStyle/>
        <a:p>
          <a:endParaRPr lang="fr-FR"/>
        </a:p>
      </dgm:t>
    </dgm:pt>
  </dgm:ptLst>
  <dgm:cxnLst>
    <dgm:cxn modelId="{5C3EDAEF-875D-6644-B25C-C0D7A60F3116}" type="presOf" srcId="{CA57EF66-0DE8-654A-8B72-F140485ED963}" destId="{394C6B04-E783-5545-9D62-4900A12B3C25}" srcOrd="0" destOrd="0" presId="urn:microsoft.com/office/officeart/2005/8/layout/matrix3"/>
    <dgm:cxn modelId="{1A170A60-B996-484C-BBDD-2972CC057BA4}" srcId="{CA57EF66-0DE8-654A-8B72-F140485ED963}" destId="{5ED531FE-FF44-BF46-A046-FC577B1A2908}" srcOrd="2" destOrd="0" parTransId="{1C283058-ADAE-0342-B55D-72B4B65E51D5}" sibTransId="{6AD79B14-6795-814C-8DAE-DA9AF614920A}"/>
    <dgm:cxn modelId="{11FCBECD-50E6-D44F-B936-7E41878DFF80}" srcId="{CA57EF66-0DE8-654A-8B72-F140485ED963}" destId="{9A41367B-47BE-2542-A5D7-E4A1BDAB8FD9}" srcOrd="3" destOrd="0" parTransId="{1CA99A76-F73A-CF4D-9A34-50BE36D2612D}" sibTransId="{E0A33C28-E738-0144-BE56-5F2A5459983D}"/>
    <dgm:cxn modelId="{D85A107B-E48B-6D4C-899D-EDABBD8C417A}" type="presOf" srcId="{08969CB5-399A-0D41-AEA1-5588CC82E611}" destId="{5BD602BB-CCB5-824E-9AEC-3D7372B3D5F2}" srcOrd="0" destOrd="0" presId="urn:microsoft.com/office/officeart/2005/8/layout/matrix3"/>
    <dgm:cxn modelId="{7F6DFE47-49F6-7441-A3CE-C168AE39DEB3}" type="presOf" srcId="{5ED531FE-FF44-BF46-A046-FC577B1A2908}" destId="{2A478F4D-0B20-3844-AE5C-1599D893FCF4}" srcOrd="0" destOrd="0" presId="urn:microsoft.com/office/officeart/2005/8/layout/matrix3"/>
    <dgm:cxn modelId="{F92C29F2-8E92-304D-9A1F-56B5B78083EC}" type="presOf" srcId="{9A41367B-47BE-2542-A5D7-E4A1BDAB8FD9}" destId="{79EBA8FF-AB9A-734A-A557-E2175275EC44}" srcOrd="0" destOrd="0" presId="urn:microsoft.com/office/officeart/2005/8/layout/matrix3"/>
    <dgm:cxn modelId="{452A4D02-E0DF-7F4A-BE42-EDC29A19D6F5}" srcId="{CA57EF66-0DE8-654A-8B72-F140485ED963}" destId="{63824289-2FB5-7542-BF31-7C8B507E003C}" srcOrd="1" destOrd="0" parTransId="{3DF8D1BA-8066-AE44-856C-686D4834FC0E}" sibTransId="{4FA1246F-8AF3-5945-B14E-1DEBD5E86997}"/>
    <dgm:cxn modelId="{0C263800-4F80-1B4C-BD9E-018E536492D7}" srcId="{CA57EF66-0DE8-654A-8B72-F140485ED963}" destId="{08969CB5-399A-0D41-AEA1-5588CC82E611}" srcOrd="0" destOrd="0" parTransId="{890F718D-7714-7044-916F-09505A4BC559}" sibTransId="{C04178BC-EEC4-0346-BE0D-9C0E9E156350}"/>
    <dgm:cxn modelId="{7A994DA5-9586-FE4F-BE41-C4833AE8006F}" type="presOf" srcId="{63824289-2FB5-7542-BF31-7C8B507E003C}" destId="{D82EDF16-2ADC-2946-B7CE-851A3461F764}" srcOrd="0" destOrd="0" presId="urn:microsoft.com/office/officeart/2005/8/layout/matrix3"/>
    <dgm:cxn modelId="{08165AA2-FD01-FF40-9E10-B7B90D95B901}" type="presParOf" srcId="{394C6B04-E783-5545-9D62-4900A12B3C25}" destId="{8B9CE40D-5761-D946-AD7F-E790F4E27B9E}" srcOrd="0" destOrd="0" presId="urn:microsoft.com/office/officeart/2005/8/layout/matrix3"/>
    <dgm:cxn modelId="{07E24697-FD28-704E-A1FB-D39C8B71F87C}" type="presParOf" srcId="{394C6B04-E783-5545-9D62-4900A12B3C25}" destId="{5BD602BB-CCB5-824E-9AEC-3D7372B3D5F2}" srcOrd="1" destOrd="0" presId="urn:microsoft.com/office/officeart/2005/8/layout/matrix3"/>
    <dgm:cxn modelId="{78620FC2-39ED-B04F-ACF9-53C734EE3FF4}" type="presParOf" srcId="{394C6B04-E783-5545-9D62-4900A12B3C25}" destId="{D82EDF16-2ADC-2946-B7CE-851A3461F764}" srcOrd="2" destOrd="0" presId="urn:microsoft.com/office/officeart/2005/8/layout/matrix3"/>
    <dgm:cxn modelId="{5B876735-CFAD-7944-80CD-20F05485675C}" type="presParOf" srcId="{394C6B04-E783-5545-9D62-4900A12B3C25}" destId="{2A478F4D-0B20-3844-AE5C-1599D893FCF4}" srcOrd="3" destOrd="0" presId="urn:microsoft.com/office/officeart/2005/8/layout/matrix3"/>
    <dgm:cxn modelId="{D1CCFBDD-9689-444B-8A16-1DCAA71147A2}" type="presParOf" srcId="{394C6B04-E783-5545-9D62-4900A12B3C25}" destId="{79EBA8FF-AB9A-734A-A557-E2175275EC4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57EF66-0DE8-654A-8B72-F140485ED963}" type="doc">
      <dgm:prSet loTypeId="urn:microsoft.com/office/officeart/2005/8/layout/matrix3" loCatId="" qsTypeId="urn:microsoft.com/office/officeart/2005/8/quickstyle/3D3" qsCatId="3D" csTypeId="urn:microsoft.com/office/officeart/2005/8/colors/accent1_2" csCatId="accent1" phldr="1"/>
      <dgm:spPr/>
      <dgm:t>
        <a:bodyPr/>
        <a:lstStyle/>
        <a:p>
          <a:endParaRPr lang="fr-FR"/>
        </a:p>
      </dgm:t>
    </dgm:pt>
    <dgm:pt modelId="{08969CB5-399A-0D41-AEA1-5588CC82E611}">
      <dgm:prSet phldrT="[Texte]"/>
      <dgm:spPr/>
      <dgm:t>
        <a:bodyPr/>
        <a:lstStyle/>
        <a:p>
          <a:r>
            <a:rPr lang="fr-FR" b="0" dirty="0" smtClean="0"/>
            <a:t>A1</a:t>
          </a:r>
          <a:endParaRPr lang="fr-FR" b="0" dirty="0"/>
        </a:p>
      </dgm:t>
    </dgm:pt>
    <dgm:pt modelId="{890F718D-7714-7044-916F-09505A4BC559}" type="parTrans" cxnId="{0C263800-4F80-1B4C-BD9E-018E536492D7}">
      <dgm:prSet/>
      <dgm:spPr/>
      <dgm:t>
        <a:bodyPr/>
        <a:lstStyle/>
        <a:p>
          <a:endParaRPr lang="fr-FR"/>
        </a:p>
      </dgm:t>
    </dgm:pt>
    <dgm:pt modelId="{C04178BC-EEC4-0346-BE0D-9C0E9E156350}" type="sibTrans" cxnId="{0C263800-4F80-1B4C-BD9E-018E536492D7}">
      <dgm:prSet/>
      <dgm:spPr/>
      <dgm:t>
        <a:bodyPr/>
        <a:lstStyle/>
        <a:p>
          <a:endParaRPr lang="fr-FR"/>
        </a:p>
      </dgm:t>
    </dgm:pt>
    <dgm:pt modelId="{394C6B04-E783-5545-9D62-4900A12B3C25}" type="pres">
      <dgm:prSet presAssocID="{CA57EF66-0DE8-654A-8B72-F140485ED963}" presName="matrix" presStyleCnt="0">
        <dgm:presLayoutVars>
          <dgm:chMax val="1"/>
          <dgm:dir/>
          <dgm:resizeHandles val="exact"/>
        </dgm:presLayoutVars>
      </dgm:prSet>
      <dgm:spPr/>
      <dgm:t>
        <a:bodyPr/>
        <a:lstStyle/>
        <a:p>
          <a:endParaRPr lang="fr-FR"/>
        </a:p>
      </dgm:t>
    </dgm:pt>
    <dgm:pt modelId="{8B9CE40D-5761-D946-AD7F-E790F4E27B9E}" type="pres">
      <dgm:prSet presAssocID="{CA57EF66-0DE8-654A-8B72-F140485ED963}" presName="diamond" presStyleLbl="bgShp" presStyleIdx="0" presStyleCnt="1"/>
      <dgm:spPr/>
    </dgm:pt>
    <dgm:pt modelId="{5BD602BB-CCB5-824E-9AEC-3D7372B3D5F2}" type="pres">
      <dgm:prSet presAssocID="{CA57EF66-0DE8-654A-8B72-F140485ED963}" presName="quad1" presStyleLbl="node1" presStyleIdx="0" presStyleCnt="4">
        <dgm:presLayoutVars>
          <dgm:chMax val="0"/>
          <dgm:chPref val="0"/>
          <dgm:bulletEnabled val="1"/>
        </dgm:presLayoutVars>
      </dgm:prSet>
      <dgm:spPr/>
      <dgm:t>
        <a:bodyPr/>
        <a:lstStyle/>
        <a:p>
          <a:endParaRPr lang="fr-FR"/>
        </a:p>
      </dgm:t>
    </dgm:pt>
    <dgm:pt modelId="{D82EDF16-2ADC-2946-B7CE-851A3461F764}" type="pres">
      <dgm:prSet presAssocID="{CA57EF66-0DE8-654A-8B72-F140485ED963}" presName="quad2" presStyleLbl="node1" presStyleIdx="1" presStyleCnt="4">
        <dgm:presLayoutVars>
          <dgm:chMax val="0"/>
          <dgm:chPref val="0"/>
          <dgm:bulletEnabled val="1"/>
        </dgm:presLayoutVars>
      </dgm:prSet>
      <dgm:spPr>
        <a:solidFill>
          <a:schemeClr val="accent1">
            <a:hueOff val="0"/>
            <a:satOff val="0"/>
            <a:lumOff val="0"/>
            <a:alpha val="25000"/>
          </a:schemeClr>
        </a:solidFill>
      </dgm:spPr>
      <dgm:t>
        <a:bodyPr/>
        <a:lstStyle/>
        <a:p>
          <a:endParaRPr lang="fr-FR"/>
        </a:p>
      </dgm:t>
    </dgm:pt>
    <dgm:pt modelId="{2A478F4D-0B20-3844-AE5C-1599D893FCF4}" type="pres">
      <dgm:prSet presAssocID="{CA57EF66-0DE8-654A-8B72-F140485ED963}" presName="quad3" presStyleLbl="node1" presStyleIdx="2" presStyleCnt="4">
        <dgm:presLayoutVars>
          <dgm:chMax val="0"/>
          <dgm:chPref val="0"/>
          <dgm:bulletEnabled val="1"/>
        </dgm:presLayoutVars>
      </dgm:prSet>
      <dgm:spPr>
        <a:solidFill>
          <a:schemeClr val="accent1">
            <a:hueOff val="0"/>
            <a:satOff val="0"/>
            <a:lumOff val="0"/>
            <a:alpha val="26000"/>
          </a:schemeClr>
        </a:solidFill>
      </dgm:spPr>
      <dgm:t>
        <a:bodyPr/>
        <a:lstStyle/>
        <a:p>
          <a:endParaRPr lang="fr-FR"/>
        </a:p>
      </dgm:t>
    </dgm:pt>
    <dgm:pt modelId="{79EBA8FF-AB9A-734A-A557-E2175275EC44}" type="pres">
      <dgm:prSet presAssocID="{CA57EF66-0DE8-654A-8B72-F140485ED963}" presName="quad4" presStyleLbl="node1" presStyleIdx="3" presStyleCnt="4">
        <dgm:presLayoutVars>
          <dgm:chMax val="0"/>
          <dgm:chPref val="0"/>
          <dgm:bulletEnabled val="1"/>
        </dgm:presLayoutVars>
      </dgm:prSet>
      <dgm:spPr>
        <a:solidFill>
          <a:schemeClr val="accent1">
            <a:hueOff val="0"/>
            <a:satOff val="0"/>
            <a:lumOff val="0"/>
            <a:alpha val="26000"/>
          </a:schemeClr>
        </a:solidFill>
      </dgm:spPr>
      <dgm:t>
        <a:bodyPr/>
        <a:lstStyle/>
        <a:p>
          <a:endParaRPr lang="fr-FR"/>
        </a:p>
      </dgm:t>
    </dgm:pt>
  </dgm:ptLst>
  <dgm:cxnLst>
    <dgm:cxn modelId="{1E45D692-2585-134A-90DF-E3937668DDD3}" type="presOf" srcId="{08969CB5-399A-0D41-AEA1-5588CC82E611}" destId="{5BD602BB-CCB5-824E-9AEC-3D7372B3D5F2}" srcOrd="0" destOrd="0" presId="urn:microsoft.com/office/officeart/2005/8/layout/matrix3"/>
    <dgm:cxn modelId="{0C263800-4F80-1B4C-BD9E-018E536492D7}" srcId="{CA57EF66-0DE8-654A-8B72-F140485ED963}" destId="{08969CB5-399A-0D41-AEA1-5588CC82E611}" srcOrd="0" destOrd="0" parTransId="{890F718D-7714-7044-916F-09505A4BC559}" sibTransId="{C04178BC-EEC4-0346-BE0D-9C0E9E156350}"/>
    <dgm:cxn modelId="{96D54427-E4BC-F64A-A5BF-53BF3E613BDD}" type="presOf" srcId="{CA57EF66-0DE8-654A-8B72-F140485ED963}" destId="{394C6B04-E783-5545-9D62-4900A12B3C25}" srcOrd="0" destOrd="0" presId="urn:microsoft.com/office/officeart/2005/8/layout/matrix3"/>
    <dgm:cxn modelId="{E03D626B-F98F-6942-8389-D8A5375AEBF5}" type="presParOf" srcId="{394C6B04-E783-5545-9D62-4900A12B3C25}" destId="{8B9CE40D-5761-D946-AD7F-E790F4E27B9E}" srcOrd="0" destOrd="0" presId="urn:microsoft.com/office/officeart/2005/8/layout/matrix3"/>
    <dgm:cxn modelId="{56A72D46-4522-3A4A-8461-37429B57D09A}" type="presParOf" srcId="{394C6B04-E783-5545-9D62-4900A12B3C25}" destId="{5BD602BB-CCB5-824E-9AEC-3D7372B3D5F2}" srcOrd="1" destOrd="0" presId="urn:microsoft.com/office/officeart/2005/8/layout/matrix3"/>
    <dgm:cxn modelId="{BEA846C7-EB69-274D-8823-EFDEDBEDC60B}" type="presParOf" srcId="{394C6B04-E783-5545-9D62-4900A12B3C25}" destId="{D82EDF16-2ADC-2946-B7CE-851A3461F764}" srcOrd="2" destOrd="0" presId="urn:microsoft.com/office/officeart/2005/8/layout/matrix3"/>
    <dgm:cxn modelId="{F19A7B58-4420-C84E-9FBE-D1091E496CEB}" type="presParOf" srcId="{394C6B04-E783-5545-9D62-4900A12B3C25}" destId="{2A478F4D-0B20-3844-AE5C-1599D893FCF4}" srcOrd="3" destOrd="0" presId="urn:microsoft.com/office/officeart/2005/8/layout/matrix3"/>
    <dgm:cxn modelId="{0C4E7D3D-7947-984D-9220-CBCC39555BED}" type="presParOf" srcId="{394C6B04-E783-5545-9D62-4900A12B3C25}" destId="{79EBA8FF-AB9A-734A-A557-E2175275EC4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57EF66-0DE8-654A-8B72-F140485ED963}" type="doc">
      <dgm:prSet loTypeId="urn:microsoft.com/office/officeart/2005/8/layout/matrix3" loCatId="" qsTypeId="urn:microsoft.com/office/officeart/2005/8/quickstyle/3D3" qsCatId="3D" csTypeId="urn:microsoft.com/office/officeart/2005/8/colors/accent1_2" csCatId="accent1" phldr="1"/>
      <dgm:spPr/>
      <dgm:t>
        <a:bodyPr/>
        <a:lstStyle/>
        <a:p>
          <a:endParaRPr lang="fr-FR"/>
        </a:p>
      </dgm:t>
    </dgm:pt>
    <dgm:pt modelId="{08969CB5-399A-0D41-AEA1-5588CC82E611}">
      <dgm:prSet phldrT="[Texte]"/>
      <dgm:spPr>
        <a:solidFill>
          <a:schemeClr val="accent1">
            <a:hueOff val="0"/>
            <a:satOff val="0"/>
            <a:lumOff val="0"/>
            <a:alpha val="26000"/>
          </a:schemeClr>
        </a:solidFill>
      </dgm:spPr>
      <dgm:t>
        <a:bodyPr/>
        <a:lstStyle/>
        <a:p>
          <a:endParaRPr lang="fr-FR" b="0" dirty="0">
            <a:solidFill>
              <a:schemeClr val="tx1"/>
            </a:solidFill>
          </a:endParaRPr>
        </a:p>
      </dgm:t>
    </dgm:pt>
    <dgm:pt modelId="{890F718D-7714-7044-916F-09505A4BC559}" type="parTrans" cxnId="{0C263800-4F80-1B4C-BD9E-018E536492D7}">
      <dgm:prSet/>
      <dgm:spPr/>
      <dgm:t>
        <a:bodyPr/>
        <a:lstStyle/>
        <a:p>
          <a:endParaRPr lang="fr-FR"/>
        </a:p>
      </dgm:t>
    </dgm:pt>
    <dgm:pt modelId="{C04178BC-EEC4-0346-BE0D-9C0E9E156350}" type="sibTrans" cxnId="{0C263800-4F80-1B4C-BD9E-018E536492D7}">
      <dgm:prSet/>
      <dgm:spPr/>
      <dgm:t>
        <a:bodyPr/>
        <a:lstStyle/>
        <a:p>
          <a:endParaRPr lang="fr-FR"/>
        </a:p>
      </dgm:t>
    </dgm:pt>
    <dgm:pt modelId="{FCD2BED4-F26F-5946-88FC-62F90836B4F3}">
      <dgm:prSet/>
      <dgm:spPr/>
      <dgm:t>
        <a:bodyPr/>
        <a:lstStyle/>
        <a:p>
          <a:r>
            <a:rPr lang="fr-FR" dirty="0" smtClean="0"/>
            <a:t>A2</a:t>
          </a:r>
          <a:endParaRPr lang="fr-FR" dirty="0"/>
        </a:p>
      </dgm:t>
    </dgm:pt>
    <dgm:pt modelId="{5EF69F4B-751F-4F4A-8DB8-1B451928F403}" type="parTrans" cxnId="{7D2F8C13-676B-0143-994A-AF291653EB7B}">
      <dgm:prSet/>
      <dgm:spPr/>
      <dgm:t>
        <a:bodyPr/>
        <a:lstStyle/>
        <a:p>
          <a:endParaRPr lang="fr-FR"/>
        </a:p>
      </dgm:t>
    </dgm:pt>
    <dgm:pt modelId="{1EFCE3AC-DBDB-7646-81A1-6A9470302D36}" type="sibTrans" cxnId="{7D2F8C13-676B-0143-994A-AF291653EB7B}">
      <dgm:prSet/>
      <dgm:spPr/>
      <dgm:t>
        <a:bodyPr/>
        <a:lstStyle/>
        <a:p>
          <a:endParaRPr lang="fr-FR"/>
        </a:p>
      </dgm:t>
    </dgm:pt>
    <dgm:pt modelId="{394C6B04-E783-5545-9D62-4900A12B3C25}" type="pres">
      <dgm:prSet presAssocID="{CA57EF66-0DE8-654A-8B72-F140485ED963}" presName="matrix" presStyleCnt="0">
        <dgm:presLayoutVars>
          <dgm:chMax val="1"/>
          <dgm:dir/>
          <dgm:resizeHandles val="exact"/>
        </dgm:presLayoutVars>
      </dgm:prSet>
      <dgm:spPr/>
      <dgm:t>
        <a:bodyPr/>
        <a:lstStyle/>
        <a:p>
          <a:endParaRPr lang="fr-FR"/>
        </a:p>
      </dgm:t>
    </dgm:pt>
    <dgm:pt modelId="{8B9CE40D-5761-D946-AD7F-E790F4E27B9E}" type="pres">
      <dgm:prSet presAssocID="{CA57EF66-0DE8-654A-8B72-F140485ED963}" presName="diamond" presStyleLbl="bgShp" presStyleIdx="0" presStyleCnt="1"/>
      <dgm:spPr/>
    </dgm:pt>
    <dgm:pt modelId="{5BD602BB-CCB5-824E-9AEC-3D7372B3D5F2}" type="pres">
      <dgm:prSet presAssocID="{CA57EF66-0DE8-654A-8B72-F140485ED963}" presName="quad1" presStyleLbl="node1" presStyleIdx="0" presStyleCnt="4">
        <dgm:presLayoutVars>
          <dgm:chMax val="0"/>
          <dgm:chPref val="0"/>
          <dgm:bulletEnabled val="1"/>
        </dgm:presLayoutVars>
      </dgm:prSet>
      <dgm:spPr/>
      <dgm:t>
        <a:bodyPr/>
        <a:lstStyle/>
        <a:p>
          <a:endParaRPr lang="fr-FR"/>
        </a:p>
      </dgm:t>
    </dgm:pt>
    <dgm:pt modelId="{D82EDF16-2ADC-2946-B7CE-851A3461F764}" type="pres">
      <dgm:prSet presAssocID="{CA57EF66-0DE8-654A-8B72-F140485ED963}" presName="quad2" presStyleLbl="node1" presStyleIdx="1" presStyleCnt="4">
        <dgm:presLayoutVars>
          <dgm:chMax val="0"/>
          <dgm:chPref val="0"/>
          <dgm:bulletEnabled val="1"/>
        </dgm:presLayoutVars>
      </dgm:prSet>
      <dgm:spPr/>
      <dgm:t>
        <a:bodyPr/>
        <a:lstStyle/>
        <a:p>
          <a:endParaRPr lang="fr-FR"/>
        </a:p>
      </dgm:t>
    </dgm:pt>
    <dgm:pt modelId="{2A478F4D-0B20-3844-AE5C-1599D893FCF4}" type="pres">
      <dgm:prSet presAssocID="{CA57EF66-0DE8-654A-8B72-F140485ED963}" presName="quad3" presStyleLbl="node1" presStyleIdx="2" presStyleCnt="4">
        <dgm:presLayoutVars>
          <dgm:chMax val="0"/>
          <dgm:chPref val="0"/>
          <dgm:bulletEnabled val="1"/>
        </dgm:presLayoutVars>
      </dgm:prSet>
      <dgm:spPr>
        <a:solidFill>
          <a:schemeClr val="accent1">
            <a:hueOff val="0"/>
            <a:satOff val="0"/>
            <a:lumOff val="0"/>
            <a:alpha val="26000"/>
          </a:schemeClr>
        </a:solidFill>
      </dgm:spPr>
      <dgm:t>
        <a:bodyPr/>
        <a:lstStyle/>
        <a:p>
          <a:endParaRPr lang="fr-FR"/>
        </a:p>
      </dgm:t>
    </dgm:pt>
    <dgm:pt modelId="{79EBA8FF-AB9A-734A-A557-E2175275EC44}" type="pres">
      <dgm:prSet presAssocID="{CA57EF66-0DE8-654A-8B72-F140485ED963}" presName="quad4" presStyleLbl="node1" presStyleIdx="3" presStyleCnt="4">
        <dgm:presLayoutVars>
          <dgm:chMax val="0"/>
          <dgm:chPref val="0"/>
          <dgm:bulletEnabled val="1"/>
        </dgm:presLayoutVars>
      </dgm:prSet>
      <dgm:spPr>
        <a:solidFill>
          <a:schemeClr val="accent1">
            <a:hueOff val="0"/>
            <a:satOff val="0"/>
            <a:lumOff val="0"/>
            <a:alpha val="26000"/>
          </a:schemeClr>
        </a:solidFill>
      </dgm:spPr>
      <dgm:t>
        <a:bodyPr/>
        <a:lstStyle/>
        <a:p>
          <a:endParaRPr lang="fr-FR"/>
        </a:p>
      </dgm:t>
    </dgm:pt>
  </dgm:ptLst>
  <dgm:cxnLst>
    <dgm:cxn modelId="{11343542-94AB-E143-B5EB-0063B1D2CD13}" type="presOf" srcId="{CA57EF66-0DE8-654A-8B72-F140485ED963}" destId="{394C6B04-E783-5545-9D62-4900A12B3C25}" srcOrd="0" destOrd="0" presId="urn:microsoft.com/office/officeart/2005/8/layout/matrix3"/>
    <dgm:cxn modelId="{7D2F8C13-676B-0143-994A-AF291653EB7B}" srcId="{CA57EF66-0DE8-654A-8B72-F140485ED963}" destId="{FCD2BED4-F26F-5946-88FC-62F90836B4F3}" srcOrd="1" destOrd="0" parTransId="{5EF69F4B-751F-4F4A-8DB8-1B451928F403}" sibTransId="{1EFCE3AC-DBDB-7646-81A1-6A9470302D36}"/>
    <dgm:cxn modelId="{0C263800-4F80-1B4C-BD9E-018E536492D7}" srcId="{CA57EF66-0DE8-654A-8B72-F140485ED963}" destId="{08969CB5-399A-0D41-AEA1-5588CC82E611}" srcOrd="0" destOrd="0" parTransId="{890F718D-7714-7044-916F-09505A4BC559}" sibTransId="{C04178BC-EEC4-0346-BE0D-9C0E9E156350}"/>
    <dgm:cxn modelId="{45275EB6-E628-F843-86CD-08994FBD16EB}" type="presOf" srcId="{FCD2BED4-F26F-5946-88FC-62F90836B4F3}" destId="{D82EDF16-2ADC-2946-B7CE-851A3461F764}" srcOrd="0" destOrd="0" presId="urn:microsoft.com/office/officeart/2005/8/layout/matrix3"/>
    <dgm:cxn modelId="{7AB1AC04-2CF0-F344-A5F4-44A0AAE1BD6B}" type="presOf" srcId="{08969CB5-399A-0D41-AEA1-5588CC82E611}" destId="{5BD602BB-CCB5-824E-9AEC-3D7372B3D5F2}" srcOrd="0" destOrd="0" presId="urn:microsoft.com/office/officeart/2005/8/layout/matrix3"/>
    <dgm:cxn modelId="{03F2CD9A-85BF-754F-8C4D-EDA845C6A863}" type="presParOf" srcId="{394C6B04-E783-5545-9D62-4900A12B3C25}" destId="{8B9CE40D-5761-D946-AD7F-E790F4E27B9E}" srcOrd="0" destOrd="0" presId="urn:microsoft.com/office/officeart/2005/8/layout/matrix3"/>
    <dgm:cxn modelId="{BF874FC7-5FA0-5449-8AAF-E360CD82BA02}" type="presParOf" srcId="{394C6B04-E783-5545-9D62-4900A12B3C25}" destId="{5BD602BB-CCB5-824E-9AEC-3D7372B3D5F2}" srcOrd="1" destOrd="0" presId="urn:microsoft.com/office/officeart/2005/8/layout/matrix3"/>
    <dgm:cxn modelId="{6B3B2925-D38A-4E49-A64D-15ADBACFACBF}" type="presParOf" srcId="{394C6B04-E783-5545-9D62-4900A12B3C25}" destId="{D82EDF16-2ADC-2946-B7CE-851A3461F764}" srcOrd="2" destOrd="0" presId="urn:microsoft.com/office/officeart/2005/8/layout/matrix3"/>
    <dgm:cxn modelId="{D15E08F9-128C-9C48-8F4A-D4CBA2E3D4BB}" type="presParOf" srcId="{394C6B04-E783-5545-9D62-4900A12B3C25}" destId="{2A478F4D-0B20-3844-AE5C-1599D893FCF4}" srcOrd="3" destOrd="0" presId="urn:microsoft.com/office/officeart/2005/8/layout/matrix3"/>
    <dgm:cxn modelId="{63C7F1DE-D6FE-5C4A-B7BD-9F670C6C0A82}" type="presParOf" srcId="{394C6B04-E783-5545-9D62-4900A12B3C25}" destId="{79EBA8FF-AB9A-734A-A557-E2175275EC4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57EF66-0DE8-654A-8B72-F140485ED963}" type="doc">
      <dgm:prSet loTypeId="urn:microsoft.com/office/officeart/2005/8/layout/matrix3" loCatId="" qsTypeId="urn:microsoft.com/office/officeart/2005/8/quickstyle/3D3" qsCatId="3D" csTypeId="urn:microsoft.com/office/officeart/2005/8/colors/accent1_2" csCatId="accent1" phldr="1"/>
      <dgm:spPr/>
      <dgm:t>
        <a:bodyPr/>
        <a:lstStyle/>
        <a:p>
          <a:endParaRPr lang="fr-FR"/>
        </a:p>
      </dgm:t>
    </dgm:pt>
    <dgm:pt modelId="{08969CB5-399A-0D41-AEA1-5588CC82E611}">
      <dgm:prSet phldrT="[Texte]"/>
      <dgm:spPr>
        <a:solidFill>
          <a:schemeClr val="accent1">
            <a:hueOff val="0"/>
            <a:satOff val="0"/>
            <a:lumOff val="0"/>
            <a:alpha val="26000"/>
          </a:schemeClr>
        </a:solidFill>
      </dgm:spPr>
      <dgm:t>
        <a:bodyPr/>
        <a:lstStyle/>
        <a:p>
          <a:endParaRPr lang="fr-FR" b="0" dirty="0">
            <a:solidFill>
              <a:schemeClr val="tx1"/>
            </a:solidFill>
          </a:endParaRPr>
        </a:p>
      </dgm:t>
    </dgm:pt>
    <dgm:pt modelId="{890F718D-7714-7044-916F-09505A4BC559}" type="parTrans" cxnId="{0C263800-4F80-1B4C-BD9E-018E536492D7}">
      <dgm:prSet/>
      <dgm:spPr/>
      <dgm:t>
        <a:bodyPr/>
        <a:lstStyle/>
        <a:p>
          <a:endParaRPr lang="fr-FR"/>
        </a:p>
      </dgm:t>
    </dgm:pt>
    <dgm:pt modelId="{C04178BC-EEC4-0346-BE0D-9C0E9E156350}" type="sibTrans" cxnId="{0C263800-4F80-1B4C-BD9E-018E536492D7}">
      <dgm:prSet/>
      <dgm:spPr/>
      <dgm:t>
        <a:bodyPr/>
        <a:lstStyle/>
        <a:p>
          <a:endParaRPr lang="fr-FR"/>
        </a:p>
      </dgm:t>
    </dgm:pt>
    <dgm:pt modelId="{DBD464C2-43ED-294D-9F7A-130599A020C2}">
      <dgm:prSet/>
      <dgm:spPr>
        <a:solidFill>
          <a:schemeClr val="accent1">
            <a:hueOff val="0"/>
            <a:satOff val="0"/>
            <a:lumOff val="0"/>
            <a:alpha val="26000"/>
          </a:schemeClr>
        </a:solidFill>
      </dgm:spPr>
      <dgm:t>
        <a:bodyPr/>
        <a:lstStyle/>
        <a:p>
          <a:endParaRPr lang="fr-FR"/>
        </a:p>
      </dgm:t>
    </dgm:pt>
    <dgm:pt modelId="{8FD21E7D-F308-BE4E-AB1B-95A9CACA13FE}" type="parTrans" cxnId="{7C1C5C0D-8DEF-044B-AB01-E03E2AC4B1C1}">
      <dgm:prSet/>
      <dgm:spPr/>
      <dgm:t>
        <a:bodyPr/>
        <a:lstStyle/>
        <a:p>
          <a:endParaRPr lang="fr-FR"/>
        </a:p>
      </dgm:t>
    </dgm:pt>
    <dgm:pt modelId="{9865D7F9-FDC1-3A45-98EE-5DF4A2D1B634}" type="sibTrans" cxnId="{7C1C5C0D-8DEF-044B-AB01-E03E2AC4B1C1}">
      <dgm:prSet/>
      <dgm:spPr/>
      <dgm:t>
        <a:bodyPr/>
        <a:lstStyle/>
        <a:p>
          <a:endParaRPr lang="fr-FR"/>
        </a:p>
      </dgm:t>
    </dgm:pt>
    <dgm:pt modelId="{2120BA2E-B629-B14F-9FF9-072262ADD256}">
      <dgm:prSet/>
      <dgm:spPr/>
      <dgm:t>
        <a:bodyPr/>
        <a:lstStyle/>
        <a:p>
          <a:r>
            <a:rPr lang="fr-FR" dirty="0" smtClean="0"/>
            <a:t>A3</a:t>
          </a:r>
          <a:endParaRPr lang="fr-FR" dirty="0"/>
        </a:p>
      </dgm:t>
    </dgm:pt>
    <dgm:pt modelId="{A97CB4FF-08F9-7347-B214-13EC8D307100}" type="parTrans" cxnId="{60435639-2C67-3840-8B03-C30E250C976A}">
      <dgm:prSet/>
      <dgm:spPr/>
      <dgm:t>
        <a:bodyPr/>
        <a:lstStyle/>
        <a:p>
          <a:endParaRPr lang="fr-FR"/>
        </a:p>
      </dgm:t>
    </dgm:pt>
    <dgm:pt modelId="{942B3EE4-0384-F34F-A9D9-B327CCCB0FB0}" type="sibTrans" cxnId="{60435639-2C67-3840-8B03-C30E250C976A}">
      <dgm:prSet/>
      <dgm:spPr/>
      <dgm:t>
        <a:bodyPr/>
        <a:lstStyle/>
        <a:p>
          <a:endParaRPr lang="fr-FR"/>
        </a:p>
      </dgm:t>
    </dgm:pt>
    <dgm:pt modelId="{394C6B04-E783-5545-9D62-4900A12B3C25}" type="pres">
      <dgm:prSet presAssocID="{CA57EF66-0DE8-654A-8B72-F140485ED963}" presName="matrix" presStyleCnt="0">
        <dgm:presLayoutVars>
          <dgm:chMax val="1"/>
          <dgm:dir/>
          <dgm:resizeHandles val="exact"/>
        </dgm:presLayoutVars>
      </dgm:prSet>
      <dgm:spPr/>
      <dgm:t>
        <a:bodyPr/>
        <a:lstStyle/>
        <a:p>
          <a:endParaRPr lang="fr-FR"/>
        </a:p>
      </dgm:t>
    </dgm:pt>
    <dgm:pt modelId="{8B9CE40D-5761-D946-AD7F-E790F4E27B9E}" type="pres">
      <dgm:prSet presAssocID="{CA57EF66-0DE8-654A-8B72-F140485ED963}" presName="diamond" presStyleLbl="bgShp" presStyleIdx="0" presStyleCnt="1"/>
      <dgm:spPr/>
    </dgm:pt>
    <dgm:pt modelId="{5BD602BB-CCB5-824E-9AEC-3D7372B3D5F2}" type="pres">
      <dgm:prSet presAssocID="{CA57EF66-0DE8-654A-8B72-F140485ED963}" presName="quad1" presStyleLbl="node1" presStyleIdx="0" presStyleCnt="4">
        <dgm:presLayoutVars>
          <dgm:chMax val="0"/>
          <dgm:chPref val="0"/>
          <dgm:bulletEnabled val="1"/>
        </dgm:presLayoutVars>
      </dgm:prSet>
      <dgm:spPr/>
      <dgm:t>
        <a:bodyPr/>
        <a:lstStyle/>
        <a:p>
          <a:endParaRPr lang="fr-FR"/>
        </a:p>
      </dgm:t>
    </dgm:pt>
    <dgm:pt modelId="{D82EDF16-2ADC-2946-B7CE-851A3461F764}" type="pres">
      <dgm:prSet presAssocID="{CA57EF66-0DE8-654A-8B72-F140485ED963}" presName="quad2" presStyleLbl="node1" presStyleIdx="1" presStyleCnt="4">
        <dgm:presLayoutVars>
          <dgm:chMax val="0"/>
          <dgm:chPref val="0"/>
          <dgm:bulletEnabled val="1"/>
        </dgm:presLayoutVars>
      </dgm:prSet>
      <dgm:spPr/>
      <dgm:t>
        <a:bodyPr/>
        <a:lstStyle/>
        <a:p>
          <a:endParaRPr lang="fr-FR"/>
        </a:p>
      </dgm:t>
    </dgm:pt>
    <dgm:pt modelId="{2A478F4D-0B20-3844-AE5C-1599D893FCF4}" type="pres">
      <dgm:prSet presAssocID="{CA57EF66-0DE8-654A-8B72-F140485ED963}" presName="quad3" presStyleLbl="node1" presStyleIdx="2" presStyleCnt="4">
        <dgm:presLayoutVars>
          <dgm:chMax val="0"/>
          <dgm:chPref val="0"/>
          <dgm:bulletEnabled val="1"/>
        </dgm:presLayoutVars>
      </dgm:prSet>
      <dgm:spPr/>
      <dgm:t>
        <a:bodyPr/>
        <a:lstStyle/>
        <a:p>
          <a:endParaRPr lang="fr-FR"/>
        </a:p>
      </dgm:t>
    </dgm:pt>
    <dgm:pt modelId="{79EBA8FF-AB9A-734A-A557-E2175275EC44}" type="pres">
      <dgm:prSet presAssocID="{CA57EF66-0DE8-654A-8B72-F140485ED963}" presName="quad4" presStyleLbl="node1" presStyleIdx="3" presStyleCnt="4">
        <dgm:presLayoutVars>
          <dgm:chMax val="0"/>
          <dgm:chPref val="0"/>
          <dgm:bulletEnabled val="1"/>
        </dgm:presLayoutVars>
      </dgm:prSet>
      <dgm:spPr>
        <a:solidFill>
          <a:schemeClr val="accent1">
            <a:hueOff val="0"/>
            <a:satOff val="0"/>
            <a:lumOff val="0"/>
            <a:alpha val="26000"/>
          </a:schemeClr>
        </a:solidFill>
      </dgm:spPr>
      <dgm:t>
        <a:bodyPr/>
        <a:lstStyle/>
        <a:p>
          <a:endParaRPr lang="fr-FR"/>
        </a:p>
      </dgm:t>
    </dgm:pt>
  </dgm:ptLst>
  <dgm:cxnLst>
    <dgm:cxn modelId="{60435639-2C67-3840-8B03-C30E250C976A}" srcId="{CA57EF66-0DE8-654A-8B72-F140485ED963}" destId="{2120BA2E-B629-B14F-9FF9-072262ADD256}" srcOrd="2" destOrd="0" parTransId="{A97CB4FF-08F9-7347-B214-13EC8D307100}" sibTransId="{942B3EE4-0384-F34F-A9D9-B327CCCB0FB0}"/>
    <dgm:cxn modelId="{7C1C5C0D-8DEF-044B-AB01-E03E2AC4B1C1}" srcId="{CA57EF66-0DE8-654A-8B72-F140485ED963}" destId="{DBD464C2-43ED-294D-9F7A-130599A020C2}" srcOrd="1" destOrd="0" parTransId="{8FD21E7D-F308-BE4E-AB1B-95A9CACA13FE}" sibTransId="{9865D7F9-FDC1-3A45-98EE-5DF4A2D1B634}"/>
    <dgm:cxn modelId="{0C263800-4F80-1B4C-BD9E-018E536492D7}" srcId="{CA57EF66-0DE8-654A-8B72-F140485ED963}" destId="{08969CB5-399A-0D41-AEA1-5588CC82E611}" srcOrd="0" destOrd="0" parTransId="{890F718D-7714-7044-916F-09505A4BC559}" sibTransId="{C04178BC-EEC4-0346-BE0D-9C0E9E156350}"/>
    <dgm:cxn modelId="{6AD8C784-08B6-6A41-99CB-98244CE0D923}" type="presOf" srcId="{CA57EF66-0DE8-654A-8B72-F140485ED963}" destId="{394C6B04-E783-5545-9D62-4900A12B3C25}" srcOrd="0" destOrd="0" presId="urn:microsoft.com/office/officeart/2005/8/layout/matrix3"/>
    <dgm:cxn modelId="{DB36FAEE-8181-4B45-9681-C73E69735259}" type="presOf" srcId="{2120BA2E-B629-B14F-9FF9-072262ADD256}" destId="{2A478F4D-0B20-3844-AE5C-1599D893FCF4}" srcOrd="0" destOrd="0" presId="urn:microsoft.com/office/officeart/2005/8/layout/matrix3"/>
    <dgm:cxn modelId="{0B173117-F4B1-D740-ADD6-B4E3FC180E11}" type="presOf" srcId="{DBD464C2-43ED-294D-9F7A-130599A020C2}" destId="{D82EDF16-2ADC-2946-B7CE-851A3461F764}" srcOrd="0" destOrd="0" presId="urn:microsoft.com/office/officeart/2005/8/layout/matrix3"/>
    <dgm:cxn modelId="{D6CDFCE6-83B4-CB43-B1DE-8F7F4E20C1C3}" type="presOf" srcId="{08969CB5-399A-0D41-AEA1-5588CC82E611}" destId="{5BD602BB-CCB5-824E-9AEC-3D7372B3D5F2}" srcOrd="0" destOrd="0" presId="urn:microsoft.com/office/officeart/2005/8/layout/matrix3"/>
    <dgm:cxn modelId="{2ED4B8B3-1D2C-334A-9568-5393243E5133}" type="presParOf" srcId="{394C6B04-E783-5545-9D62-4900A12B3C25}" destId="{8B9CE40D-5761-D946-AD7F-E790F4E27B9E}" srcOrd="0" destOrd="0" presId="urn:microsoft.com/office/officeart/2005/8/layout/matrix3"/>
    <dgm:cxn modelId="{47C5900D-B3B3-2C4C-9E79-28E7D1972D34}" type="presParOf" srcId="{394C6B04-E783-5545-9D62-4900A12B3C25}" destId="{5BD602BB-CCB5-824E-9AEC-3D7372B3D5F2}" srcOrd="1" destOrd="0" presId="urn:microsoft.com/office/officeart/2005/8/layout/matrix3"/>
    <dgm:cxn modelId="{E4F93A0B-28E9-9643-871B-5735F647E0A3}" type="presParOf" srcId="{394C6B04-E783-5545-9D62-4900A12B3C25}" destId="{D82EDF16-2ADC-2946-B7CE-851A3461F764}" srcOrd="2" destOrd="0" presId="urn:microsoft.com/office/officeart/2005/8/layout/matrix3"/>
    <dgm:cxn modelId="{1F9E01AD-E0CE-8941-9063-4397B532C464}" type="presParOf" srcId="{394C6B04-E783-5545-9D62-4900A12B3C25}" destId="{2A478F4D-0B20-3844-AE5C-1599D893FCF4}" srcOrd="3" destOrd="0" presId="urn:microsoft.com/office/officeart/2005/8/layout/matrix3"/>
    <dgm:cxn modelId="{80B287F8-A3EB-BD4E-94F4-B7E58B49834D}" type="presParOf" srcId="{394C6B04-E783-5545-9D62-4900A12B3C25}" destId="{79EBA8FF-AB9A-734A-A557-E2175275EC4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57EF66-0DE8-654A-8B72-F140485ED963}" type="doc">
      <dgm:prSet loTypeId="urn:microsoft.com/office/officeart/2005/8/layout/matrix3" loCatId="" qsTypeId="urn:microsoft.com/office/officeart/2005/8/quickstyle/3D3" qsCatId="3D" csTypeId="urn:microsoft.com/office/officeart/2005/8/colors/accent1_2" csCatId="accent1" phldr="1"/>
      <dgm:spPr/>
      <dgm:t>
        <a:bodyPr/>
        <a:lstStyle/>
        <a:p>
          <a:endParaRPr lang="fr-FR"/>
        </a:p>
      </dgm:t>
    </dgm:pt>
    <dgm:pt modelId="{08969CB5-399A-0D41-AEA1-5588CC82E611}">
      <dgm:prSet phldrT="[Texte]"/>
      <dgm:spPr>
        <a:solidFill>
          <a:schemeClr val="accent1">
            <a:hueOff val="0"/>
            <a:satOff val="0"/>
            <a:lumOff val="0"/>
            <a:alpha val="25000"/>
          </a:schemeClr>
        </a:solidFill>
      </dgm:spPr>
      <dgm:t>
        <a:bodyPr/>
        <a:lstStyle/>
        <a:p>
          <a:endParaRPr lang="fr-FR" b="0" dirty="0"/>
        </a:p>
      </dgm:t>
    </dgm:pt>
    <dgm:pt modelId="{890F718D-7714-7044-916F-09505A4BC559}" type="parTrans" cxnId="{0C263800-4F80-1B4C-BD9E-018E536492D7}">
      <dgm:prSet/>
      <dgm:spPr/>
      <dgm:t>
        <a:bodyPr/>
        <a:lstStyle/>
        <a:p>
          <a:endParaRPr lang="fr-FR"/>
        </a:p>
      </dgm:t>
    </dgm:pt>
    <dgm:pt modelId="{C04178BC-EEC4-0346-BE0D-9C0E9E156350}" type="sibTrans" cxnId="{0C263800-4F80-1B4C-BD9E-018E536492D7}">
      <dgm:prSet/>
      <dgm:spPr/>
      <dgm:t>
        <a:bodyPr/>
        <a:lstStyle/>
        <a:p>
          <a:endParaRPr lang="fr-FR"/>
        </a:p>
      </dgm:t>
    </dgm:pt>
    <dgm:pt modelId="{575D17F7-CE33-0141-8F77-2DFE09D813B3}">
      <dgm:prSet/>
      <dgm:spPr>
        <a:solidFill>
          <a:schemeClr val="accent1">
            <a:hueOff val="0"/>
            <a:satOff val="0"/>
            <a:lumOff val="0"/>
            <a:alpha val="25000"/>
          </a:schemeClr>
        </a:solidFill>
      </dgm:spPr>
      <dgm:t>
        <a:bodyPr/>
        <a:lstStyle/>
        <a:p>
          <a:endParaRPr lang="fr-FR"/>
        </a:p>
      </dgm:t>
    </dgm:pt>
    <dgm:pt modelId="{F2D404F7-56D5-2B4C-BDD1-2EA24165B2EC}" type="parTrans" cxnId="{6A56C52F-B9A6-554A-B5F6-0DF8671054A2}">
      <dgm:prSet/>
      <dgm:spPr/>
      <dgm:t>
        <a:bodyPr/>
        <a:lstStyle/>
        <a:p>
          <a:endParaRPr lang="fr-FR"/>
        </a:p>
      </dgm:t>
    </dgm:pt>
    <dgm:pt modelId="{7F1BCA91-0510-344E-8EFF-CDAADC11FE56}" type="sibTrans" cxnId="{6A56C52F-B9A6-554A-B5F6-0DF8671054A2}">
      <dgm:prSet/>
      <dgm:spPr/>
      <dgm:t>
        <a:bodyPr/>
        <a:lstStyle/>
        <a:p>
          <a:endParaRPr lang="fr-FR"/>
        </a:p>
      </dgm:t>
    </dgm:pt>
    <dgm:pt modelId="{89C04CF2-A930-3544-9C66-07BB79FE52A4}">
      <dgm:prSet/>
      <dgm:spPr>
        <a:solidFill>
          <a:schemeClr val="accent1">
            <a:hueOff val="0"/>
            <a:satOff val="0"/>
            <a:lumOff val="0"/>
            <a:alpha val="26000"/>
          </a:schemeClr>
        </a:solidFill>
      </dgm:spPr>
      <dgm:t>
        <a:bodyPr/>
        <a:lstStyle/>
        <a:p>
          <a:endParaRPr lang="fr-FR"/>
        </a:p>
      </dgm:t>
    </dgm:pt>
    <dgm:pt modelId="{D513CA98-1C84-6244-9D40-1B168F9D950E}" type="parTrans" cxnId="{4EF0E4F6-AC6A-1D40-834F-440424D16EFE}">
      <dgm:prSet/>
      <dgm:spPr/>
      <dgm:t>
        <a:bodyPr/>
        <a:lstStyle/>
        <a:p>
          <a:endParaRPr lang="fr-FR"/>
        </a:p>
      </dgm:t>
    </dgm:pt>
    <dgm:pt modelId="{A1521101-B55C-6742-9E36-781C49FE372C}" type="sibTrans" cxnId="{4EF0E4F6-AC6A-1D40-834F-440424D16EFE}">
      <dgm:prSet/>
      <dgm:spPr/>
      <dgm:t>
        <a:bodyPr/>
        <a:lstStyle/>
        <a:p>
          <a:endParaRPr lang="fr-FR"/>
        </a:p>
      </dgm:t>
    </dgm:pt>
    <dgm:pt modelId="{57280841-94F7-484B-AE14-EF2A915A3002}">
      <dgm:prSet/>
      <dgm:spPr/>
      <dgm:t>
        <a:bodyPr/>
        <a:lstStyle/>
        <a:p>
          <a:r>
            <a:rPr lang="fr-FR" dirty="0" smtClean="0"/>
            <a:t>A4</a:t>
          </a:r>
          <a:endParaRPr lang="fr-FR" dirty="0"/>
        </a:p>
      </dgm:t>
    </dgm:pt>
    <dgm:pt modelId="{8D754AEA-ED6F-4F4A-A833-5E2D855820A9}" type="parTrans" cxnId="{CC9AA5A8-B830-AA4C-88CA-D478F0259FC4}">
      <dgm:prSet/>
      <dgm:spPr/>
      <dgm:t>
        <a:bodyPr/>
        <a:lstStyle/>
        <a:p>
          <a:endParaRPr lang="fr-FR"/>
        </a:p>
      </dgm:t>
    </dgm:pt>
    <dgm:pt modelId="{4A95ACB6-E896-5B49-8CD5-0DF379BFEB16}" type="sibTrans" cxnId="{CC9AA5A8-B830-AA4C-88CA-D478F0259FC4}">
      <dgm:prSet/>
      <dgm:spPr/>
      <dgm:t>
        <a:bodyPr/>
        <a:lstStyle/>
        <a:p>
          <a:endParaRPr lang="fr-FR"/>
        </a:p>
      </dgm:t>
    </dgm:pt>
    <dgm:pt modelId="{394C6B04-E783-5545-9D62-4900A12B3C25}" type="pres">
      <dgm:prSet presAssocID="{CA57EF66-0DE8-654A-8B72-F140485ED963}" presName="matrix" presStyleCnt="0">
        <dgm:presLayoutVars>
          <dgm:chMax val="1"/>
          <dgm:dir/>
          <dgm:resizeHandles val="exact"/>
        </dgm:presLayoutVars>
      </dgm:prSet>
      <dgm:spPr/>
      <dgm:t>
        <a:bodyPr/>
        <a:lstStyle/>
        <a:p>
          <a:endParaRPr lang="fr-FR"/>
        </a:p>
      </dgm:t>
    </dgm:pt>
    <dgm:pt modelId="{8B9CE40D-5761-D946-AD7F-E790F4E27B9E}" type="pres">
      <dgm:prSet presAssocID="{CA57EF66-0DE8-654A-8B72-F140485ED963}" presName="diamond" presStyleLbl="bgShp" presStyleIdx="0" presStyleCnt="1"/>
      <dgm:spPr/>
    </dgm:pt>
    <dgm:pt modelId="{5BD602BB-CCB5-824E-9AEC-3D7372B3D5F2}" type="pres">
      <dgm:prSet presAssocID="{CA57EF66-0DE8-654A-8B72-F140485ED963}" presName="quad1" presStyleLbl="node1" presStyleIdx="0" presStyleCnt="4">
        <dgm:presLayoutVars>
          <dgm:chMax val="0"/>
          <dgm:chPref val="0"/>
          <dgm:bulletEnabled val="1"/>
        </dgm:presLayoutVars>
      </dgm:prSet>
      <dgm:spPr/>
      <dgm:t>
        <a:bodyPr/>
        <a:lstStyle/>
        <a:p>
          <a:endParaRPr lang="fr-FR"/>
        </a:p>
      </dgm:t>
    </dgm:pt>
    <dgm:pt modelId="{D82EDF16-2ADC-2946-B7CE-851A3461F764}" type="pres">
      <dgm:prSet presAssocID="{CA57EF66-0DE8-654A-8B72-F140485ED963}" presName="quad2" presStyleLbl="node1" presStyleIdx="1" presStyleCnt="4">
        <dgm:presLayoutVars>
          <dgm:chMax val="0"/>
          <dgm:chPref val="0"/>
          <dgm:bulletEnabled val="1"/>
        </dgm:presLayoutVars>
      </dgm:prSet>
      <dgm:spPr/>
      <dgm:t>
        <a:bodyPr/>
        <a:lstStyle/>
        <a:p>
          <a:endParaRPr lang="fr-FR"/>
        </a:p>
      </dgm:t>
    </dgm:pt>
    <dgm:pt modelId="{2A478F4D-0B20-3844-AE5C-1599D893FCF4}" type="pres">
      <dgm:prSet presAssocID="{CA57EF66-0DE8-654A-8B72-F140485ED963}" presName="quad3" presStyleLbl="node1" presStyleIdx="2" presStyleCnt="4">
        <dgm:presLayoutVars>
          <dgm:chMax val="0"/>
          <dgm:chPref val="0"/>
          <dgm:bulletEnabled val="1"/>
        </dgm:presLayoutVars>
      </dgm:prSet>
      <dgm:spPr/>
      <dgm:t>
        <a:bodyPr/>
        <a:lstStyle/>
        <a:p>
          <a:endParaRPr lang="fr-FR"/>
        </a:p>
      </dgm:t>
    </dgm:pt>
    <dgm:pt modelId="{79EBA8FF-AB9A-734A-A557-E2175275EC44}" type="pres">
      <dgm:prSet presAssocID="{CA57EF66-0DE8-654A-8B72-F140485ED963}" presName="quad4" presStyleLbl="node1" presStyleIdx="3" presStyleCnt="4">
        <dgm:presLayoutVars>
          <dgm:chMax val="0"/>
          <dgm:chPref val="0"/>
          <dgm:bulletEnabled val="1"/>
        </dgm:presLayoutVars>
      </dgm:prSet>
      <dgm:spPr/>
      <dgm:t>
        <a:bodyPr/>
        <a:lstStyle/>
        <a:p>
          <a:endParaRPr lang="fr-FR"/>
        </a:p>
      </dgm:t>
    </dgm:pt>
  </dgm:ptLst>
  <dgm:cxnLst>
    <dgm:cxn modelId="{9A2D249B-12DB-4C47-8818-CA3E7759ABEA}" type="presOf" srcId="{57280841-94F7-484B-AE14-EF2A915A3002}" destId="{79EBA8FF-AB9A-734A-A557-E2175275EC44}" srcOrd="0" destOrd="0" presId="urn:microsoft.com/office/officeart/2005/8/layout/matrix3"/>
    <dgm:cxn modelId="{ADD55FE1-DB31-0449-94E0-CC106713FAB2}" type="presOf" srcId="{CA57EF66-0DE8-654A-8B72-F140485ED963}" destId="{394C6B04-E783-5545-9D62-4900A12B3C25}" srcOrd="0" destOrd="0" presId="urn:microsoft.com/office/officeart/2005/8/layout/matrix3"/>
    <dgm:cxn modelId="{0C263800-4F80-1B4C-BD9E-018E536492D7}" srcId="{CA57EF66-0DE8-654A-8B72-F140485ED963}" destId="{08969CB5-399A-0D41-AEA1-5588CC82E611}" srcOrd="0" destOrd="0" parTransId="{890F718D-7714-7044-916F-09505A4BC559}" sibTransId="{C04178BC-EEC4-0346-BE0D-9C0E9E156350}"/>
    <dgm:cxn modelId="{E76A57C3-A776-374E-B1B3-B2004DEC6D0A}" type="presOf" srcId="{575D17F7-CE33-0141-8F77-2DFE09D813B3}" destId="{D82EDF16-2ADC-2946-B7CE-851A3461F764}" srcOrd="0" destOrd="0" presId="urn:microsoft.com/office/officeart/2005/8/layout/matrix3"/>
    <dgm:cxn modelId="{FDF075D7-FE8C-2846-901C-D456454C53D0}" type="presOf" srcId="{08969CB5-399A-0D41-AEA1-5588CC82E611}" destId="{5BD602BB-CCB5-824E-9AEC-3D7372B3D5F2}" srcOrd="0" destOrd="0" presId="urn:microsoft.com/office/officeart/2005/8/layout/matrix3"/>
    <dgm:cxn modelId="{6D974EAA-E518-5D47-8F84-7B704033B47E}" type="presOf" srcId="{89C04CF2-A930-3544-9C66-07BB79FE52A4}" destId="{2A478F4D-0B20-3844-AE5C-1599D893FCF4}" srcOrd="0" destOrd="0" presId="urn:microsoft.com/office/officeart/2005/8/layout/matrix3"/>
    <dgm:cxn modelId="{CC9AA5A8-B830-AA4C-88CA-D478F0259FC4}" srcId="{CA57EF66-0DE8-654A-8B72-F140485ED963}" destId="{57280841-94F7-484B-AE14-EF2A915A3002}" srcOrd="3" destOrd="0" parTransId="{8D754AEA-ED6F-4F4A-A833-5E2D855820A9}" sibTransId="{4A95ACB6-E896-5B49-8CD5-0DF379BFEB16}"/>
    <dgm:cxn modelId="{4EF0E4F6-AC6A-1D40-834F-440424D16EFE}" srcId="{CA57EF66-0DE8-654A-8B72-F140485ED963}" destId="{89C04CF2-A930-3544-9C66-07BB79FE52A4}" srcOrd="2" destOrd="0" parTransId="{D513CA98-1C84-6244-9D40-1B168F9D950E}" sibTransId="{A1521101-B55C-6742-9E36-781C49FE372C}"/>
    <dgm:cxn modelId="{6A56C52F-B9A6-554A-B5F6-0DF8671054A2}" srcId="{CA57EF66-0DE8-654A-8B72-F140485ED963}" destId="{575D17F7-CE33-0141-8F77-2DFE09D813B3}" srcOrd="1" destOrd="0" parTransId="{F2D404F7-56D5-2B4C-BDD1-2EA24165B2EC}" sibTransId="{7F1BCA91-0510-344E-8EFF-CDAADC11FE56}"/>
    <dgm:cxn modelId="{78C29229-A699-8A40-AE6B-AF6C1323F29B}" type="presParOf" srcId="{394C6B04-E783-5545-9D62-4900A12B3C25}" destId="{8B9CE40D-5761-D946-AD7F-E790F4E27B9E}" srcOrd="0" destOrd="0" presId="urn:microsoft.com/office/officeart/2005/8/layout/matrix3"/>
    <dgm:cxn modelId="{B19654DE-3ED4-664A-B548-3B40AC354BB0}" type="presParOf" srcId="{394C6B04-E783-5545-9D62-4900A12B3C25}" destId="{5BD602BB-CCB5-824E-9AEC-3D7372B3D5F2}" srcOrd="1" destOrd="0" presId="urn:microsoft.com/office/officeart/2005/8/layout/matrix3"/>
    <dgm:cxn modelId="{18450B25-04D9-F140-97E4-F06F69340F8F}" type="presParOf" srcId="{394C6B04-E783-5545-9D62-4900A12B3C25}" destId="{D82EDF16-2ADC-2946-B7CE-851A3461F764}" srcOrd="2" destOrd="0" presId="urn:microsoft.com/office/officeart/2005/8/layout/matrix3"/>
    <dgm:cxn modelId="{8A3CFB91-7FF7-E344-AFC4-E9E21066448D}" type="presParOf" srcId="{394C6B04-E783-5545-9D62-4900A12B3C25}" destId="{2A478F4D-0B20-3844-AE5C-1599D893FCF4}" srcOrd="3" destOrd="0" presId="urn:microsoft.com/office/officeart/2005/8/layout/matrix3"/>
    <dgm:cxn modelId="{F8F3FE47-FA9E-1744-8577-8DE2EA770985}" type="presParOf" srcId="{394C6B04-E783-5545-9D62-4900A12B3C25}" destId="{79EBA8FF-AB9A-734A-A557-E2175275EC4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CE40D-5761-D946-AD7F-E790F4E27B9E}">
      <dsp:nvSpPr>
        <dsp:cNvPr id="0" name=""/>
        <dsp:cNvSpPr/>
      </dsp:nvSpPr>
      <dsp:spPr>
        <a:xfrm>
          <a:off x="1763712" y="0"/>
          <a:ext cx="4248150" cy="4248150"/>
        </a:xfrm>
        <a:prstGeom prst="diamond">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BD602BB-CCB5-824E-9AEC-3D7372B3D5F2}">
      <dsp:nvSpPr>
        <dsp:cNvPr id="0" name=""/>
        <dsp:cNvSpPr/>
      </dsp:nvSpPr>
      <dsp:spPr>
        <a:xfrm>
          <a:off x="2167286" y="403574"/>
          <a:ext cx="1656778" cy="165677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Participer à la réponse à une affaire</a:t>
          </a:r>
          <a:endParaRPr lang="fr-FR" sz="2200" kern="1200" dirty="0"/>
        </a:p>
      </dsp:txBody>
      <dsp:txXfrm>
        <a:off x="2248163" y="484451"/>
        <a:ext cx="1495024" cy="1495024"/>
      </dsp:txXfrm>
    </dsp:sp>
    <dsp:sp modelId="{D82EDF16-2ADC-2946-B7CE-851A3461F764}">
      <dsp:nvSpPr>
        <dsp:cNvPr id="0" name=""/>
        <dsp:cNvSpPr/>
      </dsp:nvSpPr>
      <dsp:spPr>
        <a:xfrm>
          <a:off x="3951509" y="403574"/>
          <a:ext cx="1656778" cy="165677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Concevoir la production</a:t>
          </a:r>
          <a:endParaRPr lang="fr-FR" sz="2200" kern="1200" dirty="0"/>
        </a:p>
      </dsp:txBody>
      <dsp:txXfrm>
        <a:off x="4032386" y="484451"/>
        <a:ext cx="1495024" cy="1495024"/>
      </dsp:txXfrm>
    </dsp:sp>
    <dsp:sp modelId="{2A478F4D-0B20-3844-AE5C-1599D893FCF4}">
      <dsp:nvSpPr>
        <dsp:cNvPr id="0" name=""/>
        <dsp:cNvSpPr/>
      </dsp:nvSpPr>
      <dsp:spPr>
        <a:xfrm>
          <a:off x="2167286" y="2187797"/>
          <a:ext cx="1656778" cy="165677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Initialiser la production</a:t>
          </a:r>
          <a:endParaRPr lang="fr-FR" sz="2200" kern="1200" dirty="0"/>
        </a:p>
      </dsp:txBody>
      <dsp:txXfrm>
        <a:off x="2248163" y="2268674"/>
        <a:ext cx="1495024" cy="1495024"/>
      </dsp:txXfrm>
    </dsp:sp>
    <dsp:sp modelId="{79EBA8FF-AB9A-734A-A557-E2175275EC44}">
      <dsp:nvSpPr>
        <dsp:cNvPr id="0" name=""/>
        <dsp:cNvSpPr/>
      </dsp:nvSpPr>
      <dsp:spPr>
        <a:xfrm>
          <a:off x="3951509" y="2187797"/>
          <a:ext cx="1656778" cy="165677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Gérer la réalisation</a:t>
          </a:r>
          <a:endParaRPr lang="fr-FR" sz="2200" kern="1200" dirty="0"/>
        </a:p>
      </dsp:txBody>
      <dsp:txXfrm>
        <a:off x="4032386" y="2268674"/>
        <a:ext cx="1495024" cy="1495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CE40D-5761-D946-AD7F-E790F4E27B9E}">
      <dsp:nvSpPr>
        <dsp:cNvPr id="0" name=""/>
        <dsp:cNvSpPr/>
      </dsp:nvSpPr>
      <dsp:spPr>
        <a:xfrm>
          <a:off x="881856" y="0"/>
          <a:ext cx="2124075" cy="2124075"/>
        </a:xfrm>
        <a:prstGeom prst="diamond">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BD602BB-CCB5-824E-9AEC-3D7372B3D5F2}">
      <dsp:nvSpPr>
        <dsp:cNvPr id="0" name=""/>
        <dsp:cNvSpPr/>
      </dsp:nvSpPr>
      <dsp:spPr>
        <a:xfrm>
          <a:off x="1083643" y="201787"/>
          <a:ext cx="828389" cy="82838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b="0" kern="1200" dirty="0" smtClean="0"/>
            <a:t>A1</a:t>
          </a:r>
          <a:endParaRPr lang="fr-FR" sz="3200" b="0" kern="1200" dirty="0"/>
        </a:p>
      </dsp:txBody>
      <dsp:txXfrm>
        <a:off x="1124082" y="242226"/>
        <a:ext cx="747511" cy="747511"/>
      </dsp:txXfrm>
    </dsp:sp>
    <dsp:sp modelId="{D82EDF16-2ADC-2946-B7CE-851A3461F764}">
      <dsp:nvSpPr>
        <dsp:cNvPr id="0" name=""/>
        <dsp:cNvSpPr/>
      </dsp:nvSpPr>
      <dsp:spPr>
        <a:xfrm>
          <a:off x="1975755" y="201787"/>
          <a:ext cx="828389" cy="828389"/>
        </a:xfrm>
        <a:prstGeom prst="roundRect">
          <a:avLst/>
        </a:prstGeom>
        <a:solidFill>
          <a:schemeClr val="accent1">
            <a:hueOff val="0"/>
            <a:satOff val="0"/>
            <a:lumOff val="0"/>
            <a:alpha val="2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478F4D-0B20-3844-AE5C-1599D893FCF4}">
      <dsp:nvSpPr>
        <dsp:cNvPr id="0" name=""/>
        <dsp:cNvSpPr/>
      </dsp:nvSpPr>
      <dsp:spPr>
        <a:xfrm>
          <a:off x="1083643" y="1093898"/>
          <a:ext cx="828389" cy="828389"/>
        </a:xfrm>
        <a:prstGeom prst="roundRect">
          <a:avLst/>
        </a:prstGeom>
        <a:solidFill>
          <a:schemeClr val="accent1">
            <a:hueOff val="0"/>
            <a:satOff val="0"/>
            <a:lumOff val="0"/>
            <a:alpha val="26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9EBA8FF-AB9A-734A-A557-E2175275EC44}">
      <dsp:nvSpPr>
        <dsp:cNvPr id="0" name=""/>
        <dsp:cNvSpPr/>
      </dsp:nvSpPr>
      <dsp:spPr>
        <a:xfrm>
          <a:off x="1975755" y="1093898"/>
          <a:ext cx="828389" cy="828389"/>
        </a:xfrm>
        <a:prstGeom prst="roundRect">
          <a:avLst/>
        </a:prstGeom>
        <a:solidFill>
          <a:schemeClr val="accent1">
            <a:hueOff val="0"/>
            <a:satOff val="0"/>
            <a:lumOff val="0"/>
            <a:alpha val="26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CE40D-5761-D946-AD7F-E790F4E27B9E}">
      <dsp:nvSpPr>
        <dsp:cNvPr id="0" name=""/>
        <dsp:cNvSpPr/>
      </dsp:nvSpPr>
      <dsp:spPr>
        <a:xfrm>
          <a:off x="881856" y="0"/>
          <a:ext cx="2124075" cy="2124075"/>
        </a:xfrm>
        <a:prstGeom prst="diamond">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BD602BB-CCB5-824E-9AEC-3D7372B3D5F2}">
      <dsp:nvSpPr>
        <dsp:cNvPr id="0" name=""/>
        <dsp:cNvSpPr/>
      </dsp:nvSpPr>
      <dsp:spPr>
        <a:xfrm>
          <a:off x="1083643" y="201787"/>
          <a:ext cx="828389" cy="828389"/>
        </a:xfrm>
        <a:prstGeom prst="roundRect">
          <a:avLst/>
        </a:prstGeom>
        <a:solidFill>
          <a:schemeClr val="accent1">
            <a:hueOff val="0"/>
            <a:satOff val="0"/>
            <a:lumOff val="0"/>
            <a:alpha val="26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fr-FR" sz="3200" b="0" kern="1200" dirty="0">
            <a:solidFill>
              <a:schemeClr val="tx1"/>
            </a:solidFill>
          </a:endParaRPr>
        </a:p>
      </dsp:txBody>
      <dsp:txXfrm>
        <a:off x="1124082" y="242226"/>
        <a:ext cx="747511" cy="747511"/>
      </dsp:txXfrm>
    </dsp:sp>
    <dsp:sp modelId="{D82EDF16-2ADC-2946-B7CE-851A3461F764}">
      <dsp:nvSpPr>
        <dsp:cNvPr id="0" name=""/>
        <dsp:cNvSpPr/>
      </dsp:nvSpPr>
      <dsp:spPr>
        <a:xfrm>
          <a:off x="1975755" y="201787"/>
          <a:ext cx="828389" cy="82838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smtClean="0"/>
            <a:t>A2</a:t>
          </a:r>
          <a:endParaRPr lang="fr-FR" sz="3200" kern="1200" dirty="0"/>
        </a:p>
      </dsp:txBody>
      <dsp:txXfrm>
        <a:off x="2016194" y="242226"/>
        <a:ext cx="747511" cy="747511"/>
      </dsp:txXfrm>
    </dsp:sp>
    <dsp:sp modelId="{2A478F4D-0B20-3844-AE5C-1599D893FCF4}">
      <dsp:nvSpPr>
        <dsp:cNvPr id="0" name=""/>
        <dsp:cNvSpPr/>
      </dsp:nvSpPr>
      <dsp:spPr>
        <a:xfrm>
          <a:off x="1083643" y="1093898"/>
          <a:ext cx="828389" cy="828389"/>
        </a:xfrm>
        <a:prstGeom prst="roundRect">
          <a:avLst/>
        </a:prstGeom>
        <a:solidFill>
          <a:schemeClr val="accent1">
            <a:hueOff val="0"/>
            <a:satOff val="0"/>
            <a:lumOff val="0"/>
            <a:alpha val="26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9EBA8FF-AB9A-734A-A557-E2175275EC44}">
      <dsp:nvSpPr>
        <dsp:cNvPr id="0" name=""/>
        <dsp:cNvSpPr/>
      </dsp:nvSpPr>
      <dsp:spPr>
        <a:xfrm>
          <a:off x="1975755" y="1093898"/>
          <a:ext cx="828389" cy="828389"/>
        </a:xfrm>
        <a:prstGeom prst="roundRect">
          <a:avLst/>
        </a:prstGeom>
        <a:solidFill>
          <a:schemeClr val="accent1">
            <a:hueOff val="0"/>
            <a:satOff val="0"/>
            <a:lumOff val="0"/>
            <a:alpha val="26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CE40D-5761-D946-AD7F-E790F4E27B9E}">
      <dsp:nvSpPr>
        <dsp:cNvPr id="0" name=""/>
        <dsp:cNvSpPr/>
      </dsp:nvSpPr>
      <dsp:spPr>
        <a:xfrm>
          <a:off x="881856" y="0"/>
          <a:ext cx="2124075" cy="2124075"/>
        </a:xfrm>
        <a:prstGeom prst="diamond">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BD602BB-CCB5-824E-9AEC-3D7372B3D5F2}">
      <dsp:nvSpPr>
        <dsp:cNvPr id="0" name=""/>
        <dsp:cNvSpPr/>
      </dsp:nvSpPr>
      <dsp:spPr>
        <a:xfrm>
          <a:off x="1083643" y="201787"/>
          <a:ext cx="828389" cy="828389"/>
        </a:xfrm>
        <a:prstGeom prst="roundRect">
          <a:avLst/>
        </a:prstGeom>
        <a:solidFill>
          <a:schemeClr val="accent1">
            <a:hueOff val="0"/>
            <a:satOff val="0"/>
            <a:lumOff val="0"/>
            <a:alpha val="26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fr-FR" sz="3200" b="0" kern="1200" dirty="0">
            <a:solidFill>
              <a:schemeClr val="tx1"/>
            </a:solidFill>
          </a:endParaRPr>
        </a:p>
      </dsp:txBody>
      <dsp:txXfrm>
        <a:off x="1124082" y="242226"/>
        <a:ext cx="747511" cy="747511"/>
      </dsp:txXfrm>
    </dsp:sp>
    <dsp:sp modelId="{D82EDF16-2ADC-2946-B7CE-851A3461F764}">
      <dsp:nvSpPr>
        <dsp:cNvPr id="0" name=""/>
        <dsp:cNvSpPr/>
      </dsp:nvSpPr>
      <dsp:spPr>
        <a:xfrm>
          <a:off x="1975755" y="201787"/>
          <a:ext cx="828389" cy="828389"/>
        </a:xfrm>
        <a:prstGeom prst="roundRect">
          <a:avLst/>
        </a:prstGeom>
        <a:solidFill>
          <a:schemeClr val="accent1">
            <a:hueOff val="0"/>
            <a:satOff val="0"/>
            <a:lumOff val="0"/>
            <a:alpha val="26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fr-FR" sz="3200" kern="1200"/>
        </a:p>
      </dsp:txBody>
      <dsp:txXfrm>
        <a:off x="2016194" y="242226"/>
        <a:ext cx="747511" cy="747511"/>
      </dsp:txXfrm>
    </dsp:sp>
    <dsp:sp modelId="{2A478F4D-0B20-3844-AE5C-1599D893FCF4}">
      <dsp:nvSpPr>
        <dsp:cNvPr id="0" name=""/>
        <dsp:cNvSpPr/>
      </dsp:nvSpPr>
      <dsp:spPr>
        <a:xfrm>
          <a:off x="1083643" y="1093898"/>
          <a:ext cx="828389" cy="82838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smtClean="0"/>
            <a:t>A3</a:t>
          </a:r>
          <a:endParaRPr lang="fr-FR" sz="3200" kern="1200" dirty="0"/>
        </a:p>
      </dsp:txBody>
      <dsp:txXfrm>
        <a:off x="1124082" y="1134337"/>
        <a:ext cx="747511" cy="747511"/>
      </dsp:txXfrm>
    </dsp:sp>
    <dsp:sp modelId="{79EBA8FF-AB9A-734A-A557-E2175275EC44}">
      <dsp:nvSpPr>
        <dsp:cNvPr id="0" name=""/>
        <dsp:cNvSpPr/>
      </dsp:nvSpPr>
      <dsp:spPr>
        <a:xfrm>
          <a:off x="1975755" y="1093898"/>
          <a:ext cx="828389" cy="828389"/>
        </a:xfrm>
        <a:prstGeom prst="roundRect">
          <a:avLst/>
        </a:prstGeom>
        <a:solidFill>
          <a:schemeClr val="accent1">
            <a:hueOff val="0"/>
            <a:satOff val="0"/>
            <a:lumOff val="0"/>
            <a:alpha val="26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CE40D-5761-D946-AD7F-E790F4E27B9E}">
      <dsp:nvSpPr>
        <dsp:cNvPr id="0" name=""/>
        <dsp:cNvSpPr/>
      </dsp:nvSpPr>
      <dsp:spPr>
        <a:xfrm>
          <a:off x="881856" y="0"/>
          <a:ext cx="2124075" cy="2124075"/>
        </a:xfrm>
        <a:prstGeom prst="diamond">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BD602BB-CCB5-824E-9AEC-3D7372B3D5F2}">
      <dsp:nvSpPr>
        <dsp:cNvPr id="0" name=""/>
        <dsp:cNvSpPr/>
      </dsp:nvSpPr>
      <dsp:spPr>
        <a:xfrm>
          <a:off x="1083643" y="201787"/>
          <a:ext cx="828389" cy="828389"/>
        </a:xfrm>
        <a:prstGeom prst="roundRect">
          <a:avLst/>
        </a:prstGeom>
        <a:solidFill>
          <a:schemeClr val="accent1">
            <a:hueOff val="0"/>
            <a:satOff val="0"/>
            <a:lumOff val="0"/>
            <a:alpha val="2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fr-FR" sz="3200" b="0" kern="1200" dirty="0"/>
        </a:p>
      </dsp:txBody>
      <dsp:txXfrm>
        <a:off x="1124082" y="242226"/>
        <a:ext cx="747511" cy="747511"/>
      </dsp:txXfrm>
    </dsp:sp>
    <dsp:sp modelId="{D82EDF16-2ADC-2946-B7CE-851A3461F764}">
      <dsp:nvSpPr>
        <dsp:cNvPr id="0" name=""/>
        <dsp:cNvSpPr/>
      </dsp:nvSpPr>
      <dsp:spPr>
        <a:xfrm>
          <a:off x="1975755" y="201787"/>
          <a:ext cx="828389" cy="828389"/>
        </a:xfrm>
        <a:prstGeom prst="roundRect">
          <a:avLst/>
        </a:prstGeom>
        <a:solidFill>
          <a:schemeClr val="accent1">
            <a:hueOff val="0"/>
            <a:satOff val="0"/>
            <a:lumOff val="0"/>
            <a:alpha val="2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fr-FR" sz="3200" kern="1200"/>
        </a:p>
      </dsp:txBody>
      <dsp:txXfrm>
        <a:off x="2016194" y="242226"/>
        <a:ext cx="747511" cy="747511"/>
      </dsp:txXfrm>
    </dsp:sp>
    <dsp:sp modelId="{2A478F4D-0B20-3844-AE5C-1599D893FCF4}">
      <dsp:nvSpPr>
        <dsp:cNvPr id="0" name=""/>
        <dsp:cNvSpPr/>
      </dsp:nvSpPr>
      <dsp:spPr>
        <a:xfrm>
          <a:off x="1083643" y="1093898"/>
          <a:ext cx="828389" cy="828389"/>
        </a:xfrm>
        <a:prstGeom prst="roundRect">
          <a:avLst/>
        </a:prstGeom>
        <a:solidFill>
          <a:schemeClr val="accent1">
            <a:hueOff val="0"/>
            <a:satOff val="0"/>
            <a:lumOff val="0"/>
            <a:alpha val="26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fr-FR" sz="3200" kern="1200"/>
        </a:p>
      </dsp:txBody>
      <dsp:txXfrm>
        <a:off x="1124082" y="1134337"/>
        <a:ext cx="747511" cy="747511"/>
      </dsp:txXfrm>
    </dsp:sp>
    <dsp:sp modelId="{79EBA8FF-AB9A-734A-A557-E2175275EC44}">
      <dsp:nvSpPr>
        <dsp:cNvPr id="0" name=""/>
        <dsp:cNvSpPr/>
      </dsp:nvSpPr>
      <dsp:spPr>
        <a:xfrm>
          <a:off x="1975755" y="1093898"/>
          <a:ext cx="828389" cy="82838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smtClean="0"/>
            <a:t>A4</a:t>
          </a:r>
          <a:endParaRPr lang="fr-FR" sz="3200" kern="1200" dirty="0"/>
        </a:p>
      </dsp:txBody>
      <dsp:txXfrm>
        <a:off x="2016194" y="1134337"/>
        <a:ext cx="747511" cy="74751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C96F751A-9380-C74E-969B-F310CC821968}" type="datetime1">
              <a:rPr lang="fr-FR"/>
              <a:pPr/>
              <a:t>06/12/2015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4C1581D0-A779-9E43-A253-EC353F205721}" type="slidenum">
              <a:rPr lang="fr-FR"/>
              <a:pPr/>
              <a:t>‹#›</a:t>
            </a:fld>
            <a:endParaRPr lang="fr-FR"/>
          </a:p>
        </p:txBody>
      </p:sp>
    </p:spTree>
    <p:extLst>
      <p:ext uri="{BB962C8B-B14F-4D97-AF65-F5344CB8AC3E}">
        <p14:creationId xmlns:p14="http://schemas.microsoft.com/office/powerpoint/2010/main" val="41837973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fr-FR"/>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6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6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49D19253-918A-074B-B966-222A2D916A0D}" type="slidenum">
              <a:rPr lang="fr-FR"/>
              <a:pPr/>
              <a:t>‹#›</a:t>
            </a:fld>
            <a:endParaRPr lang="fr-FR"/>
          </a:p>
        </p:txBody>
      </p:sp>
    </p:spTree>
    <p:extLst>
      <p:ext uri="{BB962C8B-B14F-4D97-AF65-F5344CB8AC3E}">
        <p14:creationId xmlns:p14="http://schemas.microsoft.com/office/powerpoint/2010/main" val="22561254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9D19253-918A-074B-B966-222A2D916A0D}" type="slidenum">
              <a:rPr lang="fr-FR" smtClean="0"/>
              <a:pPr/>
              <a:t>9</a:t>
            </a:fld>
            <a:endParaRPr lang="fr-FR"/>
          </a:p>
        </p:txBody>
      </p:sp>
    </p:spTree>
    <p:extLst>
      <p:ext uri="{BB962C8B-B14F-4D97-AF65-F5344CB8AC3E}">
        <p14:creationId xmlns:p14="http://schemas.microsoft.com/office/powerpoint/2010/main" val="327788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457FBAC-AE24-6948-9068-D904DB065A33}" type="slidenum">
              <a:rPr lang="fr-FR" smtClean="0"/>
              <a:pPr/>
              <a:t>15</a:t>
            </a:fld>
            <a:endParaRPr lang="fr-FR"/>
          </a:p>
        </p:txBody>
      </p:sp>
    </p:spTree>
    <p:extLst>
      <p:ext uri="{BB962C8B-B14F-4D97-AF65-F5344CB8AC3E}">
        <p14:creationId xmlns:p14="http://schemas.microsoft.com/office/powerpoint/2010/main" val="160402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720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1CD4FF3B-CB06-8A49-8C43-70F6EBE8FBD6}" type="datetimeFigureOut">
              <a:rPr lang="fr-FR"/>
              <a:pPr/>
              <a:t>06/12/2015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4717D780-BBF8-C941-A584-92944B4B1FE2}" type="slidenum">
              <a:rPr lang="fr-FR"/>
              <a:pPr/>
              <a:t>‹#›</a:t>
            </a:fld>
            <a:endParaRPr lang="fr-FR"/>
          </a:p>
        </p:txBody>
      </p:sp>
    </p:spTree>
    <p:extLst>
      <p:ext uri="{BB962C8B-B14F-4D97-AF65-F5344CB8AC3E}">
        <p14:creationId xmlns:p14="http://schemas.microsoft.com/office/powerpoint/2010/main" val="3665841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D7FE884F-DBF7-6C44-9448-51E1BDB6CFEC}"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5CF11043-57A4-084E-A3C9-911EE79FAE86}" type="slidenum">
              <a:rPr lang="fr-FR"/>
              <a:pPr/>
              <a:t>‹#›</a:t>
            </a:fld>
            <a:endParaRPr lang="fr-FR"/>
          </a:p>
        </p:txBody>
      </p:sp>
    </p:spTree>
    <p:extLst>
      <p:ext uri="{BB962C8B-B14F-4D97-AF65-F5344CB8AC3E}">
        <p14:creationId xmlns:p14="http://schemas.microsoft.com/office/powerpoint/2010/main" val="941425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3F48143D-AF3C-3246-BFC2-4136A6F27CEA}"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748532EC-7370-5446-A456-0010176F837E}" type="slidenum">
              <a:rPr lang="fr-FR"/>
              <a:pPr/>
              <a:t>‹#›</a:t>
            </a:fld>
            <a:endParaRPr lang="fr-FR"/>
          </a:p>
        </p:txBody>
      </p:sp>
    </p:spTree>
    <p:extLst>
      <p:ext uri="{BB962C8B-B14F-4D97-AF65-F5344CB8AC3E}">
        <p14:creationId xmlns:p14="http://schemas.microsoft.com/office/powerpoint/2010/main" val="3784137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A86A5A7C-A589-4A44-90EB-A84E9237E8DB}" type="slidenum">
              <a:rPr lang="fr-FR"/>
              <a:pPr/>
              <a:t>‹#›</a:t>
            </a:fld>
            <a:endParaRPr lang="fr-FR"/>
          </a:p>
        </p:txBody>
      </p:sp>
    </p:spTree>
    <p:extLst>
      <p:ext uri="{BB962C8B-B14F-4D97-AF65-F5344CB8AC3E}">
        <p14:creationId xmlns:p14="http://schemas.microsoft.com/office/powerpoint/2010/main" val="4201494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B6B0C6E7-D23C-EB42-A96A-4297BB95B307}" type="slidenum">
              <a:rPr lang="fr-FR"/>
              <a:pPr/>
              <a:t>‹#›</a:t>
            </a:fld>
            <a:endParaRPr lang="fr-FR"/>
          </a:p>
        </p:txBody>
      </p:sp>
    </p:spTree>
    <p:extLst>
      <p:ext uri="{BB962C8B-B14F-4D97-AF65-F5344CB8AC3E}">
        <p14:creationId xmlns:p14="http://schemas.microsoft.com/office/powerpoint/2010/main" val="383745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E382E8C5-DCA5-6E44-8729-FCDCFC2FC018}" type="slidenum">
              <a:rPr lang="fr-FR"/>
              <a:pPr/>
              <a:t>‹#›</a:t>
            </a:fld>
            <a:endParaRPr lang="fr-FR"/>
          </a:p>
        </p:txBody>
      </p:sp>
    </p:spTree>
    <p:extLst>
      <p:ext uri="{BB962C8B-B14F-4D97-AF65-F5344CB8AC3E}">
        <p14:creationId xmlns:p14="http://schemas.microsoft.com/office/powerpoint/2010/main" val="1832128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72321F66-1EDF-3D48-8C4A-A47DEB096F14}" type="slidenum">
              <a:rPr lang="fr-FR"/>
              <a:pPr/>
              <a:t>‹#›</a:t>
            </a:fld>
            <a:endParaRPr lang="fr-FR"/>
          </a:p>
        </p:txBody>
      </p:sp>
    </p:spTree>
    <p:extLst>
      <p:ext uri="{BB962C8B-B14F-4D97-AF65-F5344CB8AC3E}">
        <p14:creationId xmlns:p14="http://schemas.microsoft.com/office/powerpoint/2010/main" val="2364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59006B74-8C85-FD49-B0E8-BEB96F707811}" type="slidenum">
              <a:rPr lang="fr-FR"/>
              <a:pPr/>
              <a:t>‹#›</a:t>
            </a:fld>
            <a:endParaRPr lang="fr-FR"/>
          </a:p>
        </p:txBody>
      </p:sp>
    </p:spTree>
    <p:extLst>
      <p:ext uri="{BB962C8B-B14F-4D97-AF65-F5344CB8AC3E}">
        <p14:creationId xmlns:p14="http://schemas.microsoft.com/office/powerpoint/2010/main" val="2850218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1BC458AD-4D82-764B-BCD5-A2A36F402897}" type="slidenum">
              <a:rPr lang="fr-FR"/>
              <a:pPr/>
              <a:t>‹#›</a:t>
            </a:fld>
            <a:endParaRPr lang="fr-FR"/>
          </a:p>
        </p:txBody>
      </p:sp>
    </p:spTree>
    <p:extLst>
      <p:ext uri="{BB962C8B-B14F-4D97-AF65-F5344CB8AC3E}">
        <p14:creationId xmlns:p14="http://schemas.microsoft.com/office/powerpoint/2010/main" val="2965042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879E9DFD-CA4B-0A48-A4A6-6EE9B3D592B1}" type="slidenum">
              <a:rPr lang="fr-FR"/>
              <a:pPr/>
              <a:t>‹#›</a:t>
            </a:fld>
            <a:endParaRPr lang="fr-FR"/>
          </a:p>
        </p:txBody>
      </p:sp>
    </p:spTree>
    <p:extLst>
      <p:ext uri="{BB962C8B-B14F-4D97-AF65-F5344CB8AC3E}">
        <p14:creationId xmlns:p14="http://schemas.microsoft.com/office/powerpoint/2010/main" val="306498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D7172A2A-F69D-BA46-B0FC-567C924681A2}"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3B771028-3494-2443-A8DB-9404A6A2BDFE}" type="slidenum">
              <a:rPr lang="fr-FR"/>
              <a:pPr/>
              <a:t>‹#›</a:t>
            </a:fld>
            <a:endParaRPr lang="fr-FR"/>
          </a:p>
        </p:txBody>
      </p:sp>
    </p:spTree>
    <p:extLst>
      <p:ext uri="{BB962C8B-B14F-4D97-AF65-F5344CB8AC3E}">
        <p14:creationId xmlns:p14="http://schemas.microsoft.com/office/powerpoint/2010/main" val="328376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271B338D-0E52-EB47-AF8E-7346AC2576EE}" type="slidenum">
              <a:rPr lang="fr-FR"/>
              <a:pPr/>
              <a:t>‹#›</a:t>
            </a:fld>
            <a:endParaRPr lang="fr-FR"/>
          </a:p>
        </p:txBody>
      </p:sp>
    </p:spTree>
    <p:extLst>
      <p:ext uri="{BB962C8B-B14F-4D97-AF65-F5344CB8AC3E}">
        <p14:creationId xmlns:p14="http://schemas.microsoft.com/office/powerpoint/2010/main" val="3713234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9627BE0F-F7F2-1540-9557-826EAFAAEEDE}" type="slidenum">
              <a:rPr lang="fr-FR"/>
              <a:pPr/>
              <a:t>‹#›</a:t>
            </a:fld>
            <a:endParaRPr lang="fr-FR"/>
          </a:p>
        </p:txBody>
      </p:sp>
    </p:spTree>
    <p:extLst>
      <p:ext uri="{BB962C8B-B14F-4D97-AF65-F5344CB8AC3E}">
        <p14:creationId xmlns:p14="http://schemas.microsoft.com/office/powerpoint/2010/main" val="282883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1C748CB2-DB9D-4946-9EEC-8F24F8B4D269}" type="slidenum">
              <a:rPr lang="fr-FR"/>
              <a:pPr/>
              <a:t>‹#›</a:t>
            </a:fld>
            <a:endParaRPr lang="fr-FR"/>
          </a:p>
        </p:txBody>
      </p:sp>
    </p:spTree>
    <p:extLst>
      <p:ext uri="{BB962C8B-B14F-4D97-AF65-F5344CB8AC3E}">
        <p14:creationId xmlns:p14="http://schemas.microsoft.com/office/powerpoint/2010/main" val="3990058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5875976F-373E-964C-83C0-8E5F1D04686B}" type="slidenum">
              <a:rPr lang="fr-FR"/>
              <a:pPr/>
              <a:t>‹#›</a:t>
            </a:fld>
            <a:endParaRPr lang="fr-FR"/>
          </a:p>
        </p:txBody>
      </p:sp>
    </p:spTree>
    <p:extLst>
      <p:ext uri="{BB962C8B-B14F-4D97-AF65-F5344CB8AC3E}">
        <p14:creationId xmlns:p14="http://schemas.microsoft.com/office/powerpoint/2010/main" val="953509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Rectangle 5"/>
          <p:cNvSpPr>
            <a:spLocks noGrp="1" noChangeArrowheads="1"/>
          </p:cNvSpPr>
          <p:nvPr>
            <p:ph type="ftr" sz="quarter" idx="10"/>
          </p:nvPr>
        </p:nvSpPr>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1225250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57579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1111555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pied de pag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1921997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ZoneTexte 6"/>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2" name="Titre 1"/>
          <p:cNvSpPr>
            <a:spLocks noGrp="1"/>
          </p:cNvSpPr>
          <p:nvPr>
            <p:ph type="title"/>
          </p:nvPr>
        </p:nvSpPr>
        <p:spPr/>
        <p:txBody>
          <a:bodyPr/>
          <a:lstStyle>
            <a:lvl1pPr>
              <a:defRPr baseline="0"/>
            </a:lvl1pPr>
          </a:lstStyle>
          <a:p>
            <a:r>
              <a:rPr lang="fr-FR" smtClean="0"/>
              <a:t>Cliquez et modifiez le titre</a:t>
            </a:r>
            <a:endParaRPr lang="fr-FR" dirty="0"/>
          </a:p>
        </p:txBody>
      </p:sp>
      <p:sp>
        <p:nvSpPr>
          <p:cNvPr id="5" name="Espace réservé pour une image  2"/>
          <p:cNvSpPr>
            <a:spLocks noGrp="1"/>
          </p:cNvSpPr>
          <p:nvPr>
            <p:ph type="pic" idx="1"/>
          </p:nvPr>
        </p:nvSpPr>
        <p:spPr>
          <a:xfrm>
            <a:off x="1835696" y="2348880"/>
            <a:ext cx="5486400" cy="36107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683568" y="1772816"/>
            <a:ext cx="5486400" cy="360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1992550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5" name="Titre 1"/>
          <p:cNvSpPr txBox="1">
            <a:spLocks/>
          </p:cNvSpPr>
          <p:nvPr userDrawn="1"/>
        </p:nvSpPr>
        <p:spPr bwMode="gray">
          <a:xfrm>
            <a:off x="684213" y="131763"/>
            <a:ext cx="7775575"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400" b="1" baseline="0">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a:lstStyle>
          <a:p>
            <a:pPr>
              <a:defRPr/>
            </a:pPr>
            <a:r>
              <a:rPr lang="fr-FR" dirty="0" smtClean="0"/>
              <a:t>Titre de la page de contenu</a:t>
            </a:r>
            <a:endParaRPr lang="fr-FR" dirty="0"/>
          </a:p>
        </p:txBody>
      </p:sp>
      <p:sp>
        <p:nvSpPr>
          <p:cNvPr id="6"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3" name="Espace réservé du contenu 2"/>
          <p:cNvSpPr>
            <a:spLocks noGrp="1"/>
          </p:cNvSpPr>
          <p:nvPr>
            <p:ph idx="1"/>
          </p:nvPr>
        </p:nvSpPr>
        <p:spPr>
          <a:xfrm>
            <a:off x="3575050" y="1844824"/>
            <a:ext cx="5111750" cy="4209331"/>
          </a:xfrm>
        </p:spPr>
        <p:txBody>
          <a:bodyPr/>
          <a:lstStyle>
            <a:lvl1pPr>
              <a:defRPr sz="2000"/>
            </a:lvl1pPr>
            <a:lvl2pPr>
              <a:defRPr sz="2000"/>
            </a:lvl2pPr>
            <a:lvl3pPr>
              <a:defRPr sz="2000"/>
            </a:lvl3pPr>
            <a:lvl4pPr>
              <a:defRPr sz="1500"/>
            </a:lvl4pPr>
            <a:lvl5pPr>
              <a:defRPr sz="15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683568" y="1844824"/>
            <a:ext cx="2781945"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pied de page 6"/>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67965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67EDE795-31A7-254D-B8F2-4735E9B1D6B0}"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BDBB477A-77EE-DF4A-B199-EC484BB02225}" type="slidenum">
              <a:rPr lang="fr-FR"/>
              <a:pPr/>
              <a:t>‹#›</a:t>
            </a:fld>
            <a:endParaRPr lang="fr-FR"/>
          </a:p>
        </p:txBody>
      </p:sp>
    </p:spTree>
    <p:extLst>
      <p:ext uri="{BB962C8B-B14F-4D97-AF65-F5344CB8AC3E}">
        <p14:creationId xmlns:p14="http://schemas.microsoft.com/office/powerpoint/2010/main" val="1795154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F778AD71-A31D-E741-B3D8-557F964F4556}" type="datetimeFigureOut">
              <a:rPr lang="fr-FR" smtClean="0"/>
              <a:t>06/12/2015</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5FBC8D34-BEFC-6B45-95FD-88DF8388AD58}" type="slidenum">
              <a:rPr lang="fr-FR" smtClean="0"/>
              <a:t>‹#›</a:t>
            </a:fld>
            <a:endParaRPr lang="fr-FR"/>
          </a:p>
        </p:txBody>
      </p:sp>
    </p:spTree>
    <p:extLst>
      <p:ext uri="{BB962C8B-B14F-4D97-AF65-F5344CB8AC3E}">
        <p14:creationId xmlns:p14="http://schemas.microsoft.com/office/powerpoint/2010/main" val="40782352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7"/>
          <p:cNvSpPr txBox="1">
            <a:spLocks noChangeArrowheads="1"/>
          </p:cNvSpPr>
          <p:nvPr userDrawn="1"/>
        </p:nvSpPr>
        <p:spPr bwMode="auto">
          <a:xfrm>
            <a:off x="2484438" y="6381750"/>
            <a:ext cx="5400675" cy="230188"/>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900">
                <a:solidFill>
                  <a:srgbClr val="4F81BD"/>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rgbClr val="4F81BD"/>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679970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272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EB6B54F9-6FAF-7C4B-ACBB-92EA3E14FCE6}"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4E916E87-5900-AE42-9D33-4492E5432EDE}" type="slidenum">
              <a:rPr lang="fr-FR"/>
              <a:pPr/>
              <a:t>‹#›</a:t>
            </a:fld>
            <a:endParaRPr lang="fr-FR"/>
          </a:p>
        </p:txBody>
      </p:sp>
    </p:spTree>
    <p:extLst>
      <p:ext uri="{BB962C8B-B14F-4D97-AF65-F5344CB8AC3E}">
        <p14:creationId xmlns:p14="http://schemas.microsoft.com/office/powerpoint/2010/main" val="3650241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CBC306E4-08DD-0849-8908-57AD3F7D2B57}"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5CB54AB0-75F2-5742-BBC6-9489A0DB3F12}" type="slidenum">
              <a:rPr lang="fr-FR"/>
              <a:pPr/>
              <a:t>‹#›</a:t>
            </a:fld>
            <a:endParaRPr lang="fr-FR"/>
          </a:p>
        </p:txBody>
      </p:sp>
    </p:spTree>
    <p:extLst>
      <p:ext uri="{BB962C8B-B14F-4D97-AF65-F5344CB8AC3E}">
        <p14:creationId xmlns:p14="http://schemas.microsoft.com/office/powerpoint/2010/main" val="523175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fld id="{14137895-108B-264F-81C3-CC66E6C2FCCE}"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62C14326-63CF-2B46-8D0D-DCD7F9E1BA4F}" type="slidenum">
              <a:rPr lang="fr-FR"/>
              <a:pPr/>
              <a:t>‹#›</a:t>
            </a:fld>
            <a:endParaRPr lang="fr-FR"/>
          </a:p>
        </p:txBody>
      </p:sp>
    </p:spTree>
    <p:extLst>
      <p:ext uri="{BB962C8B-B14F-4D97-AF65-F5344CB8AC3E}">
        <p14:creationId xmlns:p14="http://schemas.microsoft.com/office/powerpoint/2010/main" val="1574628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fld id="{A351C573-97C1-ED48-B211-DB552B499127}" type="datetimeFigureOut">
              <a:rPr lang="fr-FR"/>
              <a:pPr/>
              <a:t>06/12/2015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896B96B6-AB68-B34A-BE65-7DC678F4474F}" type="slidenum">
              <a:rPr lang="fr-FR"/>
              <a:pPr/>
              <a:t>‹#›</a:t>
            </a:fld>
            <a:endParaRPr lang="fr-FR"/>
          </a:p>
        </p:txBody>
      </p:sp>
    </p:spTree>
    <p:extLst>
      <p:ext uri="{BB962C8B-B14F-4D97-AF65-F5344CB8AC3E}">
        <p14:creationId xmlns:p14="http://schemas.microsoft.com/office/powerpoint/2010/main" val="35616996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6979AFFA-76EF-A64F-821E-258D7BA628A1}" type="datetimeFigureOut">
              <a:rPr lang="fr-FR"/>
              <a:pPr/>
              <a:t>06/12/2015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7037DC10-2570-5E45-8778-554EE0A81475}" type="slidenum">
              <a:rPr lang="fr-FR"/>
              <a:pPr/>
              <a:t>‹#›</a:t>
            </a:fld>
            <a:endParaRPr lang="fr-FR"/>
          </a:p>
        </p:txBody>
      </p:sp>
    </p:spTree>
    <p:extLst>
      <p:ext uri="{BB962C8B-B14F-4D97-AF65-F5344CB8AC3E}">
        <p14:creationId xmlns:p14="http://schemas.microsoft.com/office/powerpoint/2010/main" val="2939280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fld id="{35A6FE73-593F-554F-BC12-313B57D781CF}" type="datetimeFigureOut">
              <a:rPr lang="fr-FR"/>
              <a:pPr/>
              <a:t>06/12/2015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55252A1F-6C7D-C241-BBCD-DCB2FFC67C61}" type="slidenum">
              <a:rPr lang="fr-FR"/>
              <a:pPr/>
              <a:t>‹#›</a:t>
            </a:fld>
            <a:endParaRPr lang="fr-FR"/>
          </a:p>
        </p:txBody>
      </p:sp>
    </p:spTree>
    <p:extLst>
      <p:ext uri="{BB962C8B-B14F-4D97-AF65-F5344CB8AC3E}">
        <p14:creationId xmlns:p14="http://schemas.microsoft.com/office/powerpoint/2010/main" val="793481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9BADBBC4-F49D-B049-9BDA-942B0957B49C}" type="datetimeFigureOut">
              <a:rPr lang="fr-FR"/>
              <a:pPr/>
              <a:t>06/12/2015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5C52FAEB-9C09-1D4C-A7F9-25B460143D94}" type="slidenum">
              <a:rPr lang="fr-FR"/>
              <a:pPr/>
              <a:t>‹#›</a:t>
            </a:fld>
            <a:endParaRPr lang="fr-FR"/>
          </a:p>
        </p:txBody>
      </p:sp>
    </p:spTree>
    <p:extLst>
      <p:ext uri="{BB962C8B-B14F-4D97-AF65-F5344CB8AC3E}">
        <p14:creationId xmlns:p14="http://schemas.microsoft.com/office/powerpoint/2010/main" val="4150511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fld id="{6F5DC1A7-82E4-9A49-9C00-425ABA9F8A29}"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0636058F-3F82-9949-BCB7-31C1E23F2904}" type="slidenum">
              <a:rPr lang="fr-FR"/>
              <a:pPr/>
              <a:t>‹#›</a:t>
            </a:fld>
            <a:endParaRPr lang="fr-FR"/>
          </a:p>
        </p:txBody>
      </p:sp>
    </p:spTree>
    <p:extLst>
      <p:ext uri="{BB962C8B-B14F-4D97-AF65-F5344CB8AC3E}">
        <p14:creationId xmlns:p14="http://schemas.microsoft.com/office/powerpoint/2010/main" val="29339290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AD27D3EE-6D04-6948-8DA4-661CBEA5776A}" type="datetimeFigureOut">
              <a:rPr lang="fr-FR"/>
              <a:pPr/>
              <a:t>06/12/2015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E133EDC6-28F6-B548-902B-12CB2C34E43E}" type="slidenum">
              <a:rPr lang="fr-FR"/>
              <a:pPr/>
              <a:t>‹#›</a:t>
            </a:fld>
            <a:endParaRPr lang="fr-FR"/>
          </a:p>
        </p:txBody>
      </p:sp>
    </p:spTree>
    <p:extLst>
      <p:ext uri="{BB962C8B-B14F-4D97-AF65-F5344CB8AC3E}">
        <p14:creationId xmlns:p14="http://schemas.microsoft.com/office/powerpoint/2010/main" val="26906270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1C898A17-E47F-9D4B-B2BD-2235134E2ADD}" type="datetimeFigureOut">
              <a:rPr lang="fr-FR"/>
              <a:pPr/>
              <a:t>06/12/2015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936E290C-9C7E-B54A-AFD0-9A8601B88A00}" type="slidenum">
              <a:rPr lang="fr-FR"/>
              <a:pPr/>
              <a:t>‹#›</a:t>
            </a:fld>
            <a:endParaRPr lang="fr-FR"/>
          </a:p>
        </p:txBody>
      </p:sp>
    </p:spTree>
    <p:extLst>
      <p:ext uri="{BB962C8B-B14F-4D97-AF65-F5344CB8AC3E}">
        <p14:creationId xmlns:p14="http://schemas.microsoft.com/office/powerpoint/2010/main" val="1652735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B93B2956-EC4F-0F4A-84B6-25777EF5A508}"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712B0D50-623E-2E41-B13F-59C2674B7F1B}" type="slidenum">
              <a:rPr lang="fr-FR"/>
              <a:pPr/>
              <a:t>‹#›</a:t>
            </a:fld>
            <a:endParaRPr lang="fr-FR"/>
          </a:p>
        </p:txBody>
      </p:sp>
    </p:spTree>
    <p:extLst>
      <p:ext uri="{BB962C8B-B14F-4D97-AF65-F5344CB8AC3E}">
        <p14:creationId xmlns:p14="http://schemas.microsoft.com/office/powerpoint/2010/main" val="2793143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72B5750F-C248-4A45-B86C-EDDCBE7C216E}"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7AF37359-ECA1-3B46-A02B-313EE20DDD45}" type="slidenum">
              <a:rPr lang="fr-FR"/>
              <a:pPr/>
              <a:t>‹#›</a:t>
            </a:fld>
            <a:endParaRPr lang="fr-FR"/>
          </a:p>
        </p:txBody>
      </p:sp>
    </p:spTree>
    <p:extLst>
      <p:ext uri="{BB962C8B-B14F-4D97-AF65-F5344CB8AC3E}">
        <p14:creationId xmlns:p14="http://schemas.microsoft.com/office/powerpoint/2010/main" val="9876087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CDAADD4C-2EFD-3D40-97FE-574808779374}" type="slidenum">
              <a:rPr lang="fr-FR"/>
              <a:pPr/>
              <a:t>‹#›</a:t>
            </a:fld>
            <a:endParaRPr lang="fr-FR"/>
          </a:p>
        </p:txBody>
      </p:sp>
    </p:spTree>
    <p:extLst>
      <p:ext uri="{BB962C8B-B14F-4D97-AF65-F5344CB8AC3E}">
        <p14:creationId xmlns:p14="http://schemas.microsoft.com/office/powerpoint/2010/main" val="3081662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4FA8F915-2538-8C47-AECD-D9444CE6C1BE}" type="slidenum">
              <a:rPr lang="fr-FR"/>
              <a:pPr/>
              <a:t>‹#›</a:t>
            </a:fld>
            <a:endParaRPr lang="fr-FR"/>
          </a:p>
        </p:txBody>
      </p:sp>
    </p:spTree>
    <p:extLst>
      <p:ext uri="{BB962C8B-B14F-4D97-AF65-F5344CB8AC3E}">
        <p14:creationId xmlns:p14="http://schemas.microsoft.com/office/powerpoint/2010/main" val="16153480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4B4B77D8-2F15-0843-BA73-F137DF97161F}" type="slidenum">
              <a:rPr lang="fr-FR"/>
              <a:pPr/>
              <a:t>‹#›</a:t>
            </a:fld>
            <a:endParaRPr lang="fr-FR"/>
          </a:p>
        </p:txBody>
      </p:sp>
    </p:spTree>
    <p:extLst>
      <p:ext uri="{BB962C8B-B14F-4D97-AF65-F5344CB8AC3E}">
        <p14:creationId xmlns:p14="http://schemas.microsoft.com/office/powerpoint/2010/main" val="38376738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DBD95FD1-AF47-994A-AD04-BB04228A8871}" type="slidenum">
              <a:rPr lang="fr-FR"/>
              <a:pPr/>
              <a:t>‹#›</a:t>
            </a:fld>
            <a:endParaRPr lang="fr-FR"/>
          </a:p>
        </p:txBody>
      </p:sp>
    </p:spTree>
    <p:extLst>
      <p:ext uri="{BB962C8B-B14F-4D97-AF65-F5344CB8AC3E}">
        <p14:creationId xmlns:p14="http://schemas.microsoft.com/office/powerpoint/2010/main" val="1304234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lt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8CFBB4D9-02F4-EB47-844E-96BFA31F8A04}" type="slidenum">
              <a:rPr lang="fr-FR"/>
              <a:pPr/>
              <a:t>‹#›</a:t>
            </a:fld>
            <a:endParaRPr lang="fr-FR"/>
          </a:p>
        </p:txBody>
      </p:sp>
    </p:spTree>
    <p:extLst>
      <p:ext uri="{BB962C8B-B14F-4D97-AF65-F5344CB8AC3E}">
        <p14:creationId xmlns:p14="http://schemas.microsoft.com/office/powerpoint/2010/main" val="31148366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lt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C5DC29D2-DB59-9448-B570-4B4654B7C1B6}" type="slidenum">
              <a:rPr lang="fr-FR"/>
              <a:pPr/>
              <a:t>‹#›</a:t>
            </a:fld>
            <a:endParaRPr lang="fr-FR"/>
          </a:p>
        </p:txBody>
      </p:sp>
    </p:spTree>
    <p:extLst>
      <p:ext uri="{BB962C8B-B14F-4D97-AF65-F5344CB8AC3E}">
        <p14:creationId xmlns:p14="http://schemas.microsoft.com/office/powerpoint/2010/main" val="371718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fld id="{8AA30875-43CF-A545-8952-237EE040D27C}" type="datetimeFigureOut">
              <a:rPr lang="fr-FR"/>
              <a:pPr/>
              <a:t>06/12/2015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3D02A67A-6FA7-494F-A610-B43F9ADB4ADE}" type="slidenum">
              <a:rPr lang="fr-FR"/>
              <a:pPr/>
              <a:t>‹#›</a:t>
            </a:fld>
            <a:endParaRPr lang="fr-FR"/>
          </a:p>
        </p:txBody>
      </p:sp>
    </p:spTree>
    <p:extLst>
      <p:ext uri="{BB962C8B-B14F-4D97-AF65-F5344CB8AC3E}">
        <p14:creationId xmlns:p14="http://schemas.microsoft.com/office/powerpoint/2010/main" val="36667366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lt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911AED14-2B4F-4146-95AC-6A9897AB4F76}" type="slidenum">
              <a:rPr lang="fr-FR"/>
              <a:pPr/>
              <a:t>‹#›</a:t>
            </a:fld>
            <a:endParaRPr lang="fr-FR"/>
          </a:p>
        </p:txBody>
      </p:sp>
    </p:spTree>
    <p:extLst>
      <p:ext uri="{BB962C8B-B14F-4D97-AF65-F5344CB8AC3E}">
        <p14:creationId xmlns:p14="http://schemas.microsoft.com/office/powerpoint/2010/main" val="15307636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B68DF3A4-6084-B846-A843-849CF48999CE}" type="slidenum">
              <a:rPr lang="fr-FR"/>
              <a:pPr/>
              <a:t>‹#›</a:t>
            </a:fld>
            <a:endParaRPr lang="fr-FR"/>
          </a:p>
        </p:txBody>
      </p:sp>
    </p:spTree>
    <p:extLst>
      <p:ext uri="{BB962C8B-B14F-4D97-AF65-F5344CB8AC3E}">
        <p14:creationId xmlns:p14="http://schemas.microsoft.com/office/powerpoint/2010/main" val="3542504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01B5B058-BCEC-5F4E-B65F-D3461527A5D5}" type="slidenum">
              <a:rPr lang="fr-FR"/>
              <a:pPr/>
              <a:t>‹#›</a:t>
            </a:fld>
            <a:endParaRPr lang="fr-FR"/>
          </a:p>
        </p:txBody>
      </p:sp>
    </p:spTree>
    <p:extLst>
      <p:ext uri="{BB962C8B-B14F-4D97-AF65-F5344CB8AC3E}">
        <p14:creationId xmlns:p14="http://schemas.microsoft.com/office/powerpoint/2010/main" val="4061708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37B21D2D-9991-154A-99C4-BBB393C84927}" type="slidenum">
              <a:rPr lang="fr-FR"/>
              <a:pPr/>
              <a:t>‹#›</a:t>
            </a:fld>
            <a:endParaRPr lang="fr-FR"/>
          </a:p>
        </p:txBody>
      </p:sp>
    </p:spTree>
    <p:extLst>
      <p:ext uri="{BB962C8B-B14F-4D97-AF65-F5344CB8AC3E}">
        <p14:creationId xmlns:p14="http://schemas.microsoft.com/office/powerpoint/2010/main" val="22100152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65CDE3AB-F044-C343-BDDF-C01376621200}" type="slidenum">
              <a:rPr lang="fr-FR"/>
              <a:pPr/>
              <a:t>‹#›</a:t>
            </a:fld>
            <a:endParaRPr lang="fr-FR"/>
          </a:p>
        </p:txBody>
      </p:sp>
    </p:spTree>
    <p:extLst>
      <p:ext uri="{BB962C8B-B14F-4D97-AF65-F5344CB8AC3E}">
        <p14:creationId xmlns:p14="http://schemas.microsoft.com/office/powerpoint/2010/main" val="915206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2649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2"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3" name="Espace réservé du numéro de diapositive 5"/>
          <p:cNvSpPr>
            <a:spLocks noGrp="1"/>
          </p:cNvSpPr>
          <p:nvPr>
            <p:ph type="sldNum" sz="quarter" idx="10"/>
          </p:nvPr>
        </p:nvSpPr>
        <p:spPr/>
        <p:txBody>
          <a:bodyPr/>
          <a:lstStyle>
            <a:lvl1pPr>
              <a:defRPr/>
            </a:lvl1pPr>
          </a:lstStyle>
          <a:p>
            <a:r>
              <a:rPr lang="fr-FR"/>
              <a:t>Page </a:t>
            </a:r>
            <a:fld id="{8407121F-475A-2848-8E08-97FDA0612D82}" type="slidenum">
              <a:rPr lang="fr-FR"/>
              <a:pPr/>
              <a:t>‹#›</a:t>
            </a:fld>
            <a:endParaRPr lang="fr-FR"/>
          </a:p>
        </p:txBody>
      </p:sp>
    </p:spTree>
    <p:extLst>
      <p:ext uri="{BB962C8B-B14F-4D97-AF65-F5344CB8AC3E}">
        <p14:creationId xmlns:p14="http://schemas.microsoft.com/office/powerpoint/2010/main" val="34748407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510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D0B9B365-D2B2-2645-8EB5-7B8F5CAA3BD0}"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4795AA3D-54F8-274D-B54B-A4A836792319}" type="slidenum">
              <a:rPr lang="fr-FR"/>
              <a:pPr/>
              <a:t>‹#›</a:t>
            </a:fld>
            <a:endParaRPr lang="fr-FR"/>
          </a:p>
        </p:txBody>
      </p:sp>
    </p:spTree>
    <p:extLst>
      <p:ext uri="{BB962C8B-B14F-4D97-AF65-F5344CB8AC3E}">
        <p14:creationId xmlns:p14="http://schemas.microsoft.com/office/powerpoint/2010/main" val="24267560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1241EAFE-E364-5A43-9757-7900BCFE6BFD}"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ED7D61D5-9617-734B-8D13-A927A48B2C42}" type="slidenum">
              <a:rPr lang="fr-FR"/>
              <a:pPr/>
              <a:t>‹#›</a:t>
            </a:fld>
            <a:endParaRPr lang="fr-FR"/>
          </a:p>
        </p:txBody>
      </p:sp>
    </p:spTree>
    <p:extLst>
      <p:ext uri="{BB962C8B-B14F-4D97-AF65-F5344CB8AC3E}">
        <p14:creationId xmlns:p14="http://schemas.microsoft.com/office/powerpoint/2010/main" val="14882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9FBE071A-B8EA-2A45-9646-690B103EAB30}" type="datetimeFigureOut">
              <a:rPr lang="fr-FR"/>
              <a:pPr/>
              <a:t>06/12/2015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26D5FA04-D58F-CC41-B425-B4E3275D0449}" type="slidenum">
              <a:rPr lang="fr-FR"/>
              <a:pPr/>
              <a:t>‹#›</a:t>
            </a:fld>
            <a:endParaRPr lang="fr-FR"/>
          </a:p>
        </p:txBody>
      </p:sp>
    </p:spTree>
    <p:extLst>
      <p:ext uri="{BB962C8B-B14F-4D97-AF65-F5344CB8AC3E}">
        <p14:creationId xmlns:p14="http://schemas.microsoft.com/office/powerpoint/2010/main" val="3157187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fld id="{E7880ABA-EAF3-CA48-8124-BC1192F47679}"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594BC03C-940D-DB4A-944D-BE85D2AF682B}" type="slidenum">
              <a:rPr lang="fr-FR"/>
              <a:pPr/>
              <a:t>‹#›</a:t>
            </a:fld>
            <a:endParaRPr lang="fr-FR"/>
          </a:p>
        </p:txBody>
      </p:sp>
    </p:spTree>
    <p:extLst>
      <p:ext uri="{BB962C8B-B14F-4D97-AF65-F5344CB8AC3E}">
        <p14:creationId xmlns:p14="http://schemas.microsoft.com/office/powerpoint/2010/main" val="4225123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fld id="{71B58B80-6A36-3F46-8B53-DBC922CB251A}" type="datetimeFigureOut">
              <a:rPr lang="fr-FR"/>
              <a:pPr/>
              <a:t>06/12/2015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47628671-4595-5549-BBB7-807A04660E6B}" type="slidenum">
              <a:rPr lang="fr-FR"/>
              <a:pPr/>
              <a:t>‹#›</a:t>
            </a:fld>
            <a:endParaRPr lang="fr-FR"/>
          </a:p>
        </p:txBody>
      </p:sp>
    </p:spTree>
    <p:extLst>
      <p:ext uri="{BB962C8B-B14F-4D97-AF65-F5344CB8AC3E}">
        <p14:creationId xmlns:p14="http://schemas.microsoft.com/office/powerpoint/2010/main" val="27599869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597C1E65-B6A0-1940-B36E-25282D68BB44}" type="datetimeFigureOut">
              <a:rPr lang="fr-FR"/>
              <a:pPr/>
              <a:t>06/12/2015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1CDD9721-EE8F-D647-8A8E-5F67085E2447}" type="slidenum">
              <a:rPr lang="fr-FR"/>
              <a:pPr/>
              <a:t>‹#›</a:t>
            </a:fld>
            <a:endParaRPr lang="fr-FR"/>
          </a:p>
        </p:txBody>
      </p:sp>
    </p:spTree>
    <p:extLst>
      <p:ext uri="{BB962C8B-B14F-4D97-AF65-F5344CB8AC3E}">
        <p14:creationId xmlns:p14="http://schemas.microsoft.com/office/powerpoint/2010/main" val="15106602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fld id="{0532E338-53E1-1D48-A068-A6FCF1654588}" type="datetimeFigureOut">
              <a:rPr lang="fr-FR"/>
              <a:pPr/>
              <a:t>06/12/2015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72571A8E-E71C-7E4F-A5B8-F7011BE9F978}" type="slidenum">
              <a:rPr lang="fr-FR"/>
              <a:pPr/>
              <a:t>‹#›</a:t>
            </a:fld>
            <a:endParaRPr lang="fr-FR"/>
          </a:p>
        </p:txBody>
      </p:sp>
    </p:spTree>
    <p:extLst>
      <p:ext uri="{BB962C8B-B14F-4D97-AF65-F5344CB8AC3E}">
        <p14:creationId xmlns:p14="http://schemas.microsoft.com/office/powerpoint/2010/main" val="11302549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207E78B6-543A-9541-98A3-B0CF2ABD1821}" type="datetimeFigureOut">
              <a:rPr lang="fr-FR"/>
              <a:pPr/>
              <a:t>06/12/2015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79A536F3-5995-1942-A8BA-194E1D74A6B1}" type="slidenum">
              <a:rPr lang="fr-FR"/>
              <a:pPr/>
              <a:t>‹#›</a:t>
            </a:fld>
            <a:endParaRPr lang="fr-FR"/>
          </a:p>
        </p:txBody>
      </p:sp>
    </p:spTree>
    <p:extLst>
      <p:ext uri="{BB962C8B-B14F-4D97-AF65-F5344CB8AC3E}">
        <p14:creationId xmlns:p14="http://schemas.microsoft.com/office/powerpoint/2010/main" val="13266121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6BBE0F38-4586-B145-87AB-91CA2139D452}" type="datetimeFigureOut">
              <a:rPr lang="fr-FR"/>
              <a:pPr/>
              <a:t>06/12/2015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F19823DC-3AB6-9D43-B12C-240A0DE3A80C}" type="slidenum">
              <a:rPr lang="fr-FR"/>
              <a:pPr/>
              <a:t>‹#›</a:t>
            </a:fld>
            <a:endParaRPr lang="fr-FR"/>
          </a:p>
        </p:txBody>
      </p:sp>
    </p:spTree>
    <p:extLst>
      <p:ext uri="{BB962C8B-B14F-4D97-AF65-F5344CB8AC3E}">
        <p14:creationId xmlns:p14="http://schemas.microsoft.com/office/powerpoint/2010/main" val="8631090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EC9C8A45-B9EC-5046-A3E6-9E87F0874202}" type="datetimeFigureOut">
              <a:rPr lang="fr-FR"/>
              <a:pPr/>
              <a:t>06/12/2015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5D5CB78E-2E06-3548-9D1C-21E0DEC60016}" type="slidenum">
              <a:rPr lang="fr-FR"/>
              <a:pPr/>
              <a:t>‹#›</a:t>
            </a:fld>
            <a:endParaRPr lang="fr-FR"/>
          </a:p>
        </p:txBody>
      </p:sp>
    </p:spTree>
    <p:extLst>
      <p:ext uri="{BB962C8B-B14F-4D97-AF65-F5344CB8AC3E}">
        <p14:creationId xmlns:p14="http://schemas.microsoft.com/office/powerpoint/2010/main" val="33520190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BE125E54-384A-0040-8EF4-547C1073842B}"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7F70F6B4-6598-2748-AC1F-3295C3AAA556}" type="slidenum">
              <a:rPr lang="fr-FR"/>
              <a:pPr/>
              <a:t>‹#›</a:t>
            </a:fld>
            <a:endParaRPr lang="fr-FR"/>
          </a:p>
        </p:txBody>
      </p:sp>
    </p:spTree>
    <p:extLst>
      <p:ext uri="{BB962C8B-B14F-4D97-AF65-F5344CB8AC3E}">
        <p14:creationId xmlns:p14="http://schemas.microsoft.com/office/powerpoint/2010/main" val="19253232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22C48034-4443-F740-A8E0-0C2336D011E0}"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58D80D20-D977-8742-A170-6567E4837BBF}" type="slidenum">
              <a:rPr lang="fr-FR"/>
              <a:pPr/>
              <a:t>‹#›</a:t>
            </a:fld>
            <a:endParaRPr lang="fr-FR"/>
          </a:p>
        </p:txBody>
      </p:sp>
    </p:spTree>
    <p:extLst>
      <p:ext uri="{BB962C8B-B14F-4D97-AF65-F5344CB8AC3E}">
        <p14:creationId xmlns:p14="http://schemas.microsoft.com/office/powerpoint/2010/main" val="1260221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1D39D840-68EB-6A4D-8897-8335C08672F8}" type="slidenum">
              <a:rPr lang="fr-FR"/>
              <a:pPr/>
              <a:t>‹#›</a:t>
            </a:fld>
            <a:endParaRPr lang="fr-FR"/>
          </a:p>
        </p:txBody>
      </p:sp>
    </p:spTree>
    <p:extLst>
      <p:ext uri="{BB962C8B-B14F-4D97-AF65-F5344CB8AC3E}">
        <p14:creationId xmlns:p14="http://schemas.microsoft.com/office/powerpoint/2010/main" val="340547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fld id="{364F45F3-43CF-F945-BD3A-1871CF7A6CC7}" type="datetimeFigureOut">
              <a:rPr lang="fr-FR"/>
              <a:pPr/>
              <a:t>06/12/2015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CD7850AC-BE00-B747-B4AA-E0A710120DD7}" type="slidenum">
              <a:rPr lang="fr-FR"/>
              <a:pPr/>
              <a:t>‹#›</a:t>
            </a:fld>
            <a:endParaRPr lang="fr-FR"/>
          </a:p>
        </p:txBody>
      </p:sp>
    </p:spTree>
    <p:extLst>
      <p:ext uri="{BB962C8B-B14F-4D97-AF65-F5344CB8AC3E}">
        <p14:creationId xmlns:p14="http://schemas.microsoft.com/office/powerpoint/2010/main" val="26729050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E47D2DA9-F432-B644-96DE-70311DC0CF30}" type="slidenum">
              <a:rPr lang="fr-FR"/>
              <a:pPr/>
              <a:t>‹#›</a:t>
            </a:fld>
            <a:endParaRPr lang="fr-FR"/>
          </a:p>
        </p:txBody>
      </p:sp>
    </p:spTree>
    <p:extLst>
      <p:ext uri="{BB962C8B-B14F-4D97-AF65-F5344CB8AC3E}">
        <p14:creationId xmlns:p14="http://schemas.microsoft.com/office/powerpoint/2010/main" val="36804818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E2B7643D-BBAD-4743-8B1A-C2B33AA9B84D}" type="slidenum">
              <a:rPr lang="fr-FR"/>
              <a:pPr/>
              <a:t>‹#›</a:t>
            </a:fld>
            <a:endParaRPr lang="fr-FR"/>
          </a:p>
        </p:txBody>
      </p:sp>
    </p:spTree>
    <p:extLst>
      <p:ext uri="{BB962C8B-B14F-4D97-AF65-F5344CB8AC3E}">
        <p14:creationId xmlns:p14="http://schemas.microsoft.com/office/powerpoint/2010/main" val="33035590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C71E9D4A-9DD9-1948-8F2F-5C88CD0AD04D}" type="slidenum">
              <a:rPr lang="fr-FR"/>
              <a:pPr/>
              <a:t>‹#›</a:t>
            </a:fld>
            <a:endParaRPr lang="fr-FR"/>
          </a:p>
        </p:txBody>
      </p:sp>
    </p:spTree>
    <p:extLst>
      <p:ext uri="{BB962C8B-B14F-4D97-AF65-F5344CB8AC3E}">
        <p14:creationId xmlns:p14="http://schemas.microsoft.com/office/powerpoint/2010/main" val="32627464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C09A9928-1361-EE4B-91D6-EAE814C81DB4}" type="slidenum">
              <a:rPr lang="fr-FR"/>
              <a:pPr/>
              <a:t>‹#›</a:t>
            </a:fld>
            <a:endParaRPr lang="fr-FR"/>
          </a:p>
        </p:txBody>
      </p:sp>
    </p:spTree>
    <p:extLst>
      <p:ext uri="{BB962C8B-B14F-4D97-AF65-F5344CB8AC3E}">
        <p14:creationId xmlns:p14="http://schemas.microsoft.com/office/powerpoint/2010/main" val="11403189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DA31FFE3-07F2-7B41-A10F-7FD7FCEECE7A}" type="slidenum">
              <a:rPr lang="fr-FR"/>
              <a:pPr/>
              <a:t>‹#›</a:t>
            </a:fld>
            <a:endParaRPr lang="fr-FR"/>
          </a:p>
        </p:txBody>
      </p:sp>
    </p:spTree>
    <p:extLst>
      <p:ext uri="{BB962C8B-B14F-4D97-AF65-F5344CB8AC3E}">
        <p14:creationId xmlns:p14="http://schemas.microsoft.com/office/powerpoint/2010/main" val="28030234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16218948-ECC0-AD49-9CFA-01957FCA2402}" type="slidenum">
              <a:rPr lang="fr-FR"/>
              <a:pPr/>
              <a:t>‹#›</a:t>
            </a:fld>
            <a:endParaRPr lang="fr-FR"/>
          </a:p>
        </p:txBody>
      </p:sp>
    </p:spTree>
    <p:extLst>
      <p:ext uri="{BB962C8B-B14F-4D97-AF65-F5344CB8AC3E}">
        <p14:creationId xmlns:p14="http://schemas.microsoft.com/office/powerpoint/2010/main" val="29281491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E49A2AC6-7BBA-AF47-90B3-ED811C4C05B5}" type="slidenum">
              <a:rPr lang="fr-FR"/>
              <a:pPr/>
              <a:t>‹#›</a:t>
            </a:fld>
            <a:endParaRPr lang="fr-FR"/>
          </a:p>
        </p:txBody>
      </p:sp>
    </p:spTree>
    <p:extLst>
      <p:ext uri="{BB962C8B-B14F-4D97-AF65-F5344CB8AC3E}">
        <p14:creationId xmlns:p14="http://schemas.microsoft.com/office/powerpoint/2010/main" val="12308423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77B1941C-E42E-0349-8E84-FC9046237818}" type="slidenum">
              <a:rPr lang="fr-FR"/>
              <a:pPr/>
              <a:t>‹#›</a:t>
            </a:fld>
            <a:endParaRPr lang="fr-FR"/>
          </a:p>
        </p:txBody>
      </p:sp>
    </p:spTree>
    <p:extLst>
      <p:ext uri="{BB962C8B-B14F-4D97-AF65-F5344CB8AC3E}">
        <p14:creationId xmlns:p14="http://schemas.microsoft.com/office/powerpoint/2010/main" val="41746627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A17F6B21-7BB5-BE42-B49D-FAD0B605BAF7}" type="slidenum">
              <a:rPr lang="fr-FR"/>
              <a:pPr/>
              <a:t>‹#›</a:t>
            </a:fld>
            <a:endParaRPr lang="fr-FR"/>
          </a:p>
        </p:txBody>
      </p:sp>
    </p:spTree>
    <p:extLst>
      <p:ext uri="{BB962C8B-B14F-4D97-AF65-F5344CB8AC3E}">
        <p14:creationId xmlns:p14="http://schemas.microsoft.com/office/powerpoint/2010/main" val="17990888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FFA799BC-E5DB-624A-ADA1-8895773C075C}" type="slidenum">
              <a:rPr lang="fr-FR"/>
              <a:pPr/>
              <a:t>‹#›</a:t>
            </a:fld>
            <a:endParaRPr lang="fr-FR"/>
          </a:p>
        </p:txBody>
      </p:sp>
    </p:spTree>
    <p:extLst>
      <p:ext uri="{BB962C8B-B14F-4D97-AF65-F5344CB8AC3E}">
        <p14:creationId xmlns:p14="http://schemas.microsoft.com/office/powerpoint/2010/main" val="665774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AB2A33CB-C0DF-2145-AF25-6C0A8F298962}" type="datetimeFigureOut">
              <a:rPr lang="fr-FR"/>
              <a:pPr/>
              <a:t>06/12/2015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584C01BD-79A4-FB42-B3AF-DE45226BF6E7}" type="slidenum">
              <a:rPr lang="fr-FR"/>
              <a:pPr/>
              <a:t>‹#›</a:t>
            </a:fld>
            <a:endParaRPr lang="fr-FR"/>
          </a:p>
        </p:txBody>
      </p:sp>
    </p:spTree>
    <p:extLst>
      <p:ext uri="{BB962C8B-B14F-4D97-AF65-F5344CB8AC3E}">
        <p14:creationId xmlns:p14="http://schemas.microsoft.com/office/powerpoint/2010/main" val="12621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35BD5F5E-2C4F-6D40-A3EE-2A10A6783278}" type="datetimeFigureOut">
              <a:rPr lang="fr-FR"/>
              <a:pPr/>
              <a:t>06/12/2015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45D06AE8-BFD9-834E-8A89-0AA665FFDE6D}" type="slidenum">
              <a:rPr lang="fr-FR"/>
              <a:pPr/>
              <a:t>‹#›</a:t>
            </a:fld>
            <a:endParaRPr lang="fr-FR"/>
          </a:p>
        </p:txBody>
      </p:sp>
    </p:spTree>
    <p:extLst>
      <p:ext uri="{BB962C8B-B14F-4D97-AF65-F5344CB8AC3E}">
        <p14:creationId xmlns:p14="http://schemas.microsoft.com/office/powerpoint/2010/main" val="281407690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theme" Target="../theme/theme10.xml"/><Relationship Id="rId3"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theme" Target="../theme/theme11.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theme" Target="../theme/theme12.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4.xml"/><Relationship Id="rId3"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theme" Target="../theme/theme5.xml"/><Relationship Id="rId10" Type="http://schemas.openxmlformats.org/officeDocument/2006/relationships/image" Target="../media/image1.jpeg"/><Relationship Id="rId1" Type="http://schemas.openxmlformats.org/officeDocument/2006/relationships/slideLayout" Target="../slideLayouts/slideLayout25.xml"/><Relationship Id="rId2"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3.xml"/><Relationship Id="rId12" Type="http://schemas.openxmlformats.org/officeDocument/2006/relationships/theme" Target="../theme/theme6.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theme" Target="../theme/theme7.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theme" Target="../theme/theme8.xml"/><Relationship Id="rId3"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theme" Target="../theme/theme9.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0" y="0"/>
            <a:ext cx="9144000" cy="5106988"/>
            <a:chOff x="0" y="0"/>
            <a:chExt cx="5760" cy="3217"/>
          </a:xfrm>
          <a:solidFill>
            <a:srgbClr val="D7E3E8"/>
          </a:solidFill>
        </p:grpSpPr>
        <p:sp>
          <p:nvSpPr>
            <p:cNvPr id="8"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fr-FR"/>
            </a:p>
          </p:txBody>
        </p:sp>
        <p:sp>
          <p:nvSpPr>
            <p:cNvPr id="9" name="Rectangle 11"/>
            <p:cNvSpPr>
              <a:spLocks noChangeArrowheads="1"/>
            </p:cNvSpPr>
            <p:nvPr/>
          </p:nvSpPr>
          <p:spPr bwMode="gray">
            <a:xfrm>
              <a:off x="0" y="0"/>
              <a:ext cx="5760" cy="2568"/>
            </a:xfrm>
            <a:prstGeom prst="rect">
              <a:avLst/>
            </a:prstGeom>
            <a:solidFill>
              <a:srgbClr val="DEEE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10" name="Rectangle 3"/>
          <p:cNvSpPr txBox="1">
            <a:spLocks noChangeArrowheads="1"/>
          </p:cNvSpPr>
          <p:nvPr userDrawn="1"/>
        </p:nvSpPr>
        <p:spPr>
          <a:xfrm>
            <a:off x="1836738" y="1844675"/>
            <a:ext cx="6191250" cy="1079500"/>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3200" b="1">
                <a:solidFill>
                  <a:srgbClr val="404040"/>
                </a:solidFill>
                <a:latin typeface="Calibri" charset="0"/>
              </a:rPr>
              <a:t>Titre de la présentation </a:t>
            </a:r>
          </a:p>
        </p:txBody>
      </p:sp>
      <p:sp>
        <p:nvSpPr>
          <p:cNvPr id="11" name="Rectangle 4"/>
          <p:cNvSpPr txBox="1">
            <a:spLocks noChangeArrowheads="1"/>
          </p:cNvSpPr>
          <p:nvPr userDrawn="1"/>
        </p:nvSpPr>
        <p:spPr>
          <a:xfrm>
            <a:off x="1908175" y="2852738"/>
            <a:ext cx="6191250" cy="315912"/>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Font typeface="Wingdings" charset="0"/>
              <a:buNone/>
            </a:pPr>
            <a:r>
              <a:rPr lang="fr-FR" sz="1500">
                <a:solidFill>
                  <a:srgbClr val="0062A8"/>
                </a:solidFill>
                <a:latin typeface="Calibri" charset="0"/>
              </a:rPr>
              <a:t>Sous-titre de la présentation </a:t>
            </a:r>
          </a:p>
        </p:txBody>
      </p:sp>
      <p:sp>
        <p:nvSpPr>
          <p:cNvPr id="16" name="Rectangle 4"/>
          <p:cNvSpPr txBox="1">
            <a:spLocks noChangeArrowheads="1"/>
          </p:cNvSpPr>
          <p:nvPr userDrawn="1"/>
        </p:nvSpPr>
        <p:spPr>
          <a:xfrm>
            <a:off x="1908175" y="4581525"/>
            <a:ext cx="6118225" cy="315913"/>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smtClean="0">
                <a:solidFill>
                  <a:schemeClr val="tx1">
                    <a:lumMod val="65000"/>
                    <a:lumOff val="35000"/>
                  </a:schemeClr>
                </a:solidFill>
              </a:rPr>
              <a:t>Nom de la direction et du bureau &gt; date   </a:t>
            </a:r>
            <a:endParaRPr lang="fr-FR" dirty="0">
              <a:solidFill>
                <a:schemeClr val="tx1">
                  <a:lumMod val="65000"/>
                  <a:lumOff val="35000"/>
                </a:schemeClr>
              </a:solidFill>
            </a:endParaRPr>
          </a:p>
        </p:txBody>
      </p:sp>
      <p:cxnSp>
        <p:nvCxnSpPr>
          <p:cNvPr id="17" name="Connecteur droit 16"/>
          <p:cNvCxnSpPr/>
          <p:nvPr userDrawn="1"/>
        </p:nvCxnSpPr>
        <p:spPr>
          <a:xfrm>
            <a:off x="1979613" y="4581525"/>
            <a:ext cx="2305050"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1031"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5325" y="5949950"/>
            <a:ext cx="1550988" cy="7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2"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24300" y="6021388"/>
            <a:ext cx="1119188" cy="50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8"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Espace réservé du titre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11267" name="Espace réservé du texte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020F2CC-0381-CB47-A337-F6E628F53851}" type="datetimeFigureOut">
              <a:rPr lang="fr-FR"/>
              <a:pPr/>
              <a:t>06/12/2015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0DA76B-3781-FA40-A1FA-EE30EB4E6E9B}"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Espace réservé du titre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12291" name="Espace réservé du texte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CE4E2B3-4EE9-BA4D-8E8C-E55071026273}"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296F759A-B78F-BC48-9B62-FEBF379BDDD1}" type="datetimeFigureOut">
              <a:rPr lang="fr-FR"/>
              <a:pPr/>
              <a:t>06/12/2015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7F8AB6C-9063-0846-9FC4-B13CDDA881D8}"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8703E4A-6952-0C45-8723-DCD68B93BC5A}"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21"/>
          <p:cNvGrpSpPr>
            <a:grpSpLocks/>
          </p:cNvGrpSpPr>
          <p:nvPr/>
        </p:nvGrpSpPr>
        <p:grpSpPr bwMode="auto">
          <a:xfrm>
            <a:off x="0" y="0"/>
            <a:ext cx="9144000" cy="3883025"/>
            <a:chOff x="0" y="0"/>
            <a:chExt cx="5760" cy="2446"/>
          </a:xfrm>
        </p:grpSpPr>
        <p:sp>
          <p:nvSpPr>
            <p:cNvPr id="2056" name="Rectangle 18"/>
            <p:cNvSpPr>
              <a:spLocks noChangeArrowheads="1"/>
            </p:cNvSpPr>
            <p:nvPr userDrawn="1"/>
          </p:nvSpPr>
          <p:spPr bwMode="gray">
            <a:xfrm>
              <a:off x="0" y="0"/>
              <a:ext cx="5760" cy="1780"/>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defRPr/>
              </a:pPr>
              <a:endParaRPr lang="fr-FR" altLang="fr-FR" sz="1800" smtClean="0">
                <a:solidFill>
                  <a:srgbClr val="D9D9D9"/>
                </a:solidFill>
                <a:cs typeface="+mn-cs"/>
              </a:endParaRPr>
            </a:p>
          </p:txBody>
        </p:sp>
        <p:sp>
          <p:nvSpPr>
            <p:cNvPr id="4105" name="Freeform 20"/>
            <p:cNvSpPr>
              <a:spLocks/>
            </p:cNvSpPr>
            <p:nvPr userDrawn="1"/>
          </p:nvSpPr>
          <p:spPr bwMode="gray">
            <a:xfrm>
              <a:off x="0" y="1480"/>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grpSp>
      <p:sp>
        <p:nvSpPr>
          <p:cNvPr id="4099" name="Rectangle 3"/>
          <p:cNvSpPr>
            <a:spLocks noGrp="1" noChangeArrowheads="1"/>
          </p:cNvSpPr>
          <p:nvPr>
            <p:ph type="title"/>
          </p:nvPr>
        </p:nvSpPr>
        <p:spPr bwMode="gray">
          <a:xfrm>
            <a:off x="1331913" y="2060575"/>
            <a:ext cx="5761037" cy="50482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fr-FR"/>
              <a:t>Titre de la partie </a:t>
            </a:r>
          </a:p>
        </p:txBody>
      </p:sp>
      <p:sp>
        <p:nvSpPr>
          <p:cNvPr id="10" name="Rectangle 5"/>
          <p:cNvSpPr>
            <a:spLocks noGrp="1" noChangeArrowheads="1"/>
          </p:cNvSpPr>
          <p:nvPr>
            <p:ph type="ftr" sz="quarter" idx="3"/>
          </p:nvPr>
        </p:nvSpPr>
        <p:spPr bwMode="gray">
          <a:xfrm>
            <a:off x="7956550" y="6408738"/>
            <a:ext cx="647700" cy="188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
        <p:nvSpPr>
          <p:cNvPr id="4102" name="ZoneTexte 10"/>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cxnSp>
        <p:nvCxnSpPr>
          <p:cNvPr id="12" name="Connecteur droit 11"/>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4103"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2988" y="6096000"/>
            <a:ext cx="12636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1" r:id="rId1"/>
  </p:sldLayoutIdLst>
  <p:hf hdr="0" ftr="0" dt="0"/>
  <p:txStyles>
    <p:titleStyle>
      <a:lvl1pPr algn="l" rtl="0" eaLnBrk="0" fontAlgn="base" hangingPunct="0">
        <a:spcBef>
          <a:spcPct val="0"/>
        </a:spcBef>
        <a:spcAft>
          <a:spcPct val="0"/>
        </a:spcAft>
        <a:defRPr sz="3100" b="1">
          <a:solidFill>
            <a:schemeClr val="tx2"/>
          </a:solidFill>
          <a:latin typeface="Calibri"/>
          <a:ea typeface="+mj-ea"/>
          <a:cs typeface="Calibri"/>
        </a:defRPr>
      </a:lvl1pPr>
      <a:lvl2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5pPr>
      <a:lvl6pPr marL="457200" algn="l" rtl="0" fontAlgn="base">
        <a:spcBef>
          <a:spcPct val="0"/>
        </a:spcBef>
        <a:spcAft>
          <a:spcPct val="0"/>
        </a:spcAft>
        <a:defRPr sz="3000" b="1">
          <a:solidFill>
            <a:schemeClr val="tx2"/>
          </a:solidFill>
          <a:latin typeface="Arial" charset="0"/>
          <a:ea typeface="Arial" charset="0"/>
          <a:cs typeface="Arial" charset="0"/>
        </a:defRPr>
      </a:lvl6pPr>
      <a:lvl7pPr marL="914400" algn="l" rtl="0" fontAlgn="base">
        <a:spcBef>
          <a:spcPct val="0"/>
        </a:spcBef>
        <a:spcAft>
          <a:spcPct val="0"/>
        </a:spcAft>
        <a:defRPr sz="3000" b="1">
          <a:solidFill>
            <a:schemeClr val="tx2"/>
          </a:solidFill>
          <a:latin typeface="Arial" charset="0"/>
          <a:ea typeface="Arial" charset="0"/>
          <a:cs typeface="Arial" charset="0"/>
        </a:defRPr>
      </a:lvl7pPr>
      <a:lvl8pPr marL="1371600" algn="l" rtl="0" fontAlgn="base">
        <a:spcBef>
          <a:spcPct val="0"/>
        </a:spcBef>
        <a:spcAft>
          <a:spcPct val="0"/>
        </a:spcAft>
        <a:defRPr sz="3000" b="1">
          <a:solidFill>
            <a:schemeClr val="tx2"/>
          </a:solidFill>
          <a:latin typeface="Arial" charset="0"/>
          <a:ea typeface="Arial" charset="0"/>
          <a:cs typeface="Arial" charset="0"/>
        </a:defRPr>
      </a:lvl8pPr>
      <a:lvl9pPr marL="1828800" algn="l" rtl="0" fontAlgn="base">
        <a:spcBef>
          <a:spcPct val="0"/>
        </a:spcBef>
        <a:spcAft>
          <a:spcPct val="0"/>
        </a:spcAft>
        <a:defRPr sz="3000" b="1">
          <a:solidFill>
            <a:schemeClr val="tx2"/>
          </a:solidFill>
          <a:latin typeface="Arial" charset="0"/>
          <a:ea typeface="Arial" charset="0"/>
          <a:cs typeface="Arial" charset="0"/>
        </a:defRPr>
      </a:lvl9pPr>
    </p:titleStyle>
    <p:bodyStyle>
      <a:lvl1pPr marL="342900" indent="-342900" algn="l" rtl="0" eaLnBrk="0" fontAlgn="base" hangingPunct="0">
        <a:spcBef>
          <a:spcPct val="0"/>
        </a:spcBef>
        <a:spcAft>
          <a:spcPct val="0"/>
        </a:spcAft>
        <a:buClr>
          <a:schemeClr val="hlink"/>
        </a:buClr>
        <a:buFont typeface="Wingdings" charset="0"/>
        <a:defRPr sz="700" b="1">
          <a:solidFill>
            <a:schemeClr val="bg2"/>
          </a:solidFill>
          <a:latin typeface="+mn-lt"/>
          <a:ea typeface="ＭＳ Ｐゴシック" charset="0"/>
          <a:cs typeface="+mn-cs"/>
        </a:defRPr>
      </a:lvl1pPr>
      <a:lvl2pPr marL="4763" indent="-3175" algn="l" rtl="0" eaLnBrk="0" fontAlgn="base" hangingPunct="0">
        <a:spcBef>
          <a:spcPct val="0"/>
        </a:spcBef>
        <a:spcAft>
          <a:spcPct val="0"/>
        </a:spcAft>
        <a:buFont typeface="Wingdings" charset="0"/>
        <a:defRPr sz="700">
          <a:solidFill>
            <a:schemeClr val="bg2"/>
          </a:solidFill>
          <a:latin typeface="+mn-lt"/>
          <a:ea typeface="+mn-ea"/>
          <a:cs typeface="+mn-cs"/>
        </a:defRPr>
      </a:lvl2pPr>
      <a:lvl3pPr marL="11113" indent="-4763" algn="l" rtl="0" eaLnBrk="0" fontAlgn="base" hangingPunct="0">
        <a:spcBef>
          <a:spcPct val="0"/>
        </a:spcBef>
        <a:spcAft>
          <a:spcPct val="0"/>
        </a:spcAft>
        <a:defRPr sz="700">
          <a:solidFill>
            <a:schemeClr val="bg2"/>
          </a:solidFill>
          <a:latin typeface="+mn-lt"/>
          <a:ea typeface="+mn-ea"/>
          <a:cs typeface="+mn-cs"/>
        </a:defRPr>
      </a:lvl3pPr>
      <a:lvl4pPr marL="17463" indent="-4763" algn="l" rtl="0" eaLnBrk="0" fontAlgn="base" hangingPunct="0">
        <a:spcBef>
          <a:spcPct val="0"/>
        </a:spcBef>
        <a:spcAft>
          <a:spcPct val="0"/>
        </a:spcAft>
        <a:buClr>
          <a:schemeClr val="accent1"/>
        </a:buClr>
        <a:buFont typeface="Arial" charset="0"/>
        <a:defRPr sz="700">
          <a:solidFill>
            <a:schemeClr val="bg2"/>
          </a:solidFill>
          <a:latin typeface="+mn-lt"/>
          <a:ea typeface="+mn-ea"/>
          <a:cs typeface="+mn-cs"/>
        </a:defRPr>
      </a:lvl4pPr>
      <a:lvl5pPr marL="19050" indent="1809750" algn="l" rtl="0" eaLnBrk="0" fontAlgn="base" hangingPunct="0">
        <a:spcBef>
          <a:spcPct val="0"/>
        </a:spcBef>
        <a:spcAft>
          <a:spcPct val="0"/>
        </a:spcAft>
        <a:defRPr sz="700">
          <a:solidFill>
            <a:schemeClr val="bg2"/>
          </a:solidFill>
          <a:latin typeface="+mn-lt"/>
          <a:ea typeface="+mn-ea"/>
          <a:cs typeface="+mn-cs"/>
        </a:defRPr>
      </a:lvl5pPr>
      <a:lvl6pPr marL="476250" algn="r" rtl="0" fontAlgn="base">
        <a:spcBef>
          <a:spcPct val="0"/>
        </a:spcBef>
        <a:spcAft>
          <a:spcPct val="0"/>
        </a:spcAft>
        <a:defRPr sz="700">
          <a:solidFill>
            <a:schemeClr val="bg2"/>
          </a:solidFill>
          <a:latin typeface="+mn-lt"/>
          <a:ea typeface="+mn-ea"/>
          <a:cs typeface="+mn-cs"/>
        </a:defRPr>
      </a:lvl6pPr>
      <a:lvl7pPr marL="933450" algn="r" rtl="0" fontAlgn="base">
        <a:spcBef>
          <a:spcPct val="0"/>
        </a:spcBef>
        <a:spcAft>
          <a:spcPct val="0"/>
        </a:spcAft>
        <a:defRPr sz="700">
          <a:solidFill>
            <a:schemeClr val="bg2"/>
          </a:solidFill>
          <a:latin typeface="+mn-lt"/>
          <a:ea typeface="+mn-ea"/>
          <a:cs typeface="+mn-cs"/>
        </a:defRPr>
      </a:lvl7pPr>
      <a:lvl8pPr marL="1390650" algn="r" rtl="0" fontAlgn="base">
        <a:spcBef>
          <a:spcPct val="0"/>
        </a:spcBef>
        <a:spcAft>
          <a:spcPct val="0"/>
        </a:spcAft>
        <a:defRPr sz="700">
          <a:solidFill>
            <a:schemeClr val="bg2"/>
          </a:solidFill>
          <a:latin typeface="+mn-lt"/>
          <a:ea typeface="+mn-ea"/>
          <a:cs typeface="+mn-cs"/>
        </a:defRPr>
      </a:lvl8pPr>
      <a:lvl9pPr marL="1847850" algn="r" rtl="0" fontAlgn="base">
        <a:spcBef>
          <a:spcPct val="0"/>
        </a:spcBef>
        <a:spcAft>
          <a:spcPct val="0"/>
        </a:spcAft>
        <a:defRPr sz="700">
          <a:solidFill>
            <a:schemeClr val="bg2"/>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123" name="Rectangle 2"/>
          <p:cNvSpPr>
            <a:spLocks noGrp="1" noChangeArrowheads="1"/>
          </p:cNvSpPr>
          <p:nvPr>
            <p:ph type="title"/>
          </p:nvPr>
        </p:nvSpPr>
        <p:spPr bwMode="gray">
          <a:xfrm>
            <a:off x="684213" y="131763"/>
            <a:ext cx="7775575" cy="135255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r-FR"/>
              <a:t>Titre de la page de contenu</a:t>
            </a:r>
          </a:p>
        </p:txBody>
      </p:sp>
      <p:sp>
        <p:nvSpPr>
          <p:cNvPr id="5124" name="Rectangle 3"/>
          <p:cNvSpPr>
            <a:spLocks noGrp="1" noChangeArrowheads="1"/>
          </p:cNvSpPr>
          <p:nvPr>
            <p:ph type="body" idx="1"/>
          </p:nvPr>
        </p:nvSpPr>
        <p:spPr bwMode="gray">
          <a:xfrm>
            <a:off x="684213" y="1773238"/>
            <a:ext cx="7775575" cy="424815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t>Texte premier niveau </a:t>
            </a:r>
          </a:p>
          <a:p>
            <a:pPr lvl="1"/>
            <a:r>
              <a:rPr lang="fr-FR"/>
              <a:t>Texte deuxième niveau</a:t>
            </a:r>
          </a:p>
          <a:p>
            <a:pPr lvl="2"/>
            <a:r>
              <a:rPr lang="fr-FR"/>
              <a:t>Texte troisième niveau</a:t>
            </a:r>
          </a:p>
          <a:p>
            <a:pPr lvl="3"/>
            <a:r>
              <a:rPr lang="fr-FR"/>
              <a:t>Quatrième niveau</a:t>
            </a:r>
          </a:p>
          <a:p>
            <a:pPr lvl="4"/>
            <a:r>
              <a:rPr lang="fr-FR"/>
              <a:t>Cinquième niveau</a:t>
            </a:r>
          </a:p>
        </p:txBody>
      </p:sp>
      <p:sp>
        <p:nvSpPr>
          <p:cNvPr id="6150" name="ZoneTexte 2"/>
          <p:cNvSpPr txBox="1">
            <a:spLocks noChangeArrowheads="1"/>
          </p:cNvSpPr>
          <p:nvPr userDrawn="1"/>
        </p:nvSpPr>
        <p:spPr bwMode="auto">
          <a:xfrm>
            <a:off x="2484438" y="6381750"/>
            <a:ext cx="54006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a:p>
            <a:pPr eaLnBrk="1" hangingPunct="1"/>
            <a:endParaRPr lang="fr-FR" sz="900">
              <a:solidFill>
                <a:schemeClr val="accent1"/>
              </a:solidFill>
              <a:latin typeface="Calibri" charset="0"/>
              <a:cs typeface="Calibri" charset="0"/>
            </a:endParaRPr>
          </a:p>
        </p:txBody>
      </p:sp>
      <p:cxnSp>
        <p:nvCxnSpPr>
          <p:cNvPr id="5" name="Connecteur droit 4"/>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Espace réservé du numéro de diapositive 5"/>
          <p:cNvSpPr txBox="1">
            <a:spLocks/>
          </p:cNvSpPr>
          <p:nvPr userDrawn="1"/>
        </p:nvSpPr>
        <p:spPr>
          <a:xfrm>
            <a:off x="7885113" y="6356350"/>
            <a:ext cx="801687" cy="312738"/>
          </a:xfrm>
          <a:prstGeom prst="rect">
            <a:avLst/>
          </a:prstGeom>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fr-FR" sz="900">
                <a:solidFill>
                  <a:schemeClr val="accent1"/>
                </a:solidFill>
                <a:latin typeface="Calibri" charset="0"/>
                <a:cs typeface="Calibri" charset="0"/>
              </a:rPr>
              <a:t>Page </a:t>
            </a:r>
            <a:fld id="{774A9327-71EB-1A4C-A890-0BDE55ADE51B}" type="slidenum">
              <a:rPr lang="fr-FR" sz="900">
                <a:solidFill>
                  <a:schemeClr val="accent1"/>
                </a:solidFill>
                <a:latin typeface="Calibri" charset="0"/>
                <a:cs typeface="Calibri" charset="0"/>
              </a:rPr>
              <a:pPr algn="r" eaLnBrk="1" hangingPunct="1"/>
              <a:t>‹#›</a:t>
            </a:fld>
            <a:endParaRPr lang="fr-FR" sz="900">
              <a:solidFill>
                <a:schemeClr val="accent1"/>
              </a:solidFill>
              <a:latin typeface="Calibri" charset="0"/>
              <a:cs typeface="Calibri" charset="0"/>
            </a:endParaRPr>
          </a:p>
        </p:txBody>
      </p:sp>
      <p:pic>
        <p:nvPicPr>
          <p:cNvPr id="5128" name="Image 1"/>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84213" y="6148388"/>
            <a:ext cx="1335087"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8" r:id="rId6"/>
    <p:sldLayoutId id="2147484350" r:id="rId7"/>
    <p:sldLayoutId id="2147484352"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charset="0"/>
        <a:buChar char="n"/>
        <a:defRPr sz="2000">
          <a:solidFill>
            <a:schemeClr val="accent1"/>
          </a:solidFill>
          <a:latin typeface="Calibri"/>
          <a:ea typeface="+mn-ea"/>
          <a:cs typeface="Calibri"/>
        </a:defRPr>
      </a:lvl1pPr>
      <a:lvl2pPr marL="423863" indent="-171450" algn="l" rtl="0" eaLnBrk="0" fontAlgn="base" hangingPunct="0">
        <a:spcBef>
          <a:spcPct val="20000"/>
        </a:spcBef>
        <a:spcAft>
          <a:spcPct val="0"/>
        </a:spcAft>
        <a:buClr>
          <a:schemeClr val="accent1"/>
        </a:buClr>
        <a:buFont typeface="Wingdings" charset="0"/>
        <a:buChar char=""/>
        <a:defRPr sz="1500">
          <a:solidFill>
            <a:schemeClr val="tx1"/>
          </a:solidFill>
          <a:latin typeface="Calibri"/>
          <a:ea typeface="+mn-ea"/>
          <a:cs typeface="Calibri"/>
        </a:defRPr>
      </a:lvl2pPr>
      <a:lvl3pPr marL="425450" indent="3175" algn="l" rtl="0" eaLnBrk="0" fontAlgn="base" hangingPunct="0">
        <a:spcBef>
          <a:spcPct val="20000"/>
        </a:spcBef>
        <a:spcAft>
          <a:spcPct val="0"/>
        </a:spcAft>
        <a:defRPr sz="15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6147" name="Espace réservé du texte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0083757-C8A0-B641-BA3A-15DF46393BE3}" type="datetimeFigureOut">
              <a:rPr lang="fr-FR"/>
              <a:pPr/>
              <a:t>06/12/2015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3213B1E-3ED4-BD48-A2AA-9403C16498CE}"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Espace réservé du titre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7171" name="Espace réservé du texte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ea typeface="ＭＳ Ｐゴシック" pitchFamily="-84" charset="-128"/>
                <a:cs typeface="+mn-cs"/>
              </a:defRPr>
            </a:lvl1pPr>
          </a:lstStyle>
          <a:p>
            <a:pPr>
              <a:defRPr/>
            </a:pPr>
            <a:endParaRPr lang="fr-FR" alt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ＭＳ Ｐゴシック" charset="0"/>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5A96124-B5E8-8748-98CE-67B8BD2A3155}"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8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8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8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8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0" y="0"/>
            <a:ext cx="9144000" cy="5106988"/>
            <a:chOff x="0" y="0"/>
            <a:chExt cx="5760" cy="3217"/>
          </a:xfrm>
          <a:solidFill>
            <a:srgbClr val="D7E3E8"/>
          </a:solidFill>
        </p:grpSpPr>
        <p:sp>
          <p:nvSpPr>
            <p:cNvPr id="8"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fr-FR"/>
            </a:p>
          </p:txBody>
        </p:sp>
        <p:sp>
          <p:nvSpPr>
            <p:cNvPr id="9" name="Rectangle 11"/>
            <p:cNvSpPr>
              <a:spLocks noChangeArrowheads="1"/>
            </p:cNvSpPr>
            <p:nvPr/>
          </p:nvSpPr>
          <p:spPr bwMode="gray">
            <a:xfrm>
              <a:off x="0" y="0"/>
              <a:ext cx="5760" cy="2568"/>
            </a:xfrm>
            <a:prstGeom prst="rect">
              <a:avLst/>
            </a:prstGeom>
            <a:solidFill>
              <a:srgbClr val="DEEE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11" name="Rectangle 4"/>
          <p:cNvSpPr txBox="1">
            <a:spLocks noChangeArrowheads="1"/>
          </p:cNvSpPr>
          <p:nvPr userDrawn="1"/>
        </p:nvSpPr>
        <p:spPr>
          <a:xfrm>
            <a:off x="1258888" y="2349500"/>
            <a:ext cx="6191250" cy="935038"/>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buFont typeface="Wingdings" charset="0"/>
              <a:buNone/>
            </a:pPr>
            <a:r>
              <a:rPr lang="fr-FR" sz="1500">
                <a:solidFill>
                  <a:srgbClr val="0062A8"/>
                </a:solidFill>
                <a:latin typeface="Calibri" charset="0"/>
              </a:rPr>
              <a:t>Vous pouvez consulter cette présentation powerpoint </a:t>
            </a:r>
            <a:br>
              <a:rPr lang="fr-FR" sz="1500">
                <a:solidFill>
                  <a:srgbClr val="0062A8"/>
                </a:solidFill>
                <a:latin typeface="Calibri" charset="0"/>
              </a:rPr>
            </a:br>
            <a:r>
              <a:rPr lang="fr-FR" sz="1500">
                <a:solidFill>
                  <a:srgbClr val="0062A8"/>
                </a:solidFill>
                <a:latin typeface="Calibri" charset="0"/>
              </a:rPr>
              <a:t>sur « Adresse web »</a:t>
            </a:r>
          </a:p>
          <a:p>
            <a:pPr eaLnBrk="1" hangingPunct="1">
              <a:spcBef>
                <a:spcPct val="20000"/>
              </a:spcBef>
              <a:buFont typeface="Wingdings" charset="0"/>
              <a:buNone/>
            </a:pPr>
            <a:r>
              <a:rPr lang="fr-FR" sz="1500">
                <a:solidFill>
                  <a:srgbClr val="0062A8"/>
                </a:solidFill>
                <a:latin typeface="Calibri" charset="0"/>
              </a:rPr>
              <a:t> </a:t>
            </a:r>
          </a:p>
        </p:txBody>
      </p:sp>
      <p:sp>
        <p:nvSpPr>
          <p:cNvPr id="13" name="Rectangle 4"/>
          <p:cNvSpPr txBox="1">
            <a:spLocks noChangeArrowheads="1"/>
          </p:cNvSpPr>
          <p:nvPr userDrawn="1"/>
        </p:nvSpPr>
        <p:spPr>
          <a:xfrm>
            <a:off x="3203575" y="4192588"/>
            <a:ext cx="6119813" cy="315912"/>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smtClean="0">
                <a:solidFill>
                  <a:schemeClr val="tx1">
                    <a:lumMod val="65000"/>
                    <a:lumOff val="35000"/>
                  </a:schemeClr>
                </a:solidFill>
              </a:rPr>
              <a:t>Contact </a:t>
            </a:r>
          </a:p>
          <a:p>
            <a:pPr>
              <a:defRPr/>
            </a:pPr>
            <a:r>
              <a:rPr lang="fr-FR" dirty="0" smtClean="0">
                <a:solidFill>
                  <a:schemeClr val="tx1">
                    <a:lumMod val="65000"/>
                    <a:lumOff val="35000"/>
                  </a:schemeClr>
                </a:solidFill>
              </a:rPr>
              <a:t>Adresse </a:t>
            </a:r>
          </a:p>
          <a:p>
            <a:pPr>
              <a:defRPr/>
            </a:pPr>
            <a:r>
              <a:rPr lang="fr-FR" dirty="0" smtClean="0">
                <a:solidFill>
                  <a:schemeClr val="tx1">
                    <a:lumMod val="65000"/>
                    <a:lumOff val="35000"/>
                  </a:schemeClr>
                </a:solidFill>
              </a:rPr>
              <a:t>mail </a:t>
            </a:r>
            <a:endParaRPr lang="fr-FR" dirty="0">
              <a:solidFill>
                <a:schemeClr val="tx1">
                  <a:lumMod val="65000"/>
                  <a:lumOff val="35000"/>
                </a:schemeClr>
              </a:solidFill>
            </a:endParaRPr>
          </a:p>
        </p:txBody>
      </p:sp>
      <p:cxnSp>
        <p:nvCxnSpPr>
          <p:cNvPr id="14" name="Connecteur droit 13"/>
          <p:cNvCxnSpPr/>
          <p:nvPr userDrawn="1"/>
        </p:nvCxnSpPr>
        <p:spPr>
          <a:xfrm>
            <a:off x="3275013" y="4221163"/>
            <a:ext cx="2233612"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8198"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03588" y="5661025"/>
            <a:ext cx="1479550" cy="66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7"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cxnSp>
        <p:nvCxnSpPr>
          <p:cNvPr id="9" name="Connecteur droit 8"/>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11" name="Espace réservé du numéro de diapositive 5"/>
          <p:cNvSpPr>
            <a:spLocks noGrp="1"/>
          </p:cNvSpPr>
          <p:nvPr>
            <p:ph type="sldNum" sz="quarter" idx="4"/>
          </p:nvPr>
        </p:nvSpPr>
        <p:spPr>
          <a:xfrm>
            <a:off x="6553200" y="63087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latin typeface="Calibri" charset="0"/>
                <a:cs typeface="Calibri" charset="0"/>
              </a:defRPr>
            </a:lvl1pPr>
          </a:lstStyle>
          <a:p>
            <a:r>
              <a:rPr lang="fr-FR"/>
              <a:t>Page </a:t>
            </a:r>
            <a:fld id="{94E9C2E5-ADA5-4C4B-8D3F-6D5E18656B2B}" type="slidenum">
              <a:rPr lang="fr-FR"/>
              <a:pPr/>
              <a:t>‹#›</a:t>
            </a:fld>
            <a:endParaRPr lang="fr-FR"/>
          </a:p>
        </p:txBody>
      </p:sp>
      <p:pic>
        <p:nvPicPr>
          <p:cNvPr id="9221"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400" y="6165850"/>
            <a:ext cx="1223963"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7"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package" Target="../embeddings/Document_Microsoft_Word1.docx"/><Relationship Id="rId4"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4.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1" Type="http://schemas.openxmlformats.org/officeDocument/2006/relationships/slideLayout" Target="../slideLayouts/slideLayout30.xml"/><Relationship Id="rId2" Type="http://schemas.openxmlformats.org/officeDocument/2006/relationships/image" Target="../media/image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5.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0.xml"/><Relationship Id="rId2"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30.xml"/><Relationship Id="rId2"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30.xml"/><Relationship Id="rId2"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30.xml"/><Relationship Id="rId2" Type="http://schemas.openxmlformats.org/officeDocument/2006/relationships/diagramData" Target="../diagrams/data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slide" Target="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slide" Target="slide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p:cNvGrpSpPr>
            <a:grpSpLocks/>
          </p:cNvGrpSpPr>
          <p:nvPr/>
        </p:nvGrpSpPr>
        <p:grpSpPr bwMode="auto">
          <a:xfrm>
            <a:off x="0" y="50204"/>
            <a:ext cx="9144000" cy="5106988"/>
            <a:chOff x="0" y="0"/>
            <a:chExt cx="5760" cy="3217"/>
          </a:xfrm>
          <a:solidFill>
            <a:srgbClr val="D7E3E8"/>
          </a:solidFill>
        </p:grpSpPr>
        <p:sp>
          <p:nvSpPr>
            <p:cNvPr id="5"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fr-FR"/>
            </a:p>
          </p:txBody>
        </p:sp>
        <p:sp>
          <p:nvSpPr>
            <p:cNvPr id="6" name="Rectangle 11"/>
            <p:cNvSpPr>
              <a:spLocks noChangeArrowheads="1"/>
            </p:cNvSpPr>
            <p:nvPr/>
          </p:nvSpPr>
          <p:spPr bwMode="gray">
            <a:xfrm>
              <a:off x="0" y="0"/>
              <a:ext cx="5760" cy="2568"/>
            </a:xfrm>
            <a:prstGeom prst="rect">
              <a:avLst/>
            </a:prstGeom>
            <a:solidFill>
              <a:srgbClr val="DEEE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20483" name="Rectangle 3"/>
          <p:cNvSpPr txBox="1">
            <a:spLocks noChangeArrowheads="1"/>
          </p:cNvSpPr>
          <p:nvPr/>
        </p:nvSpPr>
        <p:spPr bwMode="auto">
          <a:xfrm>
            <a:off x="1836738" y="1340768"/>
            <a:ext cx="619125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3200" b="1" dirty="0" smtClean="0">
                <a:solidFill>
                  <a:srgbClr val="404040"/>
                </a:solidFill>
                <a:latin typeface="Calibri" charset="0"/>
              </a:rPr>
              <a:t>2. Les référentiels d’activités professionnelles – méthodologie de conception des référentiels</a:t>
            </a:r>
            <a:endParaRPr lang="fr-FR" sz="3200" b="1" dirty="0">
              <a:solidFill>
                <a:srgbClr val="404040"/>
              </a:solidFill>
              <a:latin typeface="Calibri" charset="0"/>
            </a:endParaRPr>
          </a:p>
        </p:txBody>
      </p:sp>
      <p:sp>
        <p:nvSpPr>
          <p:cNvPr id="20484" name="Rectangle 4"/>
          <p:cNvSpPr txBox="1">
            <a:spLocks noChangeArrowheads="1"/>
          </p:cNvSpPr>
          <p:nvPr/>
        </p:nvSpPr>
        <p:spPr bwMode="auto">
          <a:xfrm>
            <a:off x="1908175" y="2852738"/>
            <a:ext cx="6191250" cy="31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Font typeface="Wingdings" charset="0"/>
              <a:buNone/>
            </a:pPr>
            <a:r>
              <a:rPr lang="fr-FR" sz="1500" dirty="0" smtClean="0">
                <a:solidFill>
                  <a:srgbClr val="0062A8"/>
                </a:solidFill>
                <a:latin typeface="Calibri" charset="0"/>
              </a:rPr>
              <a:t>Rénovation des BTS de la mécanique</a:t>
            </a:r>
            <a:endParaRPr lang="fr-FR" sz="1500" dirty="0">
              <a:solidFill>
                <a:srgbClr val="0062A8"/>
              </a:solidFill>
              <a:latin typeface="Calibri" charset="0"/>
            </a:endParaRPr>
          </a:p>
        </p:txBody>
      </p:sp>
      <p:sp>
        <p:nvSpPr>
          <p:cNvPr id="10" name="Rectangle 4"/>
          <p:cNvSpPr txBox="1">
            <a:spLocks noChangeArrowheads="1"/>
          </p:cNvSpPr>
          <p:nvPr/>
        </p:nvSpPr>
        <p:spPr>
          <a:xfrm>
            <a:off x="1908175" y="4581525"/>
            <a:ext cx="6118225" cy="315913"/>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smtClean="0">
                <a:latin typeface="Calibri" charset="0"/>
              </a:rPr>
              <a:t>Michel </a:t>
            </a:r>
            <a:r>
              <a:rPr lang="fr-FR" dirty="0">
                <a:latin typeface="Calibri" charset="0"/>
              </a:rPr>
              <a:t>Rage &amp; Dominique Taraud, le 8 </a:t>
            </a:r>
            <a:r>
              <a:rPr lang="fr-FR" dirty="0" smtClean="0">
                <a:latin typeface="Calibri" charset="0"/>
              </a:rPr>
              <a:t>décembre</a:t>
            </a:r>
            <a:r>
              <a:rPr lang="fr-FR" dirty="0" smtClean="0">
                <a:latin typeface="Calibri" charset="0"/>
              </a:rPr>
              <a:t> </a:t>
            </a:r>
            <a:r>
              <a:rPr lang="fr-FR" dirty="0">
                <a:latin typeface="Calibri" charset="0"/>
              </a:rPr>
              <a:t>2015</a:t>
            </a:r>
          </a:p>
        </p:txBody>
      </p:sp>
      <p:cxnSp>
        <p:nvCxnSpPr>
          <p:cNvPr id="11" name="Connecteur droit 10"/>
          <p:cNvCxnSpPr/>
          <p:nvPr/>
        </p:nvCxnSpPr>
        <p:spPr>
          <a:xfrm>
            <a:off x="1979613" y="4581525"/>
            <a:ext cx="2305050"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000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BC8D34-BEFC-6B45-95FD-88DF8388AD58}" type="slidenum">
              <a:rPr lang="fr-FR" smtClean="0"/>
              <a:t>10</a:t>
            </a:fld>
            <a:endParaRPr lang="fr-FR"/>
          </a:p>
        </p:txBody>
      </p:sp>
      <p:sp>
        <p:nvSpPr>
          <p:cNvPr id="3" name="ZoneTexte 2"/>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BTS de la mécanique: les activités professionnelles</a:t>
            </a:r>
          </a:p>
        </p:txBody>
      </p:sp>
      <p:sp>
        <p:nvSpPr>
          <p:cNvPr id="4" name="ZoneTexte 3"/>
          <p:cNvSpPr txBox="1"/>
          <p:nvPr/>
        </p:nvSpPr>
        <p:spPr>
          <a:xfrm>
            <a:off x="755576" y="332656"/>
            <a:ext cx="7129281" cy="707886"/>
          </a:xfrm>
          <a:prstGeom prst="rect">
            <a:avLst/>
          </a:prstGeom>
          <a:noFill/>
        </p:spPr>
        <p:txBody>
          <a:bodyPr wrap="square" rtlCol="0">
            <a:spAutoFit/>
          </a:bodyPr>
          <a:lstStyle/>
          <a:p>
            <a:r>
              <a:rPr lang="fr-FR" sz="2000" b="1" dirty="0" smtClean="0">
                <a:solidFill>
                  <a:srgbClr val="244D79"/>
                </a:solidFill>
              </a:rPr>
              <a:t>Des activités et des tâches professionnelles déclinées en compétences.</a:t>
            </a:r>
            <a:endParaRPr lang="fr-FR" sz="2000" b="1" dirty="0">
              <a:solidFill>
                <a:srgbClr val="244D79"/>
              </a:solidFill>
            </a:endParaRPr>
          </a:p>
        </p:txBody>
      </p:sp>
      <p:sp>
        <p:nvSpPr>
          <p:cNvPr id="5" name="ZoneTexte 4"/>
          <p:cNvSpPr txBox="1"/>
          <p:nvPr/>
        </p:nvSpPr>
        <p:spPr>
          <a:xfrm>
            <a:off x="1403648" y="1844824"/>
            <a:ext cx="7405054" cy="2708434"/>
          </a:xfrm>
          <a:prstGeom prst="rect">
            <a:avLst/>
          </a:prstGeom>
          <a:noFill/>
        </p:spPr>
        <p:txBody>
          <a:bodyPr wrap="square" rtlCol="0">
            <a:spAutoFit/>
          </a:bodyPr>
          <a:lstStyle/>
          <a:p>
            <a:pPr marL="342900" indent="-342900">
              <a:spcAft>
                <a:spcPts val="600"/>
              </a:spcAft>
              <a:buFont typeface="Arial"/>
              <a:buChar char="•"/>
            </a:pPr>
            <a:r>
              <a:rPr lang="fr-FR" sz="2000" dirty="0" smtClean="0"/>
              <a:t>Des compétences métier déclinées en sous compétences pour organiser la formation</a:t>
            </a:r>
            <a:br>
              <a:rPr lang="fr-FR" sz="2000" dirty="0" smtClean="0"/>
            </a:br>
            <a:endParaRPr lang="fr-FR" sz="2000" dirty="0" smtClean="0"/>
          </a:p>
          <a:p>
            <a:pPr marL="342900" indent="-342900">
              <a:spcAft>
                <a:spcPts val="600"/>
              </a:spcAft>
              <a:buFont typeface="Arial"/>
              <a:buChar char="•"/>
            </a:pPr>
            <a:r>
              <a:rPr lang="fr-FR" sz="2000" dirty="0" smtClean="0"/>
              <a:t>Des données d’entrée et des indicateurs de performance associés à chaque compétence intermédiaire permettant de vérifier l’acquisition et la maîtrise de chaque compétence, lors d’épreuves de certification associant les activités à la validation des compétences.</a:t>
            </a:r>
            <a:endParaRPr lang="fr-FR" sz="2000" dirty="0"/>
          </a:p>
        </p:txBody>
      </p:sp>
    </p:spTree>
    <p:extLst>
      <p:ext uri="{BB962C8B-B14F-4D97-AF65-F5344CB8AC3E}">
        <p14:creationId xmlns:p14="http://schemas.microsoft.com/office/powerpoint/2010/main" val="969535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au 13"/>
          <p:cNvGraphicFramePr>
            <a:graphicFrameLocks noGrp="1"/>
          </p:cNvGraphicFramePr>
          <p:nvPr>
            <p:extLst>
              <p:ext uri="{D42A27DB-BD31-4B8C-83A1-F6EECF244321}">
                <p14:modId xmlns:p14="http://schemas.microsoft.com/office/powerpoint/2010/main" val="2755164243"/>
              </p:ext>
            </p:extLst>
          </p:nvPr>
        </p:nvGraphicFramePr>
        <p:xfrm>
          <a:off x="1043119" y="1881542"/>
          <a:ext cx="7657150" cy="3995730"/>
        </p:xfrm>
        <a:graphic>
          <a:graphicData uri="http://schemas.openxmlformats.org/drawingml/2006/table">
            <a:tbl>
              <a:tblPr firstRow="1" bandRow="1">
                <a:tableStyleId>{3C2FFA5D-87B4-456A-9821-1D502468CF0F}</a:tableStyleId>
              </a:tblPr>
              <a:tblGrid>
                <a:gridCol w="1159281"/>
                <a:gridCol w="6497869"/>
              </a:tblGrid>
              <a:tr h="490470">
                <a:tc gridSpan="2">
                  <a:txBody>
                    <a:bodyPr/>
                    <a:lstStyle/>
                    <a:p>
                      <a:pPr algn="ctr"/>
                      <a:r>
                        <a:rPr lang="fr-FR" sz="1800" dirty="0" smtClean="0"/>
                        <a:t>Compétences transversales</a:t>
                      </a:r>
                      <a:endParaRPr lang="fr-FR" sz="1800" dirty="0"/>
                    </a:p>
                  </a:txBody>
                  <a:tcPr anchor="ctr"/>
                </a:tc>
                <a:tc hMerge="1">
                  <a:txBody>
                    <a:bodyPr/>
                    <a:lstStyle/>
                    <a:p>
                      <a:endParaRPr lang="fr-FR" dirty="0"/>
                    </a:p>
                  </a:txBody>
                  <a:tcPr/>
                </a:tc>
              </a:tr>
              <a:tr h="1021698">
                <a:tc>
                  <a:txBody>
                    <a:bodyPr/>
                    <a:lstStyle/>
                    <a:p>
                      <a:pPr algn="ctr">
                        <a:spcBef>
                          <a:spcPts val="140"/>
                        </a:spcBef>
                        <a:spcAft>
                          <a:spcPts val="0"/>
                        </a:spcAft>
                      </a:pPr>
                      <a:r>
                        <a:rPr lang="fr-FR" sz="1800" b="1" kern="1200" dirty="0" smtClean="0">
                          <a:effectLst/>
                        </a:rPr>
                        <a:t>C1</a:t>
                      </a:r>
                      <a:endParaRPr lang="fr-FR" sz="1800" b="1" kern="800" dirty="0">
                        <a:effectLst/>
                        <a:latin typeface="Times New Roman"/>
                        <a:ea typeface="Arial Unicode MS"/>
                        <a:cs typeface="Tahoma"/>
                      </a:endParaRPr>
                    </a:p>
                  </a:txBody>
                  <a:tcPr marL="68580" marR="68580" marT="0" marB="0" anchor="ctr"/>
                </a:tc>
                <a:tc>
                  <a:txBody>
                    <a:bodyPr/>
                    <a:lstStyle/>
                    <a:p>
                      <a:pPr lvl="0"/>
                      <a:r>
                        <a:rPr lang="fr-FR" sz="2000" kern="1200" dirty="0" smtClean="0">
                          <a:effectLst/>
                        </a:rPr>
                        <a:t>S'intégrer dans un environnement professionnel,  assurer une veille technologique et capitaliser l’expérience.</a:t>
                      </a:r>
                      <a:endParaRPr lang="fr-FR" sz="2000" kern="1200" dirty="0" smtClean="0">
                        <a:solidFill>
                          <a:schemeClr val="dk1"/>
                        </a:solidFill>
                        <a:effectLst/>
                        <a:latin typeface="+mn-lt"/>
                        <a:ea typeface="+mn-ea"/>
                        <a:cs typeface="+mn-cs"/>
                      </a:endParaRPr>
                    </a:p>
                  </a:txBody>
                  <a:tcPr marL="68580" marR="68580" marT="0" marB="0" anchor="ctr"/>
                </a:tc>
              </a:tr>
              <a:tr h="827378">
                <a:tc>
                  <a:txBody>
                    <a:bodyPr/>
                    <a:lstStyle/>
                    <a:p>
                      <a:pPr algn="ctr">
                        <a:spcBef>
                          <a:spcPts val="140"/>
                        </a:spcBef>
                        <a:spcAft>
                          <a:spcPts val="0"/>
                        </a:spcAft>
                      </a:pPr>
                      <a:r>
                        <a:rPr lang="fr-FR" sz="1800" b="1" kern="1200" dirty="0" smtClean="0">
                          <a:effectLst/>
                        </a:rPr>
                        <a:t>C2</a:t>
                      </a:r>
                      <a:endParaRPr lang="fr-FR" sz="1800" b="1" kern="800" dirty="0">
                        <a:effectLst/>
                        <a:latin typeface="Times New Roman"/>
                        <a:ea typeface="Arial Unicode MS"/>
                        <a:cs typeface="Tahoma"/>
                      </a:endParaRPr>
                    </a:p>
                  </a:txBody>
                  <a:tcPr marL="68580" marR="68580" marT="0" marB="0" anchor="ctr"/>
                </a:tc>
                <a:tc>
                  <a:txBody>
                    <a:bodyPr/>
                    <a:lstStyle/>
                    <a:p>
                      <a:pPr lvl="0"/>
                      <a:r>
                        <a:rPr lang="fr-FR" sz="2000" kern="1200" dirty="0" smtClean="0">
                          <a:effectLst/>
                        </a:rPr>
                        <a:t>Rechercher une information dans une documentation technique, dans un réseau local ou à distance.</a:t>
                      </a:r>
                      <a:endParaRPr lang="fr-FR" sz="2000" kern="1200" dirty="0" smtClean="0">
                        <a:solidFill>
                          <a:schemeClr val="dk1"/>
                        </a:solidFill>
                        <a:effectLst/>
                        <a:latin typeface="+mn-lt"/>
                        <a:ea typeface="+mn-ea"/>
                        <a:cs typeface="+mn-cs"/>
                      </a:endParaRPr>
                    </a:p>
                  </a:txBody>
                  <a:tcPr marL="68580" marR="68580" marT="0" marB="0" anchor="ctr"/>
                </a:tc>
              </a:tr>
              <a:tr h="864096">
                <a:tc>
                  <a:txBody>
                    <a:bodyPr/>
                    <a:lstStyle/>
                    <a:p>
                      <a:pPr algn="ctr">
                        <a:spcBef>
                          <a:spcPts val="140"/>
                        </a:spcBef>
                        <a:spcAft>
                          <a:spcPts val="0"/>
                        </a:spcAft>
                      </a:pPr>
                      <a:r>
                        <a:rPr lang="fr-FR" sz="1800" b="1" kern="1200" dirty="0" smtClean="0">
                          <a:effectLst/>
                        </a:rPr>
                        <a:t>C3</a:t>
                      </a:r>
                      <a:endParaRPr lang="fr-FR" sz="1800" b="1" kern="800" dirty="0">
                        <a:effectLst/>
                        <a:latin typeface="Times New Roman"/>
                        <a:ea typeface="Arial Unicode MS"/>
                        <a:cs typeface="Tahoma"/>
                      </a:endParaRPr>
                    </a:p>
                  </a:txBody>
                  <a:tcPr marL="68580" marR="68580" marT="0" marB="0" anchor="ctr"/>
                </a:tc>
                <a:tc>
                  <a:txBody>
                    <a:bodyPr/>
                    <a:lstStyle/>
                    <a:p>
                      <a:pPr lvl="0"/>
                      <a:r>
                        <a:rPr lang="fr-FR" sz="2000" kern="1200" dirty="0" smtClean="0">
                          <a:effectLst/>
                        </a:rPr>
                        <a:t>Formuler et transmettre des informations, communiquer sous forme écrite et orale y compris en anglais.</a:t>
                      </a:r>
                      <a:endParaRPr lang="fr-FR" sz="2000" kern="1200" dirty="0" smtClean="0">
                        <a:solidFill>
                          <a:schemeClr val="dk1"/>
                        </a:solidFill>
                        <a:effectLst/>
                        <a:latin typeface="+mn-lt"/>
                        <a:ea typeface="+mn-ea"/>
                        <a:cs typeface="+mn-cs"/>
                      </a:endParaRPr>
                    </a:p>
                  </a:txBody>
                  <a:tcPr marL="68580" marR="68580" marT="0" marB="0" anchor="ctr"/>
                </a:tc>
              </a:tr>
              <a:tr h="792088">
                <a:tc>
                  <a:txBody>
                    <a:bodyPr/>
                    <a:lstStyle/>
                    <a:p>
                      <a:pPr algn="ctr">
                        <a:spcBef>
                          <a:spcPts val="140"/>
                        </a:spcBef>
                        <a:spcAft>
                          <a:spcPts val="0"/>
                        </a:spcAft>
                      </a:pPr>
                      <a:r>
                        <a:rPr lang="fr-FR" sz="1800" b="1" kern="1200" dirty="0" smtClean="0">
                          <a:effectLst/>
                        </a:rPr>
                        <a:t>C4</a:t>
                      </a:r>
                      <a:endParaRPr lang="fr-FR" sz="1800" b="1" kern="800" dirty="0">
                        <a:effectLst/>
                        <a:latin typeface="Times New Roman"/>
                        <a:ea typeface="Arial Unicode MS"/>
                        <a:cs typeface="Tahoma"/>
                      </a:endParaRPr>
                    </a:p>
                  </a:txBody>
                  <a:tcPr marL="68580" marR="68580" marT="0" marB="0" anchor="ctr"/>
                </a:tc>
                <a:tc>
                  <a:txBody>
                    <a:bodyPr/>
                    <a:lstStyle/>
                    <a:p>
                      <a:pPr marL="0" marR="0" indent="0" algn="l" defTabSz="457200" rtl="0" eaLnBrk="1" fontAlgn="auto" latinLnBrk="0" hangingPunct="1">
                        <a:lnSpc>
                          <a:spcPct val="100000"/>
                        </a:lnSpc>
                        <a:spcBef>
                          <a:spcPts val="300"/>
                        </a:spcBef>
                        <a:spcAft>
                          <a:spcPts val="300"/>
                        </a:spcAft>
                        <a:buClrTx/>
                        <a:buSzTx/>
                        <a:buFontTx/>
                        <a:buNone/>
                        <a:tabLst/>
                        <a:defRPr/>
                      </a:pPr>
                      <a:r>
                        <a:rPr lang="fr-FR" sz="2000" kern="1200" dirty="0" smtClean="0">
                          <a:effectLst/>
                        </a:rPr>
                        <a:t>S’impliquer dans un groupe projet et argumenter des choix techniques</a:t>
                      </a:r>
                      <a:r>
                        <a:rPr lang="fr-FR" sz="2000" dirty="0" smtClean="0">
                          <a:effectLst/>
                        </a:rPr>
                        <a:t> </a:t>
                      </a:r>
                      <a:endParaRPr lang="fr-FR" sz="2000" kern="800" dirty="0" smtClean="0">
                        <a:effectLst/>
                        <a:latin typeface="Times New Roman"/>
                        <a:ea typeface="Arial Unicode MS"/>
                        <a:cs typeface="Tahoma"/>
                      </a:endParaRPr>
                    </a:p>
                  </a:txBody>
                  <a:tcPr marL="68580" marR="68580" marT="0" marB="0" anchor="ctr"/>
                </a:tc>
              </a:tr>
            </a:tbl>
          </a:graphicData>
        </a:graphic>
      </p:graphicFrame>
      <p:sp>
        <p:nvSpPr>
          <p:cNvPr id="2" name="ZoneTexte 1"/>
          <p:cNvSpPr txBox="1"/>
          <p:nvPr/>
        </p:nvSpPr>
        <p:spPr>
          <a:xfrm>
            <a:off x="1043119" y="332656"/>
            <a:ext cx="7129281" cy="707886"/>
          </a:xfrm>
          <a:prstGeom prst="rect">
            <a:avLst/>
          </a:prstGeom>
          <a:noFill/>
        </p:spPr>
        <p:txBody>
          <a:bodyPr wrap="square" rtlCol="0">
            <a:spAutoFit/>
          </a:bodyPr>
          <a:lstStyle/>
          <a:p>
            <a:r>
              <a:rPr lang="fr-FR" sz="2000" b="1" dirty="0" smtClean="0">
                <a:solidFill>
                  <a:srgbClr val="244D79"/>
                </a:solidFill>
              </a:rPr>
              <a:t>Des compétences transversales partagées par tous les BTS en rénovation</a:t>
            </a:r>
            <a:endParaRPr lang="fr-FR" sz="2000" b="1" dirty="0">
              <a:solidFill>
                <a:srgbClr val="244D79"/>
              </a:solidFill>
            </a:endParaRPr>
          </a:p>
        </p:txBody>
      </p:sp>
      <p:sp>
        <p:nvSpPr>
          <p:cNvPr id="5" name="ZoneTexte 4"/>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BTS de la mécanique: les activités professionnelles</a:t>
            </a:r>
          </a:p>
        </p:txBody>
      </p:sp>
    </p:spTree>
    <p:extLst>
      <p:ext uri="{BB962C8B-B14F-4D97-AF65-F5344CB8AC3E}">
        <p14:creationId xmlns:p14="http://schemas.microsoft.com/office/powerpoint/2010/main" val="4126644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ext uri="{D42A27DB-BD31-4B8C-83A1-F6EECF244321}">
                <p14:modId xmlns:p14="http://schemas.microsoft.com/office/powerpoint/2010/main" val="1317163005"/>
              </p:ext>
            </p:extLst>
          </p:nvPr>
        </p:nvGraphicFramePr>
        <p:xfrm>
          <a:off x="2276028" y="-146605"/>
          <a:ext cx="7048500" cy="7175500"/>
        </p:xfrm>
        <a:graphic>
          <a:graphicData uri="http://schemas.openxmlformats.org/presentationml/2006/ole">
            <mc:AlternateContent xmlns:mc="http://schemas.openxmlformats.org/markup-compatibility/2006">
              <mc:Choice xmlns:v="urn:schemas-microsoft-com:vml" Requires="v">
                <p:oleObj spid="_x0000_s1098" name="Document" r:id="rId3" imgW="6629400" imgH="7175500" progId="Word.Document.12">
                  <p:embed/>
                </p:oleObj>
              </mc:Choice>
              <mc:Fallback>
                <p:oleObj name="Document" r:id="rId3" imgW="6629400" imgH="7175500" progId="Word.Document.12">
                  <p:embed/>
                  <p:pic>
                    <p:nvPicPr>
                      <p:cNvPr id="0" name=""/>
                      <p:cNvPicPr/>
                      <p:nvPr/>
                    </p:nvPicPr>
                    <p:blipFill>
                      <a:blip r:embed="rId4"/>
                      <a:stretch>
                        <a:fillRect/>
                      </a:stretch>
                    </p:blipFill>
                    <p:spPr>
                      <a:xfrm>
                        <a:off x="2276028" y="-146605"/>
                        <a:ext cx="7048500" cy="7175500"/>
                      </a:xfrm>
                      <a:prstGeom prst="rect">
                        <a:avLst/>
                      </a:prstGeom>
                    </p:spPr>
                  </p:pic>
                </p:oleObj>
              </mc:Fallback>
            </mc:AlternateContent>
          </a:graphicData>
        </a:graphic>
      </p:graphicFrame>
      <p:sp>
        <p:nvSpPr>
          <p:cNvPr id="11" name="ZoneTexte 10"/>
          <p:cNvSpPr txBox="1"/>
          <p:nvPr/>
        </p:nvSpPr>
        <p:spPr>
          <a:xfrm>
            <a:off x="642315" y="727639"/>
            <a:ext cx="1769445" cy="923330"/>
          </a:xfrm>
          <a:prstGeom prst="rect">
            <a:avLst/>
          </a:prstGeom>
          <a:noFill/>
        </p:spPr>
        <p:txBody>
          <a:bodyPr wrap="square" rtlCol="0">
            <a:spAutoFit/>
          </a:bodyPr>
          <a:lstStyle/>
          <a:p>
            <a:r>
              <a:rPr lang="fr-FR" b="1" i="1" dirty="0" smtClean="0">
                <a:solidFill>
                  <a:srgbClr val="FF0000"/>
                </a:solidFill>
              </a:rPr>
              <a:t>BTS CPI : 10 compétences « métier »</a:t>
            </a:r>
            <a:endParaRPr lang="fr-FR" b="1" i="1" dirty="0">
              <a:solidFill>
                <a:srgbClr val="FF0000"/>
              </a:solidFill>
            </a:endParaRPr>
          </a:p>
        </p:txBody>
      </p:sp>
      <p:sp>
        <p:nvSpPr>
          <p:cNvPr id="12" name="ZoneTexte 11"/>
          <p:cNvSpPr txBox="1"/>
          <p:nvPr/>
        </p:nvSpPr>
        <p:spPr>
          <a:xfrm>
            <a:off x="611560" y="3592149"/>
            <a:ext cx="1872208" cy="1477328"/>
          </a:xfrm>
          <a:prstGeom prst="rect">
            <a:avLst/>
          </a:prstGeom>
          <a:noFill/>
        </p:spPr>
        <p:txBody>
          <a:bodyPr wrap="square" rtlCol="0">
            <a:spAutoFit/>
          </a:bodyPr>
          <a:lstStyle/>
          <a:p>
            <a:r>
              <a:rPr lang="fr-FR" b="1" i="1" dirty="0" smtClean="0">
                <a:solidFill>
                  <a:srgbClr val="008000"/>
                </a:solidFill>
              </a:rPr>
              <a:t>BTS CPRP : 14 compétences « métier », dont 12 communes aux 2 options</a:t>
            </a:r>
            <a:endParaRPr lang="fr-FR" b="1" i="1" dirty="0">
              <a:solidFill>
                <a:srgbClr val="008000"/>
              </a:solidFill>
            </a:endParaRPr>
          </a:p>
        </p:txBody>
      </p:sp>
      <p:sp>
        <p:nvSpPr>
          <p:cNvPr id="6" name="ZoneTexte 5"/>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BTS de la mécanique: les activités professionnelles</a:t>
            </a:r>
          </a:p>
        </p:txBody>
      </p:sp>
    </p:spTree>
    <p:extLst>
      <p:ext uri="{BB962C8B-B14F-4D97-AF65-F5344CB8AC3E}">
        <p14:creationId xmlns:p14="http://schemas.microsoft.com/office/powerpoint/2010/main" val="2230981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TS CPI Tableau activités taches compétence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355" y="837618"/>
            <a:ext cx="7841056" cy="5772471"/>
          </a:xfrm>
          <a:prstGeom prst="rect">
            <a:avLst/>
          </a:prstGeom>
        </p:spPr>
      </p:pic>
      <p:sp>
        <p:nvSpPr>
          <p:cNvPr id="3" name="ZoneTexte 2"/>
          <p:cNvSpPr txBox="1"/>
          <p:nvPr/>
        </p:nvSpPr>
        <p:spPr>
          <a:xfrm>
            <a:off x="827584" y="260648"/>
            <a:ext cx="7769441" cy="369332"/>
          </a:xfrm>
          <a:prstGeom prst="rect">
            <a:avLst/>
          </a:prstGeom>
          <a:noFill/>
        </p:spPr>
        <p:txBody>
          <a:bodyPr wrap="square" rtlCol="0">
            <a:spAutoFit/>
          </a:bodyPr>
          <a:lstStyle/>
          <a:p>
            <a:r>
              <a:rPr lang="fr-FR" b="1" i="1" dirty="0" smtClean="0">
                <a:solidFill>
                  <a:srgbClr val="244D79"/>
                </a:solidFill>
              </a:rPr>
              <a:t>Exemple des relations activités – tâches – compétences du BTS CPI</a:t>
            </a:r>
            <a:endParaRPr lang="fr-FR" b="1" i="1" dirty="0">
              <a:solidFill>
                <a:srgbClr val="244D79"/>
              </a:solidFill>
            </a:endParaRPr>
          </a:p>
        </p:txBody>
      </p:sp>
      <p:sp>
        <p:nvSpPr>
          <p:cNvPr id="5" name="ZoneTexte 4"/>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BTS de la mécanique: les activités professionnelles</a:t>
            </a:r>
          </a:p>
        </p:txBody>
      </p:sp>
    </p:spTree>
    <p:extLst>
      <p:ext uri="{BB962C8B-B14F-4D97-AF65-F5344CB8AC3E}">
        <p14:creationId xmlns:p14="http://schemas.microsoft.com/office/powerpoint/2010/main" val="2018001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827504837"/>
              </p:ext>
            </p:extLst>
          </p:nvPr>
        </p:nvGraphicFramePr>
        <p:xfrm>
          <a:off x="1243450" y="980728"/>
          <a:ext cx="7557669" cy="5120640"/>
        </p:xfrm>
        <a:graphic>
          <a:graphicData uri="http://schemas.openxmlformats.org/drawingml/2006/table">
            <a:tbl>
              <a:tblPr firstRow="1" bandRow="1">
                <a:tableStyleId>{69012ECD-51FC-41F1-AA8D-1B2483CD663E}</a:tableStyleId>
              </a:tblPr>
              <a:tblGrid>
                <a:gridCol w="4726708"/>
                <a:gridCol w="1014338"/>
                <a:gridCol w="1816623"/>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b="1" dirty="0" smtClean="0"/>
                        <a:t>Chapitres de savoirs</a:t>
                      </a:r>
                    </a:p>
                  </a:txBody>
                  <a:tcPr/>
                </a:tc>
                <a:tc>
                  <a:txBody>
                    <a:bodyPr/>
                    <a:lstStyle/>
                    <a:p>
                      <a:pPr algn="ctr"/>
                      <a:r>
                        <a:rPr lang="fr-FR" dirty="0" smtClean="0"/>
                        <a:t>BTS CPI</a:t>
                      </a:r>
                      <a:endParaRPr lang="fr-FR" dirty="0"/>
                    </a:p>
                  </a:txBody>
                  <a:tcPr/>
                </a:tc>
                <a:tc>
                  <a:txBody>
                    <a:bodyPr/>
                    <a:lstStyle/>
                    <a:p>
                      <a:pPr algn="ctr"/>
                      <a:r>
                        <a:rPr lang="fr-FR" dirty="0" smtClean="0"/>
                        <a:t>BTS Réalisation</a:t>
                      </a:r>
                      <a:endParaRPr lang="fr-FR"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DEMARCHES DE CONCEPTION ET GESTION DE PROJET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dirty="0" smtClean="0">
                          <a:solidFill>
                            <a:srgbClr val="FF0000"/>
                          </a:solidFill>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dirty="0" smtClean="0">
                          <a:solidFill>
                            <a:srgbClr val="008000"/>
                          </a:solidFill>
                        </a:rPr>
                        <a:t>✘✘</a:t>
                      </a:r>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CHAINE NUMERIQUE </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dirty="0" smtClean="0">
                          <a:solidFill>
                            <a:srgbClr val="FF0000"/>
                          </a:solidFill>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dirty="0" smtClean="0">
                          <a:solidFill>
                            <a:srgbClr val="008000"/>
                          </a:solidFill>
                        </a:rPr>
                        <a:t>✘✘✘</a:t>
                      </a:r>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COMPORTEMENT DES SYSTEMES MECANIQUES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dirty="0" smtClean="0">
                          <a:solidFill>
                            <a:srgbClr val="FF0000"/>
                          </a:solidFill>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dirty="0" smtClean="0">
                          <a:solidFill>
                            <a:srgbClr val="008000"/>
                          </a:solidFill>
                        </a:rPr>
                        <a:t>✘</a:t>
                      </a:r>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MATERIAUX ET TRAITEMENTS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dirty="0" smtClean="0">
                          <a:solidFill>
                            <a:srgbClr val="FF0000"/>
                          </a:solidFill>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dirty="0" smtClean="0">
                          <a:solidFill>
                            <a:srgbClr val="008000"/>
                          </a:solidFill>
                        </a:rPr>
                        <a:t>✘✘</a:t>
                      </a:r>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TECHNOLOGIE DES MECANISMES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dirty="0" smtClean="0">
                          <a:solidFill>
                            <a:srgbClr val="FF0000"/>
                          </a:solidFill>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dirty="0" smtClean="0">
                          <a:solidFill>
                            <a:srgbClr val="008000"/>
                          </a:solidFill>
                        </a:rPr>
                        <a:t>✘</a:t>
                      </a:r>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TECHNOLOGIE DES PROCEDES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dirty="0" smtClean="0">
                          <a:solidFill>
                            <a:srgbClr val="FF0000"/>
                          </a:solidFill>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dirty="0" smtClean="0">
                          <a:solidFill>
                            <a:srgbClr val="008000"/>
                          </a:solidFill>
                        </a:rPr>
                        <a:t>✘✘</a:t>
                      </a:r>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SPECIFICATION ET PROCESSUS DE CONTRÔLE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dirty="0" smtClean="0">
                          <a:solidFill>
                            <a:srgbClr val="FF0000"/>
                          </a:solidFill>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dirty="0" smtClean="0">
                          <a:solidFill>
                            <a:srgbClr val="008000"/>
                          </a:solidFill>
                        </a:rPr>
                        <a:t>✘✘✘</a:t>
                      </a:r>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CONCEPTION DE PROCESSUS DE REALISATION</a:t>
                      </a:r>
                    </a:p>
                  </a:txBody>
                  <a:tcPr/>
                </a:tc>
                <a:tc>
                  <a:txBody>
                    <a:bodyPr/>
                    <a:lstStyle/>
                    <a:p>
                      <a:pPr algn="ctr"/>
                      <a:endParaRPr lang="fr-F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dirty="0" smtClean="0">
                          <a:solidFill>
                            <a:srgbClr val="008000"/>
                          </a:solidFill>
                        </a:rPr>
                        <a:t>✘✘✘</a:t>
                      </a:r>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GESTION DE PRODUCTION, QUALITE</a:t>
                      </a:r>
                    </a:p>
                  </a:txBody>
                  <a:tcPr/>
                </a:tc>
                <a:tc>
                  <a:txBody>
                    <a:bodyPr/>
                    <a:lstStyle/>
                    <a:p>
                      <a:pPr algn="ctr"/>
                      <a:endParaRPr lang="fr-F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dirty="0" smtClean="0">
                          <a:solidFill>
                            <a:srgbClr val="008000"/>
                          </a:solidFill>
                        </a:rPr>
                        <a:t>✘✘</a:t>
                      </a:r>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SÉCURITÉ, ERGONOMIE ET ENVIRONNEMENT</a:t>
                      </a:r>
                    </a:p>
                  </a:txBody>
                  <a:tcPr/>
                </a:tc>
                <a:tc>
                  <a:txBody>
                    <a:bodyPr/>
                    <a:lstStyle/>
                    <a:p>
                      <a:pPr algn="ctr"/>
                      <a:endParaRPr lang="fr-FR"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dirty="0" smtClean="0">
                          <a:solidFill>
                            <a:srgbClr val="008000"/>
                          </a:solidFill>
                        </a:rPr>
                        <a:t>✘</a:t>
                      </a:r>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DEMARCHES DE MISE EN ŒUVRE DE PROCESSUS</a:t>
                      </a:r>
                    </a:p>
                  </a:txBody>
                  <a:tcPr/>
                </a:tc>
                <a:tc>
                  <a:txBody>
                    <a:bodyPr/>
                    <a:lstStyle/>
                    <a:p>
                      <a:pPr algn="ctr"/>
                      <a:endParaRPr lang="fr-F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dirty="0" smtClean="0">
                          <a:solidFill>
                            <a:srgbClr val="008000"/>
                          </a:solidFill>
                        </a:rPr>
                        <a:t>✘✘</a:t>
                      </a:r>
                    </a:p>
                  </a:txBody>
                  <a:tcPr anchor="ctr"/>
                </a:tc>
              </a:tr>
            </a:tbl>
          </a:graphicData>
        </a:graphic>
      </p:graphicFrame>
      <p:sp>
        <p:nvSpPr>
          <p:cNvPr id="8" name="ZoneTexte 7"/>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BTS de la mécanique: les activités professionnelles</a:t>
            </a:r>
          </a:p>
        </p:txBody>
      </p:sp>
      <p:sp>
        <p:nvSpPr>
          <p:cNvPr id="4" name="ZoneTexte 3"/>
          <p:cNvSpPr txBox="1"/>
          <p:nvPr/>
        </p:nvSpPr>
        <p:spPr>
          <a:xfrm>
            <a:off x="899592" y="188640"/>
            <a:ext cx="7129281" cy="400110"/>
          </a:xfrm>
          <a:prstGeom prst="rect">
            <a:avLst/>
          </a:prstGeom>
          <a:noFill/>
        </p:spPr>
        <p:txBody>
          <a:bodyPr wrap="square" rtlCol="0">
            <a:spAutoFit/>
          </a:bodyPr>
          <a:lstStyle/>
          <a:p>
            <a:r>
              <a:rPr lang="fr-FR" sz="2000" b="1" dirty="0" smtClean="0">
                <a:solidFill>
                  <a:srgbClr val="244D79"/>
                </a:solidFill>
              </a:rPr>
              <a:t>Des savoirs professionnels partagés</a:t>
            </a:r>
            <a:endParaRPr lang="fr-FR" sz="2000" b="1" dirty="0">
              <a:solidFill>
                <a:srgbClr val="244D79"/>
              </a:solidFill>
            </a:endParaRPr>
          </a:p>
        </p:txBody>
      </p:sp>
    </p:spTree>
    <p:extLst>
      <p:ext uri="{BB962C8B-B14F-4D97-AF65-F5344CB8AC3E}">
        <p14:creationId xmlns:p14="http://schemas.microsoft.com/office/powerpoint/2010/main" val="1949930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à coins arrondis 47"/>
          <p:cNvSpPr/>
          <p:nvPr/>
        </p:nvSpPr>
        <p:spPr>
          <a:xfrm>
            <a:off x="2331838" y="5911697"/>
            <a:ext cx="6247943" cy="4194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b="1" dirty="0" smtClean="0"/>
              <a:t>Bloc 1 = unité 1 </a:t>
            </a:r>
            <a:endParaRPr lang="fr-FR" b="1" dirty="0"/>
          </a:p>
        </p:txBody>
      </p:sp>
      <p:sp>
        <p:nvSpPr>
          <p:cNvPr id="46" name="Flèche vers le bas 45"/>
          <p:cNvSpPr/>
          <p:nvPr/>
        </p:nvSpPr>
        <p:spPr>
          <a:xfrm>
            <a:off x="2750939" y="1788542"/>
            <a:ext cx="355600" cy="3944381"/>
          </a:xfrm>
          <a:prstGeom prst="downArrow">
            <a:avLst>
              <a:gd name="adj1" fmla="val 50000"/>
              <a:gd name="adj2" fmla="val 6488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3" name="Rectangle à coins arrondis 2"/>
          <p:cNvSpPr/>
          <p:nvPr/>
        </p:nvSpPr>
        <p:spPr>
          <a:xfrm>
            <a:off x="2080507" y="3178583"/>
            <a:ext cx="6247942" cy="8371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fr-FR" b="1" dirty="0" smtClean="0">
                <a:solidFill>
                  <a:srgbClr val="000000"/>
                </a:solidFill>
              </a:rPr>
              <a:t>Activités 1</a:t>
            </a:r>
            <a:endParaRPr lang="fr-FR" b="1" dirty="0">
              <a:solidFill>
                <a:srgbClr val="000000"/>
              </a:solidFill>
            </a:endParaRPr>
          </a:p>
        </p:txBody>
      </p:sp>
      <p:sp>
        <p:nvSpPr>
          <p:cNvPr id="4" name="ZoneTexte 3"/>
          <p:cNvSpPr txBox="1"/>
          <p:nvPr/>
        </p:nvSpPr>
        <p:spPr>
          <a:xfrm>
            <a:off x="3462138" y="2316603"/>
            <a:ext cx="1037853" cy="3416320"/>
          </a:xfrm>
          <a:prstGeom prst="rect">
            <a:avLst/>
          </a:prstGeom>
          <a:solidFill>
            <a:schemeClr val="bg1">
              <a:lumMod val="85000"/>
            </a:schemeClr>
          </a:solidFill>
        </p:spPr>
        <p:txBody>
          <a:bodyPr wrap="square" rtlCol="0">
            <a:spAutoFit/>
          </a:bodyPr>
          <a:lstStyle/>
          <a:p>
            <a:pPr algn="ctr"/>
            <a:r>
              <a:rPr lang="fr-FR" dirty="0" smtClean="0"/>
              <a:t>Tâches</a:t>
            </a:r>
          </a:p>
          <a:p>
            <a:pPr algn="ctr"/>
            <a:endParaRPr lang="fr-FR" dirty="0"/>
          </a:p>
          <a:p>
            <a:pPr algn="ctr"/>
            <a:endParaRPr lang="fr-FR" dirty="0" smtClean="0"/>
          </a:p>
          <a:p>
            <a:pPr algn="ctr"/>
            <a:r>
              <a:rPr lang="fr-FR" dirty="0" smtClean="0"/>
              <a:t>A1T1</a:t>
            </a:r>
          </a:p>
          <a:p>
            <a:pPr algn="ctr"/>
            <a:r>
              <a:rPr lang="fr-FR" dirty="0" smtClean="0"/>
              <a:t>A1T2</a:t>
            </a:r>
          </a:p>
          <a:p>
            <a:pPr algn="ctr"/>
            <a:r>
              <a:rPr lang="fr-FR" dirty="0" smtClean="0"/>
              <a:t>A1T3</a:t>
            </a:r>
          </a:p>
          <a:p>
            <a:pPr algn="ctr"/>
            <a:r>
              <a:rPr lang="fr-FR" dirty="0" smtClean="0"/>
              <a:t>.</a:t>
            </a:r>
          </a:p>
          <a:p>
            <a:pPr algn="ctr"/>
            <a:r>
              <a:rPr lang="fr-FR" dirty="0" smtClean="0"/>
              <a:t>.</a:t>
            </a:r>
          </a:p>
          <a:p>
            <a:pPr algn="ctr"/>
            <a:r>
              <a:rPr lang="fr-FR" dirty="0" smtClean="0"/>
              <a:t>.</a:t>
            </a:r>
          </a:p>
          <a:p>
            <a:pPr algn="ctr"/>
            <a:r>
              <a:rPr lang="fr-FR" dirty="0" smtClean="0"/>
              <a:t>A4T5</a:t>
            </a:r>
          </a:p>
          <a:p>
            <a:pPr algn="ctr"/>
            <a:endParaRPr lang="fr-FR" dirty="0"/>
          </a:p>
          <a:p>
            <a:pPr algn="ctr"/>
            <a:endParaRPr lang="fr-FR" dirty="0"/>
          </a:p>
        </p:txBody>
      </p:sp>
      <p:sp>
        <p:nvSpPr>
          <p:cNvPr id="5" name="ZoneTexte 4"/>
          <p:cNvSpPr txBox="1"/>
          <p:nvPr/>
        </p:nvSpPr>
        <p:spPr>
          <a:xfrm>
            <a:off x="4509796" y="1788542"/>
            <a:ext cx="3752507" cy="400110"/>
          </a:xfrm>
          <a:prstGeom prst="rect">
            <a:avLst/>
          </a:prstGeom>
          <a:noFill/>
        </p:spPr>
        <p:txBody>
          <a:bodyPr wrap="square" rtlCol="0">
            <a:spAutoFit/>
          </a:bodyPr>
          <a:lstStyle/>
          <a:p>
            <a:pPr algn="ctr"/>
            <a:r>
              <a:rPr lang="fr-FR" sz="2000" dirty="0" smtClean="0"/>
              <a:t>Compétences contextualisées</a:t>
            </a:r>
            <a:endParaRPr lang="fr-FR" sz="2000" dirty="0"/>
          </a:p>
        </p:txBody>
      </p:sp>
      <p:sp>
        <p:nvSpPr>
          <p:cNvPr id="6" name="ZoneTexte 5"/>
          <p:cNvSpPr txBox="1"/>
          <p:nvPr/>
        </p:nvSpPr>
        <p:spPr>
          <a:xfrm>
            <a:off x="4503673" y="2227783"/>
            <a:ext cx="3452703" cy="369332"/>
          </a:xfrm>
          <a:prstGeom prst="rect">
            <a:avLst/>
          </a:prstGeom>
          <a:solidFill>
            <a:schemeClr val="accent3">
              <a:lumMod val="40000"/>
              <a:lumOff val="60000"/>
            </a:schemeClr>
          </a:solidFill>
        </p:spPr>
        <p:txBody>
          <a:bodyPr wrap="square" rtlCol="0">
            <a:spAutoFit/>
          </a:bodyPr>
          <a:lstStyle/>
          <a:p>
            <a:r>
              <a:rPr lang="fr-FR" dirty="0" smtClean="0"/>
              <a:t>    C1    C2    C3                   </a:t>
            </a:r>
            <a:r>
              <a:rPr lang="fr-FR" dirty="0" err="1" smtClean="0"/>
              <a:t>Cn</a:t>
            </a:r>
            <a:endParaRPr lang="fr-FR" dirty="0"/>
          </a:p>
        </p:txBody>
      </p:sp>
      <p:cxnSp>
        <p:nvCxnSpPr>
          <p:cNvPr id="13" name="Connecteur droit 12"/>
          <p:cNvCxnSpPr/>
          <p:nvPr/>
        </p:nvCxnSpPr>
        <p:spPr>
          <a:xfrm>
            <a:off x="4503673" y="3264261"/>
            <a:ext cx="3758630" cy="0"/>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4503673" y="3592291"/>
            <a:ext cx="3758630" cy="0"/>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4503673" y="5213487"/>
            <a:ext cx="3758630" cy="0"/>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a:off x="4531868" y="3903020"/>
            <a:ext cx="3730435" cy="0"/>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4519168" y="4970308"/>
            <a:ext cx="3743135" cy="0"/>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a:off x="4958119" y="2874114"/>
            <a:ext cx="0" cy="32545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a:off x="5432720" y="2874114"/>
            <a:ext cx="0" cy="32545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a:off x="5907321" y="2874114"/>
            <a:ext cx="0" cy="32545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a:off x="6788430" y="2874114"/>
            <a:ext cx="0" cy="32545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a:off x="6329049" y="2874114"/>
            <a:ext cx="0" cy="325454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a:off x="7251096" y="2874114"/>
            <a:ext cx="0" cy="325454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H="1">
            <a:off x="7625872" y="2874114"/>
            <a:ext cx="6535" cy="3254543"/>
          </a:xfrm>
          <a:prstGeom prst="line">
            <a:avLst/>
          </a:prstGeom>
        </p:spPr>
        <p:style>
          <a:lnRef idx="2">
            <a:schemeClr val="accent1"/>
          </a:lnRef>
          <a:fillRef idx="0">
            <a:schemeClr val="accent1"/>
          </a:fillRef>
          <a:effectRef idx="1">
            <a:schemeClr val="accent1"/>
          </a:effectRef>
          <a:fontRef idx="minor">
            <a:schemeClr val="tx1"/>
          </a:fontRef>
        </p:style>
      </p:cxnSp>
      <p:sp>
        <p:nvSpPr>
          <p:cNvPr id="33" name="Ellipse 32"/>
          <p:cNvSpPr/>
          <p:nvPr/>
        </p:nvSpPr>
        <p:spPr>
          <a:xfrm>
            <a:off x="4846396" y="3163139"/>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Ellipse 33"/>
          <p:cNvSpPr/>
          <p:nvPr/>
        </p:nvSpPr>
        <p:spPr>
          <a:xfrm>
            <a:off x="4884496" y="4921921"/>
            <a:ext cx="126000" cy="126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Ellipse 34"/>
          <p:cNvSpPr/>
          <p:nvPr/>
        </p:nvSpPr>
        <p:spPr>
          <a:xfrm>
            <a:off x="5328016" y="3817343"/>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Ellipse 35"/>
          <p:cNvSpPr/>
          <p:nvPr/>
        </p:nvSpPr>
        <p:spPr>
          <a:xfrm>
            <a:off x="5802617" y="3493104"/>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Ellipse 36"/>
          <p:cNvSpPr/>
          <p:nvPr/>
        </p:nvSpPr>
        <p:spPr>
          <a:xfrm>
            <a:off x="5802617" y="3163139"/>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Ellipse 40"/>
          <p:cNvSpPr/>
          <p:nvPr/>
        </p:nvSpPr>
        <p:spPr>
          <a:xfrm>
            <a:off x="6683726" y="3817343"/>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Ellipse 41"/>
          <p:cNvSpPr/>
          <p:nvPr/>
        </p:nvSpPr>
        <p:spPr>
          <a:xfrm>
            <a:off x="7527703" y="3178584"/>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Ellipse 43"/>
          <p:cNvSpPr/>
          <p:nvPr/>
        </p:nvSpPr>
        <p:spPr>
          <a:xfrm>
            <a:off x="6717659" y="5150521"/>
            <a:ext cx="126000" cy="126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Ellipse 44"/>
          <p:cNvSpPr/>
          <p:nvPr/>
        </p:nvSpPr>
        <p:spPr>
          <a:xfrm>
            <a:off x="7564767" y="4693321"/>
            <a:ext cx="126000" cy="126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 name="ZoneTexte 46"/>
          <p:cNvSpPr txBox="1"/>
          <p:nvPr/>
        </p:nvSpPr>
        <p:spPr>
          <a:xfrm>
            <a:off x="971600" y="1788541"/>
            <a:ext cx="1695547" cy="1200329"/>
          </a:xfrm>
          <a:prstGeom prst="rect">
            <a:avLst/>
          </a:prstGeom>
          <a:noFill/>
        </p:spPr>
        <p:txBody>
          <a:bodyPr wrap="square" rtlCol="0">
            <a:spAutoFit/>
          </a:bodyPr>
          <a:lstStyle/>
          <a:p>
            <a:pPr algn="r"/>
            <a:r>
              <a:rPr lang="fr-FR" b="1" i="1" dirty="0" smtClean="0">
                <a:solidFill>
                  <a:srgbClr val="244D79"/>
                </a:solidFill>
              </a:rPr>
              <a:t>Écriture séquentielle</a:t>
            </a:r>
          </a:p>
          <a:p>
            <a:pPr algn="r"/>
            <a:r>
              <a:rPr lang="fr-FR" b="1" i="1" dirty="0" smtClean="0">
                <a:solidFill>
                  <a:srgbClr val="244D79"/>
                </a:solidFill>
              </a:rPr>
              <a:t> des </a:t>
            </a:r>
          </a:p>
          <a:p>
            <a:pPr algn="r"/>
            <a:r>
              <a:rPr lang="fr-FR" b="1" i="1" dirty="0" smtClean="0">
                <a:solidFill>
                  <a:srgbClr val="244D79"/>
                </a:solidFill>
              </a:rPr>
              <a:t>activités</a:t>
            </a:r>
            <a:endParaRPr lang="fr-FR" b="1" i="1" dirty="0">
              <a:solidFill>
                <a:srgbClr val="244D79"/>
              </a:solidFill>
            </a:endParaRPr>
          </a:p>
        </p:txBody>
      </p:sp>
      <p:sp>
        <p:nvSpPr>
          <p:cNvPr id="218" name="Ellipse 217"/>
          <p:cNvSpPr/>
          <p:nvPr/>
        </p:nvSpPr>
        <p:spPr>
          <a:xfrm>
            <a:off x="4846396" y="6029470"/>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9" name="Ellipse 218"/>
          <p:cNvSpPr/>
          <p:nvPr/>
        </p:nvSpPr>
        <p:spPr>
          <a:xfrm>
            <a:off x="5328016" y="6023274"/>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0" name="Ellipse 219"/>
          <p:cNvSpPr/>
          <p:nvPr/>
        </p:nvSpPr>
        <p:spPr>
          <a:xfrm>
            <a:off x="5802617" y="6029470"/>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1" name="Ellipse 220"/>
          <p:cNvSpPr/>
          <p:nvPr/>
        </p:nvSpPr>
        <p:spPr>
          <a:xfrm>
            <a:off x="6683726" y="6023274"/>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2" name="Ellipse 221"/>
          <p:cNvSpPr/>
          <p:nvPr/>
        </p:nvSpPr>
        <p:spPr>
          <a:xfrm>
            <a:off x="7527703" y="6044915"/>
            <a:ext cx="209408" cy="19837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8" name="ZoneTexte 197"/>
          <p:cNvSpPr txBox="1"/>
          <p:nvPr/>
        </p:nvSpPr>
        <p:spPr>
          <a:xfrm>
            <a:off x="1097941" y="330745"/>
            <a:ext cx="7481840" cy="954107"/>
          </a:xfrm>
          <a:prstGeom prst="rect">
            <a:avLst/>
          </a:prstGeom>
          <a:noFill/>
        </p:spPr>
        <p:txBody>
          <a:bodyPr wrap="square" rtlCol="0">
            <a:spAutoFit/>
          </a:bodyPr>
          <a:lstStyle/>
          <a:p>
            <a:r>
              <a:rPr lang="fr-FR" sz="2000" b="1" dirty="0" smtClean="0">
                <a:solidFill>
                  <a:srgbClr val="244D79"/>
                </a:solidFill>
              </a:rPr>
              <a:t>Principe de construction d’une épreuve: </a:t>
            </a:r>
          </a:p>
          <a:p>
            <a:r>
              <a:rPr lang="fr-FR" dirty="0" smtClean="0"/>
              <a:t>Chaque épreuve de certification correspondant à un bloc cohérent de </a:t>
            </a:r>
            <a:r>
              <a:rPr lang="fr-FR" dirty="0"/>
              <a:t>compétences nécessaires </a:t>
            </a:r>
            <a:r>
              <a:rPr lang="fr-FR" dirty="0" smtClean="0"/>
              <a:t>à l’accomplissement d’une activité.</a:t>
            </a:r>
            <a:endParaRPr lang="fr-FR" dirty="0"/>
          </a:p>
        </p:txBody>
      </p:sp>
      <p:sp>
        <p:nvSpPr>
          <p:cNvPr id="38" name="ZoneTexte 37"/>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BTS de la mécanique: les activités professionnelles</a:t>
            </a:r>
          </a:p>
        </p:txBody>
      </p:sp>
    </p:spTree>
    <p:extLst>
      <p:ext uri="{BB962C8B-B14F-4D97-AF65-F5344CB8AC3E}">
        <p14:creationId xmlns:p14="http://schemas.microsoft.com/office/powerpoint/2010/main" val="1103186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BTS CPI Blocs de compétence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500" y="121590"/>
            <a:ext cx="8062945" cy="6440393"/>
          </a:xfrm>
          <a:prstGeom prst="rect">
            <a:avLst/>
          </a:prstGeom>
        </p:spPr>
      </p:pic>
      <p:sp>
        <p:nvSpPr>
          <p:cNvPr id="2" name="Ellipse 1"/>
          <p:cNvSpPr/>
          <p:nvPr/>
        </p:nvSpPr>
        <p:spPr>
          <a:xfrm>
            <a:off x="3346737" y="449812"/>
            <a:ext cx="2063601" cy="80701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llipse 6"/>
          <p:cNvSpPr/>
          <p:nvPr/>
        </p:nvSpPr>
        <p:spPr>
          <a:xfrm>
            <a:off x="3346737" y="5186083"/>
            <a:ext cx="2063601" cy="529193"/>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Forme libre 2"/>
          <p:cNvSpPr/>
          <p:nvPr/>
        </p:nvSpPr>
        <p:spPr>
          <a:xfrm>
            <a:off x="3689158" y="1243602"/>
            <a:ext cx="504184" cy="3955711"/>
          </a:xfrm>
          <a:custGeom>
            <a:avLst/>
            <a:gdLst>
              <a:gd name="connsiteX0" fmla="*/ 412607 w 584574"/>
              <a:gd name="connsiteY0" fmla="*/ 0 h 3929252"/>
              <a:gd name="connsiteX1" fmla="*/ 2533 w 584574"/>
              <a:gd name="connsiteY1" fmla="*/ 2116768 h 3929252"/>
              <a:gd name="connsiteX2" fmla="*/ 584574 w 584574"/>
              <a:gd name="connsiteY2" fmla="*/ 3929252 h 3929252"/>
              <a:gd name="connsiteX0" fmla="*/ 414337 w 586304"/>
              <a:gd name="connsiteY0" fmla="*/ 0 h 3929252"/>
              <a:gd name="connsiteX1" fmla="*/ 4263 w 586304"/>
              <a:gd name="connsiteY1" fmla="*/ 2116768 h 3929252"/>
              <a:gd name="connsiteX2" fmla="*/ 586304 w 586304"/>
              <a:gd name="connsiteY2" fmla="*/ 3929252 h 3929252"/>
              <a:gd name="connsiteX0" fmla="*/ 411587 w 504184"/>
              <a:gd name="connsiteY0" fmla="*/ 0 h 3955711"/>
              <a:gd name="connsiteX1" fmla="*/ 1513 w 504184"/>
              <a:gd name="connsiteY1" fmla="*/ 2116768 h 3955711"/>
              <a:gd name="connsiteX2" fmla="*/ 504184 w 504184"/>
              <a:gd name="connsiteY2" fmla="*/ 3955711 h 3955711"/>
            </a:gdLst>
            <a:ahLst/>
            <a:cxnLst>
              <a:cxn ang="0">
                <a:pos x="connsiteX0" y="connsiteY0"/>
              </a:cxn>
              <a:cxn ang="0">
                <a:pos x="connsiteX1" y="connsiteY1"/>
              </a:cxn>
              <a:cxn ang="0">
                <a:pos x="connsiteX2" y="connsiteY2"/>
              </a:cxn>
            </a:cxnLst>
            <a:rect l="l" t="t" r="r" b="b"/>
            <a:pathLst>
              <a:path w="504184" h="3955711">
                <a:moveTo>
                  <a:pt x="411587" y="0"/>
                </a:moveTo>
                <a:cubicBezTo>
                  <a:pt x="86394" y="783865"/>
                  <a:pt x="-13920" y="1457483"/>
                  <a:pt x="1513" y="2116768"/>
                </a:cubicBezTo>
                <a:cubicBezTo>
                  <a:pt x="16946" y="2776053"/>
                  <a:pt x="504184" y="3955711"/>
                  <a:pt x="504184" y="3955711"/>
                </a:cubicBezTo>
              </a:path>
            </a:pathLst>
          </a:custGeom>
          <a:ln w="12700" cmpd="sng">
            <a:solidFill>
              <a:srgbClr val="FF0000"/>
            </a:solidFill>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Ellipse 7"/>
          <p:cNvSpPr/>
          <p:nvPr/>
        </p:nvSpPr>
        <p:spPr>
          <a:xfrm>
            <a:off x="800219" y="324385"/>
            <a:ext cx="2374551" cy="1210271"/>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800219" y="5199312"/>
            <a:ext cx="2374551" cy="42335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9"/>
          <p:cNvSpPr/>
          <p:nvPr/>
        </p:nvSpPr>
        <p:spPr>
          <a:xfrm>
            <a:off x="2996463" y="510599"/>
            <a:ext cx="462987" cy="131301"/>
          </a:xfrm>
          <a:custGeom>
            <a:avLst/>
            <a:gdLst>
              <a:gd name="connsiteX0" fmla="*/ 412607 w 584574"/>
              <a:gd name="connsiteY0" fmla="*/ 0 h 3929252"/>
              <a:gd name="connsiteX1" fmla="*/ 2533 w 584574"/>
              <a:gd name="connsiteY1" fmla="*/ 2116768 h 3929252"/>
              <a:gd name="connsiteX2" fmla="*/ 584574 w 584574"/>
              <a:gd name="connsiteY2" fmla="*/ 3929252 h 3929252"/>
              <a:gd name="connsiteX0" fmla="*/ 414337 w 586304"/>
              <a:gd name="connsiteY0" fmla="*/ 0 h 3929252"/>
              <a:gd name="connsiteX1" fmla="*/ 4263 w 586304"/>
              <a:gd name="connsiteY1" fmla="*/ 2116768 h 3929252"/>
              <a:gd name="connsiteX2" fmla="*/ 586304 w 586304"/>
              <a:gd name="connsiteY2" fmla="*/ 3929252 h 3929252"/>
              <a:gd name="connsiteX0" fmla="*/ 411587 w 504184"/>
              <a:gd name="connsiteY0" fmla="*/ 0 h 3955711"/>
              <a:gd name="connsiteX1" fmla="*/ 1513 w 504184"/>
              <a:gd name="connsiteY1" fmla="*/ 2116768 h 3955711"/>
              <a:gd name="connsiteX2" fmla="*/ 504184 w 504184"/>
              <a:gd name="connsiteY2" fmla="*/ 3955711 h 3955711"/>
              <a:gd name="connsiteX0" fmla="*/ 0 w 92597"/>
              <a:gd name="connsiteY0" fmla="*/ 0 h 3955711"/>
              <a:gd name="connsiteX1" fmla="*/ 92597 w 92597"/>
              <a:gd name="connsiteY1" fmla="*/ 3955711 h 3955711"/>
              <a:gd name="connsiteX0" fmla="*/ 939203 w 939203"/>
              <a:gd name="connsiteY0" fmla="*/ 502733 h 502733"/>
              <a:gd name="connsiteX1" fmla="*/ 0 w 939203"/>
              <a:gd name="connsiteY1" fmla="*/ 0 h 502733"/>
              <a:gd name="connsiteX0" fmla="*/ 0 w 317477"/>
              <a:gd name="connsiteY0" fmla="*/ 0 h 264595"/>
              <a:gd name="connsiteX1" fmla="*/ 317477 w 317477"/>
              <a:gd name="connsiteY1" fmla="*/ 264595 h 264595"/>
              <a:gd name="connsiteX0" fmla="*/ 0 w 462987"/>
              <a:gd name="connsiteY0" fmla="*/ 0 h 13229"/>
              <a:gd name="connsiteX1" fmla="*/ 462987 w 462987"/>
              <a:gd name="connsiteY1" fmla="*/ 13229 h 13229"/>
              <a:gd name="connsiteX0" fmla="*/ 0 w 462987"/>
              <a:gd name="connsiteY0" fmla="*/ 79453 h 92682"/>
              <a:gd name="connsiteX1" fmla="*/ 462987 w 462987"/>
              <a:gd name="connsiteY1" fmla="*/ 92682 h 92682"/>
              <a:gd name="connsiteX0" fmla="*/ 0 w 462987"/>
              <a:gd name="connsiteY0" fmla="*/ 118072 h 131301"/>
              <a:gd name="connsiteX1" fmla="*/ 462987 w 462987"/>
              <a:gd name="connsiteY1" fmla="*/ 131301 h 131301"/>
            </a:gdLst>
            <a:ahLst/>
            <a:cxnLst>
              <a:cxn ang="0">
                <a:pos x="connsiteX0" y="connsiteY0"/>
              </a:cxn>
              <a:cxn ang="0">
                <a:pos x="connsiteX1" y="connsiteY1"/>
              </a:cxn>
            </a:cxnLst>
            <a:rect l="l" t="t" r="r" b="b"/>
            <a:pathLst>
              <a:path w="462987" h="131301">
                <a:moveTo>
                  <a:pt x="0" y="118072"/>
                </a:moveTo>
                <a:cubicBezTo>
                  <a:pt x="141101" y="-9816"/>
                  <a:pt x="282201" y="-71556"/>
                  <a:pt x="462987" y="131301"/>
                </a:cubicBezTo>
              </a:path>
            </a:pathLst>
          </a:custGeom>
          <a:ln w="12700" cmpd="sng">
            <a:solidFill>
              <a:srgbClr val="FF0000"/>
            </a:solidFill>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1" name="Forme libre 10"/>
          <p:cNvSpPr/>
          <p:nvPr/>
        </p:nvSpPr>
        <p:spPr>
          <a:xfrm flipH="1">
            <a:off x="2896978" y="5147903"/>
            <a:ext cx="615385" cy="131301"/>
          </a:xfrm>
          <a:custGeom>
            <a:avLst/>
            <a:gdLst>
              <a:gd name="connsiteX0" fmla="*/ 412607 w 584574"/>
              <a:gd name="connsiteY0" fmla="*/ 0 h 3929252"/>
              <a:gd name="connsiteX1" fmla="*/ 2533 w 584574"/>
              <a:gd name="connsiteY1" fmla="*/ 2116768 h 3929252"/>
              <a:gd name="connsiteX2" fmla="*/ 584574 w 584574"/>
              <a:gd name="connsiteY2" fmla="*/ 3929252 h 3929252"/>
              <a:gd name="connsiteX0" fmla="*/ 414337 w 586304"/>
              <a:gd name="connsiteY0" fmla="*/ 0 h 3929252"/>
              <a:gd name="connsiteX1" fmla="*/ 4263 w 586304"/>
              <a:gd name="connsiteY1" fmla="*/ 2116768 h 3929252"/>
              <a:gd name="connsiteX2" fmla="*/ 586304 w 586304"/>
              <a:gd name="connsiteY2" fmla="*/ 3929252 h 3929252"/>
              <a:gd name="connsiteX0" fmla="*/ 411587 w 504184"/>
              <a:gd name="connsiteY0" fmla="*/ 0 h 3955711"/>
              <a:gd name="connsiteX1" fmla="*/ 1513 w 504184"/>
              <a:gd name="connsiteY1" fmla="*/ 2116768 h 3955711"/>
              <a:gd name="connsiteX2" fmla="*/ 504184 w 504184"/>
              <a:gd name="connsiteY2" fmla="*/ 3955711 h 3955711"/>
              <a:gd name="connsiteX0" fmla="*/ 0 w 92597"/>
              <a:gd name="connsiteY0" fmla="*/ 0 h 3955711"/>
              <a:gd name="connsiteX1" fmla="*/ 92597 w 92597"/>
              <a:gd name="connsiteY1" fmla="*/ 3955711 h 3955711"/>
              <a:gd name="connsiteX0" fmla="*/ 939203 w 939203"/>
              <a:gd name="connsiteY0" fmla="*/ 502733 h 502733"/>
              <a:gd name="connsiteX1" fmla="*/ 0 w 939203"/>
              <a:gd name="connsiteY1" fmla="*/ 0 h 502733"/>
              <a:gd name="connsiteX0" fmla="*/ 0 w 317477"/>
              <a:gd name="connsiteY0" fmla="*/ 0 h 264595"/>
              <a:gd name="connsiteX1" fmla="*/ 317477 w 317477"/>
              <a:gd name="connsiteY1" fmla="*/ 264595 h 264595"/>
              <a:gd name="connsiteX0" fmla="*/ 0 w 462987"/>
              <a:gd name="connsiteY0" fmla="*/ 0 h 13229"/>
              <a:gd name="connsiteX1" fmla="*/ 462987 w 462987"/>
              <a:gd name="connsiteY1" fmla="*/ 13229 h 13229"/>
              <a:gd name="connsiteX0" fmla="*/ 0 w 462987"/>
              <a:gd name="connsiteY0" fmla="*/ 79453 h 92682"/>
              <a:gd name="connsiteX1" fmla="*/ 462987 w 462987"/>
              <a:gd name="connsiteY1" fmla="*/ 92682 h 92682"/>
              <a:gd name="connsiteX0" fmla="*/ 0 w 462987"/>
              <a:gd name="connsiteY0" fmla="*/ 118072 h 131301"/>
              <a:gd name="connsiteX1" fmla="*/ 462987 w 462987"/>
              <a:gd name="connsiteY1" fmla="*/ 131301 h 131301"/>
            </a:gdLst>
            <a:ahLst/>
            <a:cxnLst>
              <a:cxn ang="0">
                <a:pos x="connsiteX0" y="connsiteY0"/>
              </a:cxn>
              <a:cxn ang="0">
                <a:pos x="connsiteX1" y="connsiteY1"/>
              </a:cxn>
            </a:cxnLst>
            <a:rect l="l" t="t" r="r" b="b"/>
            <a:pathLst>
              <a:path w="462987" h="131301">
                <a:moveTo>
                  <a:pt x="0" y="118072"/>
                </a:moveTo>
                <a:cubicBezTo>
                  <a:pt x="141101" y="-9816"/>
                  <a:pt x="282201" y="-71556"/>
                  <a:pt x="462987" y="131301"/>
                </a:cubicBezTo>
              </a:path>
            </a:pathLst>
          </a:custGeom>
          <a:ln w="12700" cmpd="sng">
            <a:solidFill>
              <a:srgbClr val="FF0000"/>
            </a:solidFill>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2" name="ZoneTexte 1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BTS de la mécanique: les activités professionnelles</a:t>
            </a:r>
          </a:p>
        </p:txBody>
      </p:sp>
    </p:spTree>
    <p:extLst>
      <p:ext uri="{BB962C8B-B14F-4D97-AF65-F5344CB8AC3E}">
        <p14:creationId xmlns:p14="http://schemas.microsoft.com/office/powerpoint/2010/main" val="2842221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03648" y="2060848"/>
            <a:ext cx="7405054" cy="3323987"/>
          </a:xfrm>
          <a:prstGeom prst="rect">
            <a:avLst/>
          </a:prstGeom>
          <a:noFill/>
        </p:spPr>
        <p:txBody>
          <a:bodyPr wrap="square" rtlCol="0">
            <a:spAutoFit/>
          </a:bodyPr>
          <a:lstStyle/>
          <a:p>
            <a:pPr marL="342900" indent="-342900">
              <a:spcAft>
                <a:spcPts val="600"/>
              </a:spcAft>
              <a:buFont typeface="Arial"/>
              <a:buChar char="•"/>
            </a:pPr>
            <a:r>
              <a:rPr lang="fr-FR" sz="2000" dirty="0" smtClean="0"/>
              <a:t>Un projet d’optimisation de produit (pièce ou mécanisme),</a:t>
            </a:r>
          </a:p>
          <a:p>
            <a:pPr marL="342900" indent="-342900">
              <a:spcAft>
                <a:spcPts val="600"/>
              </a:spcAft>
              <a:buFont typeface="Arial"/>
              <a:buChar char="•"/>
            </a:pPr>
            <a:r>
              <a:rPr lang="fr-FR" sz="2000" dirty="0"/>
              <a:t>P</a:t>
            </a:r>
            <a:r>
              <a:rPr lang="fr-FR" sz="2000" dirty="0" smtClean="0"/>
              <a:t>artagé entre différents BTS métier (entre 2 ou 3 spécialités),</a:t>
            </a:r>
          </a:p>
          <a:p>
            <a:pPr marL="342900" indent="-342900">
              <a:spcAft>
                <a:spcPts val="600"/>
              </a:spcAft>
              <a:buFont typeface="Arial"/>
              <a:buChar char="•"/>
            </a:pPr>
            <a:r>
              <a:rPr lang="fr-FR" sz="2000" dirty="0" smtClean="0"/>
              <a:t>Pour vivre la réalité d’une situation de collaboration active,</a:t>
            </a:r>
          </a:p>
          <a:p>
            <a:pPr marL="342900" indent="-342900">
              <a:spcAft>
                <a:spcPts val="600"/>
              </a:spcAft>
              <a:buFont typeface="Arial"/>
              <a:buChar char="•"/>
            </a:pPr>
            <a:r>
              <a:rPr lang="fr-FR" sz="2000" dirty="0" smtClean="0"/>
              <a:t>En confrontant des points de vue différents pour trouver un compromis</a:t>
            </a:r>
          </a:p>
          <a:p>
            <a:pPr marL="342900" indent="-342900">
              <a:spcAft>
                <a:spcPts val="600"/>
              </a:spcAft>
              <a:buFont typeface="Arial"/>
              <a:buChar char="•"/>
            </a:pPr>
            <a:r>
              <a:rPr lang="fr-FR" sz="2000" dirty="0" smtClean="0"/>
              <a:t>Et conclure en justifiant ensemble les choix proposés.</a:t>
            </a:r>
          </a:p>
          <a:p>
            <a:pPr marL="342900" indent="-342900">
              <a:spcAft>
                <a:spcPts val="600"/>
              </a:spcAft>
              <a:buFont typeface="Arial"/>
              <a:buChar char="•"/>
            </a:pPr>
            <a:endParaRPr lang="fr-FR" sz="2000" dirty="0" smtClean="0"/>
          </a:p>
          <a:p>
            <a:pPr marL="342900" indent="-342900">
              <a:spcAft>
                <a:spcPts val="600"/>
              </a:spcAft>
              <a:buFont typeface="+mj-lt"/>
              <a:buAutoNum type="arabicPeriod"/>
            </a:pPr>
            <a:endParaRPr lang="fr-FR" sz="2000" dirty="0"/>
          </a:p>
        </p:txBody>
      </p:sp>
      <p:sp>
        <p:nvSpPr>
          <p:cNvPr id="5" name="ZoneTexte 4"/>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BTS de la mécanique: les activités professionnelles</a:t>
            </a:r>
          </a:p>
        </p:txBody>
      </p:sp>
      <p:sp>
        <p:nvSpPr>
          <p:cNvPr id="6" name="ZoneTexte 5"/>
          <p:cNvSpPr txBox="1"/>
          <p:nvPr/>
        </p:nvSpPr>
        <p:spPr>
          <a:xfrm>
            <a:off x="899592" y="476672"/>
            <a:ext cx="7129281" cy="707886"/>
          </a:xfrm>
          <a:prstGeom prst="rect">
            <a:avLst/>
          </a:prstGeom>
          <a:noFill/>
        </p:spPr>
        <p:txBody>
          <a:bodyPr wrap="square" rtlCol="0">
            <a:spAutoFit/>
          </a:bodyPr>
          <a:lstStyle/>
          <a:p>
            <a:r>
              <a:rPr lang="fr-FR" sz="2000" b="1" dirty="0" smtClean="0">
                <a:solidFill>
                  <a:srgbClr val="244D79"/>
                </a:solidFill>
              </a:rPr>
              <a:t>Des activités de travail collaboratif évaluées : exemple de l’épreuve de projet collaboratif d’optimisation de produit.</a:t>
            </a:r>
            <a:endParaRPr lang="fr-FR" sz="2000" b="1" dirty="0">
              <a:solidFill>
                <a:srgbClr val="244D79"/>
              </a:solidFill>
            </a:endParaRPr>
          </a:p>
        </p:txBody>
      </p:sp>
    </p:spTree>
    <p:extLst>
      <p:ext uri="{BB962C8B-B14F-4D97-AF65-F5344CB8AC3E}">
        <p14:creationId xmlns:p14="http://schemas.microsoft.com/office/powerpoint/2010/main" val="2247338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3985957" y="1634024"/>
            <a:ext cx="4202119" cy="470215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5" name="ZoneTexte 4"/>
          <p:cNvSpPr txBox="1"/>
          <p:nvPr/>
        </p:nvSpPr>
        <p:spPr>
          <a:xfrm>
            <a:off x="878257" y="648479"/>
            <a:ext cx="190514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b="1" dirty="0" smtClean="0"/>
              <a:t>OBJECTIF</a:t>
            </a:r>
            <a:endParaRPr lang="fr-FR" b="1" dirty="0"/>
          </a:p>
        </p:txBody>
      </p:sp>
      <p:sp>
        <p:nvSpPr>
          <p:cNvPr id="6" name="ZoneTexte 5"/>
          <p:cNvSpPr txBox="1"/>
          <p:nvPr/>
        </p:nvSpPr>
        <p:spPr>
          <a:xfrm>
            <a:off x="878256" y="1634024"/>
            <a:ext cx="218157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b="1" dirty="0" smtClean="0"/>
              <a:t>ORGANISATION</a:t>
            </a:r>
            <a:endParaRPr lang="fr-FR" b="1" dirty="0"/>
          </a:p>
        </p:txBody>
      </p:sp>
      <p:sp>
        <p:nvSpPr>
          <p:cNvPr id="7" name="ZoneTexte 6"/>
          <p:cNvSpPr txBox="1"/>
          <p:nvPr/>
        </p:nvSpPr>
        <p:spPr>
          <a:xfrm>
            <a:off x="2918512" y="260648"/>
            <a:ext cx="5973967" cy="1200329"/>
          </a:xfrm>
          <a:prstGeom prst="rect">
            <a:avLst/>
          </a:prstGeom>
          <a:noFill/>
        </p:spPr>
        <p:txBody>
          <a:bodyPr wrap="square" rtlCol="0">
            <a:spAutoFit/>
          </a:bodyPr>
          <a:lstStyle/>
          <a:p>
            <a:r>
              <a:rPr lang="fr-FR" b="1" dirty="0" smtClean="0"/>
              <a:t>Collaborer entre « spécialistes » de la conception (de produits et de moules) et de la conception des process de réalisation pour optimiser la conception d’une pièce mécanique.</a:t>
            </a:r>
            <a:endParaRPr lang="fr-FR" b="1" dirty="0"/>
          </a:p>
        </p:txBody>
      </p:sp>
      <p:sp>
        <p:nvSpPr>
          <p:cNvPr id="8" name="Ellipse 7"/>
          <p:cNvSpPr>
            <a:spLocks noChangeAspect="1"/>
          </p:cNvSpPr>
          <p:nvPr/>
        </p:nvSpPr>
        <p:spPr>
          <a:xfrm>
            <a:off x="5220072" y="2420888"/>
            <a:ext cx="1720422" cy="1691998"/>
          </a:xfrm>
          <a:prstGeom prst="ellipse">
            <a:avLst/>
          </a:prstGeom>
          <a:solidFill>
            <a:schemeClr val="accent2">
              <a:alpha val="5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smtClean="0">
                <a:solidFill>
                  <a:schemeClr val="tx1"/>
                </a:solidFill>
              </a:rPr>
              <a:t>Produit à optimiser</a:t>
            </a:r>
            <a:endParaRPr lang="fr-FR" b="1" dirty="0">
              <a:solidFill>
                <a:schemeClr val="tx1"/>
              </a:solidFill>
            </a:endParaRPr>
          </a:p>
        </p:txBody>
      </p:sp>
      <p:sp>
        <p:nvSpPr>
          <p:cNvPr id="11" name="ZoneTexte 10"/>
          <p:cNvSpPr txBox="1"/>
          <p:nvPr/>
        </p:nvSpPr>
        <p:spPr>
          <a:xfrm>
            <a:off x="3985957" y="1731164"/>
            <a:ext cx="4202119" cy="400110"/>
          </a:xfrm>
          <a:prstGeom prst="rect">
            <a:avLst/>
          </a:prstGeom>
          <a:noFill/>
        </p:spPr>
        <p:txBody>
          <a:bodyPr wrap="square" rtlCol="0">
            <a:spAutoFit/>
          </a:bodyPr>
          <a:lstStyle/>
          <a:p>
            <a:pPr algn="ctr"/>
            <a:r>
              <a:rPr lang="fr-FR" sz="2000" b="1" dirty="0" smtClean="0"/>
              <a:t>Projet industriel collaboratif</a:t>
            </a:r>
            <a:endParaRPr lang="fr-FR" sz="2000" b="1" dirty="0"/>
          </a:p>
        </p:txBody>
      </p:sp>
      <p:sp>
        <p:nvSpPr>
          <p:cNvPr id="12" name="Ellipse 11"/>
          <p:cNvSpPr>
            <a:spLocks noChangeAspect="1"/>
          </p:cNvSpPr>
          <p:nvPr/>
        </p:nvSpPr>
        <p:spPr>
          <a:xfrm>
            <a:off x="3310380" y="3498722"/>
            <a:ext cx="3059999" cy="1696625"/>
          </a:xfrm>
          <a:prstGeom prst="ellipse">
            <a:avLst/>
          </a:prstGeom>
          <a:solidFill>
            <a:schemeClr val="accent5">
              <a:alpha val="47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smtClean="0">
                <a:solidFill>
                  <a:schemeClr val="tx1"/>
                </a:solidFill>
              </a:rPr>
              <a:t>Groupe BTS CPI ou</a:t>
            </a:r>
          </a:p>
          <a:p>
            <a:pPr algn="ctr"/>
            <a:r>
              <a:rPr lang="fr-FR" b="1" dirty="0" smtClean="0">
                <a:solidFill>
                  <a:schemeClr val="tx1"/>
                </a:solidFill>
              </a:rPr>
              <a:t>Groupe BTS CPRP unitaire</a:t>
            </a:r>
            <a:endParaRPr lang="fr-FR" b="1" dirty="0">
              <a:solidFill>
                <a:schemeClr val="tx1"/>
              </a:solidFill>
            </a:endParaRPr>
          </a:p>
        </p:txBody>
      </p:sp>
      <p:sp>
        <p:nvSpPr>
          <p:cNvPr id="14" name="Ellipse 13"/>
          <p:cNvSpPr>
            <a:spLocks noChangeAspect="1"/>
          </p:cNvSpPr>
          <p:nvPr/>
        </p:nvSpPr>
        <p:spPr>
          <a:xfrm>
            <a:off x="5779822" y="3498722"/>
            <a:ext cx="3059999" cy="1696625"/>
          </a:xfrm>
          <a:prstGeom prst="ellipse">
            <a:avLst/>
          </a:prstGeom>
          <a:gradFill flip="none" rotWithShape="1">
            <a:gsLst>
              <a:gs pos="0">
                <a:schemeClr val="accent4">
                  <a:tint val="100000"/>
                  <a:shade val="100000"/>
                  <a:satMod val="130000"/>
                  <a:alpha val="49000"/>
                </a:schemeClr>
              </a:gs>
              <a:gs pos="100000">
                <a:schemeClr val="accent4">
                  <a:tint val="50000"/>
                  <a:shade val="100000"/>
                  <a:satMod val="350000"/>
                  <a:alpha val="49000"/>
                </a:schemeClr>
              </a:gs>
            </a:gsLst>
            <a:lin ang="16200000" scaled="0"/>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r>
              <a:rPr lang="fr-FR" b="1" dirty="0" smtClean="0">
                <a:solidFill>
                  <a:schemeClr val="tx1"/>
                </a:solidFill>
              </a:rPr>
              <a:t>Groupe BTS « Réalisation »</a:t>
            </a:r>
          </a:p>
          <a:p>
            <a:pPr algn="ctr"/>
            <a:r>
              <a:rPr lang="fr-FR" dirty="0" smtClean="0">
                <a:solidFill>
                  <a:schemeClr val="tx1"/>
                </a:solidFill>
              </a:rPr>
              <a:t>(ou industriel</a:t>
            </a:r>
          </a:p>
          <a:p>
            <a:pPr algn="ctr"/>
            <a:r>
              <a:rPr lang="fr-FR" dirty="0">
                <a:solidFill>
                  <a:schemeClr val="tx1"/>
                </a:solidFill>
              </a:rPr>
              <a:t>o</a:t>
            </a:r>
            <a:r>
              <a:rPr lang="fr-FR" dirty="0" smtClean="0">
                <a:solidFill>
                  <a:schemeClr val="tx1"/>
                </a:solidFill>
              </a:rPr>
              <a:t>u enseignant)</a:t>
            </a:r>
            <a:endParaRPr lang="fr-FR" dirty="0">
              <a:solidFill>
                <a:schemeClr val="tx1"/>
              </a:solidFill>
            </a:endParaRPr>
          </a:p>
        </p:txBody>
      </p:sp>
      <p:sp>
        <p:nvSpPr>
          <p:cNvPr id="15" name="Ellipse 14"/>
          <p:cNvSpPr>
            <a:spLocks noChangeAspect="1"/>
          </p:cNvSpPr>
          <p:nvPr/>
        </p:nvSpPr>
        <p:spPr>
          <a:xfrm>
            <a:off x="5335141" y="4439347"/>
            <a:ext cx="1610608" cy="1583999"/>
          </a:xfrm>
          <a:prstGeom prst="ellipse">
            <a:avLst/>
          </a:prstGeom>
          <a:solidFill>
            <a:schemeClr val="accent3">
              <a:alpha val="4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dirty="0" smtClean="0">
                <a:solidFill>
                  <a:schemeClr val="tx1"/>
                </a:solidFill>
              </a:rPr>
              <a:t>Produit optimisé</a:t>
            </a:r>
            <a:endParaRPr lang="fr-FR" b="1" dirty="0">
              <a:solidFill>
                <a:schemeClr val="tx1"/>
              </a:solidFill>
            </a:endParaRPr>
          </a:p>
        </p:txBody>
      </p:sp>
      <p:sp>
        <p:nvSpPr>
          <p:cNvPr id="18" name="ZoneTexte 17"/>
          <p:cNvSpPr txBox="1"/>
          <p:nvPr/>
        </p:nvSpPr>
        <p:spPr>
          <a:xfrm>
            <a:off x="878257" y="2210706"/>
            <a:ext cx="1905140" cy="2862323"/>
          </a:xfrm>
          <a:prstGeom prst="rect">
            <a:avLst/>
          </a:prstGeom>
          <a:noFill/>
        </p:spPr>
        <p:txBody>
          <a:bodyPr wrap="square" rtlCol="0">
            <a:spAutoFit/>
          </a:bodyPr>
          <a:lstStyle/>
          <a:p>
            <a:r>
              <a:rPr lang="fr-FR" b="1" dirty="0" err="1" smtClean="0"/>
              <a:t>Coef</a:t>
            </a:r>
            <a:r>
              <a:rPr lang="fr-FR" b="1" dirty="0" smtClean="0"/>
              <a:t> </a:t>
            </a:r>
            <a:r>
              <a:rPr lang="fr-FR" dirty="0" smtClean="0"/>
              <a:t>: 3</a:t>
            </a:r>
          </a:p>
          <a:p>
            <a:r>
              <a:rPr lang="fr-FR" b="1" dirty="0" smtClean="0"/>
              <a:t>Durée </a:t>
            </a:r>
            <a:r>
              <a:rPr lang="fr-FR" dirty="0" smtClean="0"/>
              <a:t>: 20 heures</a:t>
            </a:r>
            <a:endParaRPr lang="fr-FR" dirty="0"/>
          </a:p>
          <a:p>
            <a:r>
              <a:rPr lang="fr-FR" b="1" dirty="0" smtClean="0"/>
              <a:t>Evaluation </a:t>
            </a:r>
            <a:r>
              <a:rPr lang="fr-FR" dirty="0" smtClean="0"/>
              <a:t>:</a:t>
            </a:r>
          </a:p>
          <a:p>
            <a:pPr marL="285750" indent="-285750">
              <a:buFont typeface="Arial"/>
              <a:buChar char="•"/>
            </a:pPr>
            <a:r>
              <a:rPr lang="fr-FR" dirty="0" smtClean="0"/>
              <a:t>CCF (20min)</a:t>
            </a:r>
          </a:p>
          <a:p>
            <a:pPr marL="285750" indent="-285750">
              <a:buFont typeface="Arial"/>
              <a:buChar char="•"/>
            </a:pPr>
            <a:r>
              <a:rPr lang="fr-FR" dirty="0" smtClean="0"/>
              <a:t>Epreuve orale</a:t>
            </a:r>
          </a:p>
          <a:p>
            <a:pPr marL="285750" indent="-285750">
              <a:buFont typeface="Arial"/>
              <a:buChar char="•"/>
            </a:pPr>
            <a:r>
              <a:rPr lang="fr-FR" dirty="0" smtClean="0"/>
              <a:t>Présentation collective</a:t>
            </a:r>
          </a:p>
          <a:p>
            <a:pPr marL="285750" indent="-285750">
              <a:buFont typeface="Arial"/>
              <a:buChar char="•"/>
            </a:pPr>
            <a:r>
              <a:rPr lang="fr-FR" dirty="0" smtClean="0"/>
              <a:t>Soutenance individuelle</a:t>
            </a:r>
            <a:endParaRPr lang="fr-FR" dirty="0"/>
          </a:p>
        </p:txBody>
      </p:sp>
      <p:sp>
        <p:nvSpPr>
          <p:cNvPr id="19" name="Flèche vers le bas 18"/>
          <p:cNvSpPr/>
          <p:nvPr/>
        </p:nvSpPr>
        <p:spPr>
          <a:xfrm>
            <a:off x="5779822" y="3931402"/>
            <a:ext cx="590557" cy="82758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6" name="ZoneTexte 15"/>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BTS de la mécanique: les activités professionnelles</a:t>
            </a:r>
          </a:p>
        </p:txBody>
      </p:sp>
    </p:spTree>
    <p:extLst>
      <p:ext uri="{BB962C8B-B14F-4D97-AF65-F5344CB8AC3E}">
        <p14:creationId xmlns:p14="http://schemas.microsoft.com/office/powerpoint/2010/main" val="2490692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83675" y="279147"/>
            <a:ext cx="785026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b="1" dirty="0" smtClean="0"/>
              <a:t>EXEMPLE DE RECONCEPTION D’UNE PIÈCE MÉCANO SOUDÉE EN FONDERIE</a:t>
            </a:r>
            <a:endParaRPr lang="fr-FR" b="1" dirty="0"/>
          </a:p>
        </p:txBody>
      </p:sp>
      <p:pic>
        <p:nvPicPr>
          <p:cNvPr id="2" name="Image 1" descr="Solution mécano soudé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420" y="918312"/>
            <a:ext cx="3352607" cy="1843008"/>
          </a:xfrm>
          <a:prstGeom prst="rect">
            <a:avLst/>
          </a:prstGeom>
        </p:spPr>
      </p:pic>
      <p:sp>
        <p:nvSpPr>
          <p:cNvPr id="7" name="Ellipse 6"/>
          <p:cNvSpPr>
            <a:spLocks noChangeAspect="1"/>
          </p:cNvSpPr>
          <p:nvPr/>
        </p:nvSpPr>
        <p:spPr>
          <a:xfrm>
            <a:off x="755576" y="1310102"/>
            <a:ext cx="1833770" cy="1511999"/>
          </a:xfrm>
          <a:prstGeom prst="ellipse">
            <a:avLst/>
          </a:prstGeom>
          <a:solidFill>
            <a:schemeClr val="accent2">
              <a:alpha val="5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smtClean="0">
                <a:solidFill>
                  <a:schemeClr val="tx1"/>
                </a:solidFill>
              </a:rPr>
              <a:t>Pièce à optimiser</a:t>
            </a:r>
            <a:endParaRPr lang="fr-FR" b="1" dirty="0">
              <a:solidFill>
                <a:schemeClr val="tx1"/>
              </a:solidFill>
            </a:endParaRPr>
          </a:p>
        </p:txBody>
      </p:sp>
      <p:pic>
        <p:nvPicPr>
          <p:cNvPr id="10" name="Image 9" descr="Pièce fonderie 3.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144" y="2761319"/>
            <a:ext cx="2960932" cy="3923235"/>
          </a:xfrm>
          <a:prstGeom prst="rect">
            <a:avLst/>
          </a:prstGeom>
        </p:spPr>
      </p:pic>
      <p:pic>
        <p:nvPicPr>
          <p:cNvPr id="3" name="Image 2" descr="Pièce filaire 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7701" y="2268192"/>
            <a:ext cx="2463047" cy="1364569"/>
          </a:xfrm>
          <a:prstGeom prst="rect">
            <a:avLst/>
          </a:prstGeom>
        </p:spPr>
      </p:pic>
      <p:sp>
        <p:nvSpPr>
          <p:cNvPr id="13" name="Ellipse 12"/>
          <p:cNvSpPr>
            <a:spLocks noChangeAspect="1"/>
          </p:cNvSpPr>
          <p:nvPr/>
        </p:nvSpPr>
        <p:spPr>
          <a:xfrm>
            <a:off x="4524440" y="5100555"/>
            <a:ext cx="1775751" cy="1583999"/>
          </a:xfrm>
          <a:prstGeom prst="ellipse">
            <a:avLst/>
          </a:prstGeom>
          <a:solidFill>
            <a:schemeClr val="accent3">
              <a:alpha val="4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dirty="0" smtClean="0">
                <a:solidFill>
                  <a:schemeClr val="tx1"/>
                </a:solidFill>
              </a:rPr>
              <a:t>Pièce optimisée</a:t>
            </a:r>
            <a:endParaRPr lang="fr-FR" b="1" dirty="0">
              <a:solidFill>
                <a:schemeClr val="tx1"/>
              </a:solidFill>
            </a:endParaRPr>
          </a:p>
        </p:txBody>
      </p:sp>
      <p:sp>
        <p:nvSpPr>
          <p:cNvPr id="14" name="ZoneTexte 13"/>
          <p:cNvSpPr txBox="1"/>
          <p:nvPr/>
        </p:nvSpPr>
        <p:spPr>
          <a:xfrm>
            <a:off x="5864816" y="918312"/>
            <a:ext cx="2688816" cy="923330"/>
          </a:xfrm>
          <a:prstGeom prst="rect">
            <a:avLst/>
          </a:prstGeom>
          <a:noFill/>
        </p:spPr>
        <p:txBody>
          <a:bodyPr wrap="square" rtlCol="0">
            <a:spAutoFit/>
          </a:bodyPr>
          <a:lstStyle/>
          <a:p>
            <a:r>
              <a:rPr lang="fr-FR" i="1" dirty="0" smtClean="0">
                <a:solidFill>
                  <a:schemeClr val="accent1">
                    <a:lumMod val="75000"/>
                  </a:schemeClr>
                </a:solidFill>
              </a:rPr>
              <a:t>Pièce mécano soudée extraite d’un projet industriel</a:t>
            </a:r>
            <a:endParaRPr lang="fr-FR" i="1" dirty="0">
              <a:solidFill>
                <a:schemeClr val="accent1">
                  <a:lumMod val="75000"/>
                </a:schemeClr>
              </a:solidFill>
            </a:endParaRPr>
          </a:p>
        </p:txBody>
      </p:sp>
      <p:sp>
        <p:nvSpPr>
          <p:cNvPr id="15" name="ZoneTexte 14"/>
          <p:cNvSpPr txBox="1"/>
          <p:nvPr/>
        </p:nvSpPr>
        <p:spPr>
          <a:xfrm>
            <a:off x="2038299" y="2769396"/>
            <a:ext cx="2688816" cy="646331"/>
          </a:xfrm>
          <a:prstGeom prst="rect">
            <a:avLst/>
          </a:prstGeom>
          <a:noFill/>
        </p:spPr>
        <p:txBody>
          <a:bodyPr wrap="square" rtlCol="0">
            <a:spAutoFit/>
          </a:bodyPr>
          <a:lstStyle/>
          <a:p>
            <a:pPr algn="r"/>
            <a:r>
              <a:rPr lang="fr-FR" i="1" dirty="0" smtClean="0">
                <a:solidFill>
                  <a:schemeClr val="accent1">
                    <a:lumMod val="75000"/>
                  </a:schemeClr>
                </a:solidFill>
              </a:rPr>
              <a:t>Analyse fonctionnelle et topologique de la pièce</a:t>
            </a:r>
            <a:endParaRPr lang="fr-FR" i="1" dirty="0">
              <a:solidFill>
                <a:schemeClr val="accent1">
                  <a:lumMod val="75000"/>
                </a:schemeClr>
              </a:solidFill>
            </a:endParaRPr>
          </a:p>
        </p:txBody>
      </p:sp>
      <p:sp>
        <p:nvSpPr>
          <p:cNvPr id="16" name="ZoneTexte 15"/>
          <p:cNvSpPr txBox="1"/>
          <p:nvPr/>
        </p:nvSpPr>
        <p:spPr>
          <a:xfrm>
            <a:off x="3040118" y="3651334"/>
            <a:ext cx="2798728" cy="1477328"/>
          </a:xfrm>
          <a:prstGeom prst="rect">
            <a:avLst/>
          </a:prstGeom>
          <a:noFill/>
        </p:spPr>
        <p:txBody>
          <a:bodyPr wrap="square" rtlCol="0">
            <a:spAutoFit/>
          </a:bodyPr>
          <a:lstStyle/>
          <a:p>
            <a:pPr algn="r"/>
            <a:r>
              <a:rPr lang="fr-FR" i="1" dirty="0" smtClean="0">
                <a:solidFill>
                  <a:schemeClr val="accent1">
                    <a:lumMod val="75000"/>
                  </a:schemeClr>
                </a:solidFill>
              </a:rPr>
              <a:t>Conception des formes et dimensions de la pièce obtenue en fonderie</a:t>
            </a:r>
          </a:p>
          <a:p>
            <a:pPr algn="r"/>
            <a:r>
              <a:rPr lang="fr-FR" i="1" dirty="0" smtClean="0">
                <a:solidFill>
                  <a:schemeClr val="accent1">
                    <a:lumMod val="75000"/>
                  </a:schemeClr>
                </a:solidFill>
              </a:rPr>
              <a:t>Simulation et vérification de ses performances</a:t>
            </a:r>
            <a:endParaRPr lang="fr-FR" i="1" dirty="0">
              <a:solidFill>
                <a:schemeClr val="accent1">
                  <a:lumMod val="75000"/>
                </a:schemeClr>
              </a:solidFill>
            </a:endParaRPr>
          </a:p>
        </p:txBody>
      </p:sp>
      <p:sp>
        <p:nvSpPr>
          <p:cNvPr id="18" name="Forme libre 17"/>
          <p:cNvSpPr/>
          <p:nvPr/>
        </p:nvSpPr>
        <p:spPr>
          <a:xfrm>
            <a:off x="1242496" y="2796564"/>
            <a:ext cx="3310925" cy="3326985"/>
          </a:xfrm>
          <a:custGeom>
            <a:avLst/>
            <a:gdLst>
              <a:gd name="connsiteX0" fmla="*/ 392319 w 3351367"/>
              <a:gd name="connsiteY0" fmla="*/ 0 h 3446345"/>
              <a:gd name="connsiteX1" fmla="*/ 41017 w 3351367"/>
              <a:gd name="connsiteY1" fmla="*/ 513379 h 3446345"/>
              <a:gd name="connsiteX2" fmla="*/ 108575 w 3351367"/>
              <a:gd name="connsiteY2" fmla="*/ 1837357 h 3446345"/>
              <a:gd name="connsiteX3" fmla="*/ 946296 w 3351367"/>
              <a:gd name="connsiteY3" fmla="*/ 3120804 h 3446345"/>
              <a:gd name="connsiteX4" fmla="*/ 2513646 w 3351367"/>
              <a:gd name="connsiteY4" fmla="*/ 3445043 h 3446345"/>
              <a:gd name="connsiteX5" fmla="*/ 3351367 w 3351367"/>
              <a:gd name="connsiteY5" fmla="*/ 3242394 h 3446345"/>
              <a:gd name="connsiteX0" fmla="*/ 300486 w 3259534"/>
              <a:gd name="connsiteY0" fmla="*/ 0 h 3446345"/>
              <a:gd name="connsiteX1" fmla="*/ 16742 w 3259534"/>
              <a:gd name="connsiteY1" fmla="*/ 1837357 h 3446345"/>
              <a:gd name="connsiteX2" fmla="*/ 854463 w 3259534"/>
              <a:gd name="connsiteY2" fmla="*/ 3120804 h 3446345"/>
              <a:gd name="connsiteX3" fmla="*/ 2421813 w 3259534"/>
              <a:gd name="connsiteY3" fmla="*/ 3445043 h 3446345"/>
              <a:gd name="connsiteX4" fmla="*/ 3259534 w 3259534"/>
              <a:gd name="connsiteY4" fmla="*/ 3242394 h 3446345"/>
              <a:gd name="connsiteX0" fmla="*/ 330626 w 3289674"/>
              <a:gd name="connsiteY0" fmla="*/ 0 h 3446345"/>
              <a:gd name="connsiteX1" fmla="*/ 46882 w 3289674"/>
              <a:gd name="connsiteY1" fmla="*/ 1837357 h 3446345"/>
              <a:gd name="connsiteX2" fmla="*/ 884603 w 3289674"/>
              <a:gd name="connsiteY2" fmla="*/ 3120804 h 3446345"/>
              <a:gd name="connsiteX3" fmla="*/ 2451953 w 3289674"/>
              <a:gd name="connsiteY3" fmla="*/ 3445043 h 3446345"/>
              <a:gd name="connsiteX4" fmla="*/ 3289674 w 3289674"/>
              <a:gd name="connsiteY4" fmla="*/ 3242394 h 3446345"/>
              <a:gd name="connsiteX0" fmla="*/ 330626 w 3289674"/>
              <a:gd name="connsiteY0" fmla="*/ 0 h 3260030"/>
              <a:gd name="connsiteX1" fmla="*/ 46882 w 3289674"/>
              <a:gd name="connsiteY1" fmla="*/ 1837357 h 3260030"/>
              <a:gd name="connsiteX2" fmla="*/ 884603 w 3289674"/>
              <a:gd name="connsiteY2" fmla="*/ 3120804 h 3260030"/>
              <a:gd name="connsiteX3" fmla="*/ 3289674 w 3289674"/>
              <a:gd name="connsiteY3" fmla="*/ 3242394 h 3260030"/>
              <a:gd name="connsiteX0" fmla="*/ 330626 w 3289674"/>
              <a:gd name="connsiteY0" fmla="*/ 0 h 3331973"/>
              <a:gd name="connsiteX1" fmla="*/ 46882 w 3289674"/>
              <a:gd name="connsiteY1" fmla="*/ 1837357 h 3331973"/>
              <a:gd name="connsiteX2" fmla="*/ 884603 w 3289674"/>
              <a:gd name="connsiteY2" fmla="*/ 3120804 h 3331973"/>
              <a:gd name="connsiteX3" fmla="*/ 3289674 w 3289674"/>
              <a:gd name="connsiteY3" fmla="*/ 3242394 h 3331973"/>
              <a:gd name="connsiteX0" fmla="*/ 351877 w 3310925"/>
              <a:gd name="connsiteY0" fmla="*/ 0 h 3326985"/>
              <a:gd name="connsiteX1" fmla="*/ 41110 w 3310925"/>
              <a:gd name="connsiteY1" fmla="*/ 1945437 h 3326985"/>
              <a:gd name="connsiteX2" fmla="*/ 905854 w 3310925"/>
              <a:gd name="connsiteY2" fmla="*/ 3120804 h 3326985"/>
              <a:gd name="connsiteX3" fmla="*/ 3310925 w 3310925"/>
              <a:gd name="connsiteY3" fmla="*/ 3242394 h 3326985"/>
            </a:gdLst>
            <a:ahLst/>
            <a:cxnLst>
              <a:cxn ang="0">
                <a:pos x="connsiteX0" y="connsiteY0"/>
              </a:cxn>
              <a:cxn ang="0">
                <a:pos x="connsiteX1" y="connsiteY1"/>
              </a:cxn>
              <a:cxn ang="0">
                <a:pos x="connsiteX2" y="connsiteY2"/>
              </a:cxn>
              <a:cxn ang="0">
                <a:pos x="connsiteX3" y="connsiteY3"/>
              </a:cxn>
            </a:cxnLst>
            <a:rect l="l" t="t" r="r" b="b"/>
            <a:pathLst>
              <a:path w="3310925" h="3326985">
                <a:moveTo>
                  <a:pt x="351877" y="0"/>
                </a:moveTo>
                <a:cubicBezTo>
                  <a:pt x="-4492" y="950201"/>
                  <a:pt x="-51220" y="1425303"/>
                  <a:pt x="41110" y="1945437"/>
                </a:cubicBezTo>
                <a:cubicBezTo>
                  <a:pt x="133440" y="2465571"/>
                  <a:pt x="360885" y="2904645"/>
                  <a:pt x="905854" y="3120804"/>
                </a:cubicBezTo>
                <a:cubicBezTo>
                  <a:pt x="1450823" y="3336964"/>
                  <a:pt x="2201846" y="3392693"/>
                  <a:pt x="3310925" y="3242394"/>
                </a:cubicBezTo>
              </a:path>
            </a:pathLst>
          </a:custGeom>
          <a:ln w="76200" cmpd="sng">
            <a:solidFill>
              <a:srgbClr val="3366FF"/>
            </a:solidFill>
            <a:headEnd type="oval" w="med" len="med"/>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7" name="Ellipse 16"/>
          <p:cNvSpPr>
            <a:spLocks noChangeAspect="1"/>
          </p:cNvSpPr>
          <p:nvPr/>
        </p:nvSpPr>
        <p:spPr>
          <a:xfrm>
            <a:off x="702603" y="4030704"/>
            <a:ext cx="2342705" cy="2303996"/>
          </a:xfrm>
          <a:prstGeom prst="ellipse">
            <a:avLst/>
          </a:prstGeom>
          <a:solidFill>
            <a:schemeClr val="lt1">
              <a:alpha val="72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b="1" dirty="0" smtClean="0">
                <a:solidFill>
                  <a:schemeClr val="tx1"/>
                </a:solidFill>
              </a:rPr>
              <a:t>Travail collaboratif de conception</a:t>
            </a:r>
            <a:endParaRPr lang="fr-FR" b="1" dirty="0">
              <a:solidFill>
                <a:schemeClr val="tx1"/>
              </a:solidFill>
            </a:endParaRPr>
          </a:p>
        </p:txBody>
      </p:sp>
      <p:sp>
        <p:nvSpPr>
          <p:cNvPr id="19" name="ZoneTexte 18"/>
          <p:cNvSpPr txBox="1"/>
          <p:nvPr/>
        </p:nvSpPr>
        <p:spPr>
          <a:xfrm>
            <a:off x="492443" y="6561055"/>
            <a:ext cx="4574421" cy="276999"/>
          </a:xfrm>
          <a:prstGeom prst="rect">
            <a:avLst/>
          </a:prstGeom>
          <a:noFill/>
        </p:spPr>
        <p:txBody>
          <a:bodyPr wrap="square" rtlCol="0">
            <a:spAutoFit/>
          </a:bodyPr>
          <a:lstStyle/>
          <a:p>
            <a:r>
              <a:rPr lang="fr-FR" sz="1200" i="1" dirty="0" smtClean="0"/>
              <a:t>Magazine Fonderie de Mai 2015</a:t>
            </a:r>
            <a:endParaRPr lang="fr-FR" sz="1200" i="1" dirty="0"/>
          </a:p>
        </p:txBody>
      </p:sp>
      <p:sp>
        <p:nvSpPr>
          <p:cNvPr id="21" name="ZoneTexte 20"/>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BTS de la mécanique: les activités professionnelles</a:t>
            </a:r>
          </a:p>
        </p:txBody>
      </p:sp>
    </p:spTree>
    <p:extLst>
      <p:ext uri="{BB962C8B-B14F-4D97-AF65-F5344CB8AC3E}">
        <p14:creationId xmlns:p14="http://schemas.microsoft.com/office/powerpoint/2010/main" val="1735380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654149"/>
            <a:ext cx="7775575" cy="307777"/>
          </a:xfrm>
        </p:spPr>
        <p:txBody>
          <a:bodyPr wrap="square">
            <a:spAutoFit/>
          </a:bodyPr>
          <a:lstStyle/>
          <a:p>
            <a:r>
              <a:rPr lang="fr-FR" sz="2000" kern="1200" dirty="0">
                <a:solidFill>
                  <a:srgbClr val="285586"/>
                </a:solidFill>
                <a:latin typeface="Arial" charset="0"/>
                <a:ea typeface="ＭＳ Ｐゴシック" charset="0"/>
                <a:cs typeface="ＭＳ Ｐゴシック" charset="0"/>
              </a:rPr>
              <a:t>Les travaux de la 3ème CPC</a:t>
            </a:r>
          </a:p>
        </p:txBody>
      </p:sp>
      <p:sp>
        <p:nvSpPr>
          <p:cNvPr id="3" name="Espace réservé du contenu 2"/>
          <p:cNvSpPr>
            <a:spLocks noGrp="1"/>
          </p:cNvSpPr>
          <p:nvPr>
            <p:ph idx="1"/>
          </p:nvPr>
        </p:nvSpPr>
        <p:spPr>
          <a:xfrm>
            <a:off x="467544" y="1412776"/>
            <a:ext cx="8424936" cy="4824536"/>
          </a:xfrm>
        </p:spPr>
        <p:txBody>
          <a:bodyPr/>
          <a:lstStyle/>
          <a:p>
            <a:pPr>
              <a:spcBef>
                <a:spcPts val="0"/>
              </a:spcBef>
              <a:spcAft>
                <a:spcPts val="0"/>
              </a:spcAft>
            </a:pPr>
            <a:r>
              <a:rPr lang="fr-FR" dirty="0" smtClean="0"/>
              <a:t>Définition et rôle des CPC</a:t>
            </a:r>
          </a:p>
          <a:p>
            <a:pPr>
              <a:spcBef>
                <a:spcPts val="0"/>
              </a:spcBef>
              <a:spcAft>
                <a:spcPts val="0"/>
              </a:spcAft>
            </a:pPr>
            <a:r>
              <a:rPr lang="fr-FR" dirty="0" smtClean="0"/>
              <a:t>Le rôle des industriels </a:t>
            </a:r>
          </a:p>
          <a:p>
            <a:pPr lvl="1"/>
            <a:r>
              <a:rPr lang="fr-FR" dirty="0"/>
              <a:t>Les RAP ont été écrits par des professionnels pour les professionnels. On y décrit le champ de l'activité et les principales fonctions, les activités, le niveau d’autonomie, les tâches. Indispensable base de l'approche par les compétences, le RAP est un outil de communication entre les partenaires, une base de conception pour les formateurs, et un outil d'information. Il sert à l’établissement du référentiel de certification</a:t>
            </a:r>
            <a:r>
              <a:rPr lang="fr-FR" dirty="0" smtClean="0"/>
              <a:t>.</a:t>
            </a:r>
          </a:p>
          <a:p>
            <a:pPr>
              <a:spcBef>
                <a:spcPts val="0"/>
              </a:spcBef>
              <a:spcAft>
                <a:spcPts val="0"/>
              </a:spcAft>
            </a:pPr>
            <a:r>
              <a:rPr lang="fr-FR" dirty="0"/>
              <a:t>Les participants</a:t>
            </a:r>
          </a:p>
          <a:p>
            <a:pPr lvl="1"/>
            <a:r>
              <a:rPr lang="fr-FR" b="1" dirty="0"/>
              <a:t>BTS </a:t>
            </a:r>
            <a:r>
              <a:rPr lang="fr-FR" b="1" dirty="0" smtClean="0"/>
              <a:t>CPRP </a:t>
            </a:r>
            <a:r>
              <a:rPr lang="fr-FR" b="1" dirty="0"/>
              <a:t>: </a:t>
            </a:r>
            <a:r>
              <a:rPr lang="fr-FR" b="1" dirty="0" smtClean="0"/>
              <a:t> </a:t>
            </a:r>
            <a:r>
              <a:rPr lang="fr-FR" dirty="0"/>
              <a:t>Fabien ANTOINE (</a:t>
            </a:r>
            <a:r>
              <a:rPr lang="fr-FR" dirty="0" smtClean="0"/>
              <a:t>UIMM) ;  </a:t>
            </a:r>
            <a:r>
              <a:rPr lang="fr-FR" dirty="0"/>
              <a:t>Frédéric LE SEPT (PSA) </a:t>
            </a:r>
            <a:r>
              <a:rPr lang="fr-FR" dirty="0" smtClean="0"/>
              <a:t>; Jean</a:t>
            </a:r>
            <a:r>
              <a:rPr lang="fr-FR" dirty="0"/>
              <a:t>-Marie PINVIN (FIMMEF</a:t>
            </a:r>
            <a:r>
              <a:rPr lang="fr-FR" dirty="0" smtClean="0"/>
              <a:t>); Bernard </a:t>
            </a:r>
            <a:r>
              <a:rPr lang="fr-FR" dirty="0"/>
              <a:t>RINCKWALD (SECOM) </a:t>
            </a:r>
            <a:endParaRPr lang="fr-FR" dirty="0" smtClean="0"/>
          </a:p>
          <a:p>
            <a:pPr lvl="1"/>
            <a:r>
              <a:rPr lang="fr-FR" b="1" dirty="0"/>
              <a:t>BTS CPI </a:t>
            </a:r>
            <a:r>
              <a:rPr lang="fr-FR" b="1" dirty="0" smtClean="0"/>
              <a:t>: </a:t>
            </a:r>
            <a:r>
              <a:rPr lang="fr-FR" dirty="0"/>
              <a:t>Nathalie ABRARD (FIM-FANUC</a:t>
            </a:r>
            <a:r>
              <a:rPr lang="fr-FR" dirty="0" smtClean="0"/>
              <a:t>) ; </a:t>
            </a:r>
            <a:r>
              <a:rPr lang="fr-FR" dirty="0"/>
              <a:t>Pierre CASANOVA (REDEX) </a:t>
            </a:r>
            <a:r>
              <a:rPr lang="fr-FR" dirty="0" smtClean="0"/>
              <a:t>; Patrick </a:t>
            </a:r>
            <a:r>
              <a:rPr lang="fr-FR" dirty="0"/>
              <a:t>COULOUMY (EUROCAST) ;</a:t>
            </a:r>
            <a:r>
              <a:rPr lang="fr-FR" dirty="0" smtClean="0"/>
              <a:t> </a:t>
            </a:r>
            <a:r>
              <a:rPr lang="fr-FR" dirty="0"/>
              <a:t>Fabien GOUZONNAT (UIMM</a:t>
            </a:r>
            <a:r>
              <a:rPr lang="fr-FR" dirty="0" smtClean="0"/>
              <a:t>)</a:t>
            </a:r>
            <a:endParaRPr lang="fr-FR" dirty="0"/>
          </a:p>
          <a:p>
            <a:pPr lvl="1"/>
            <a:r>
              <a:rPr lang="fr-FR" b="1" dirty="0"/>
              <a:t>BTS Fonderie :</a:t>
            </a:r>
            <a:r>
              <a:rPr lang="fr-FR" dirty="0"/>
              <a:t> Christophe BOUSSOUALIM ; Philippe HAREVILLE ; Adeline BASTIEN (EJ Picardie) ; Pierre-Yves BRAZIER (ESFF) ; Pascal Moreau (</a:t>
            </a:r>
            <a:r>
              <a:rPr lang="fr-FR" dirty="0" err="1"/>
              <a:t>Grandry</a:t>
            </a:r>
            <a:r>
              <a:rPr lang="fr-FR" dirty="0"/>
              <a:t> Technologies); Didier CAPLAN (Fonderie </a:t>
            </a:r>
            <a:r>
              <a:rPr lang="fr-FR" dirty="0" err="1"/>
              <a:t>Gravouil</a:t>
            </a:r>
            <a:r>
              <a:rPr lang="fr-FR" dirty="0"/>
              <a:t>) ; Christine CLEMENDOT (UFSE) ; Christian FONTAINE (FERRY CAPTAIN) ; Denis JACQUES (GFO); Jean-Yves LANDURE (St </a:t>
            </a:r>
            <a:r>
              <a:rPr lang="fr-FR" dirty="0" err="1"/>
              <a:t>Gobain</a:t>
            </a:r>
            <a:r>
              <a:rPr lang="fr-FR" dirty="0"/>
              <a:t> SEVA</a:t>
            </a:r>
            <a:r>
              <a:rPr lang="fr-FR" dirty="0" smtClean="0"/>
              <a:t>) ; </a:t>
            </a:r>
            <a:r>
              <a:rPr lang="fr-FR" dirty="0"/>
              <a:t>Laurence LAUMOND (FFF) </a:t>
            </a:r>
            <a:endParaRPr lang="fr-FR" dirty="0" smtClean="0"/>
          </a:p>
          <a:p>
            <a:pPr lvl="1"/>
            <a:r>
              <a:rPr lang="fr-FR" dirty="0" smtClean="0"/>
              <a:t>BTS Forge : </a:t>
            </a:r>
            <a:r>
              <a:rPr lang="fr-FR" dirty="0"/>
              <a:t>Fabrice CHEVALEYRE (FFF</a:t>
            </a:r>
            <a:r>
              <a:rPr lang="fr-FR" dirty="0" smtClean="0"/>
              <a:t>) ; </a:t>
            </a:r>
            <a:r>
              <a:rPr lang="fr-FR" dirty="0"/>
              <a:t>François PICHERY (Forges de Courcelles) </a:t>
            </a:r>
            <a:r>
              <a:rPr lang="fr-FR" dirty="0" smtClean="0"/>
              <a:t>;</a:t>
            </a:r>
            <a:r>
              <a:rPr lang="fr-FR" dirty="0"/>
              <a:t> Constant </a:t>
            </a:r>
            <a:r>
              <a:rPr lang="fr-FR" dirty="0" smtClean="0"/>
              <a:t>MARICAL et </a:t>
            </a:r>
            <a:r>
              <a:rPr lang="fr-FR" dirty="0"/>
              <a:t>Vincent GUERLIN </a:t>
            </a:r>
            <a:r>
              <a:rPr lang="fr-FR" dirty="0" smtClean="0"/>
              <a:t> </a:t>
            </a:r>
            <a:r>
              <a:rPr lang="fr-FR" dirty="0"/>
              <a:t>(Renault) </a:t>
            </a:r>
            <a:r>
              <a:rPr lang="fr-FR" dirty="0" smtClean="0"/>
              <a:t>; </a:t>
            </a:r>
            <a:r>
              <a:rPr lang="fr-FR" dirty="0"/>
              <a:t>François VAN IMSCHOOT (Aubert-Duval) </a:t>
            </a:r>
            <a:r>
              <a:rPr lang="fr-FR" dirty="0" smtClean="0"/>
              <a:t>;</a:t>
            </a:r>
            <a:r>
              <a:rPr lang="fr-FR" dirty="0"/>
              <a:t> Jean-Michel LESIRE (Atelier des </a:t>
            </a:r>
            <a:r>
              <a:rPr lang="fr-FR" dirty="0" err="1"/>
              <a:t>Janves</a:t>
            </a:r>
            <a:r>
              <a:rPr lang="fr-FR" dirty="0"/>
              <a:t>) </a:t>
            </a:r>
          </a:p>
        </p:txBody>
      </p:sp>
    </p:spTree>
    <p:extLst>
      <p:ext uri="{BB962C8B-B14F-4D97-AF65-F5344CB8AC3E}">
        <p14:creationId xmlns:p14="http://schemas.microsoft.com/office/powerpoint/2010/main" val="3078520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03648" y="2060848"/>
            <a:ext cx="7405054" cy="2862322"/>
          </a:xfrm>
          <a:prstGeom prst="rect">
            <a:avLst/>
          </a:prstGeom>
          <a:noFill/>
        </p:spPr>
        <p:txBody>
          <a:bodyPr wrap="square" rtlCol="0">
            <a:spAutoFit/>
          </a:bodyPr>
          <a:lstStyle/>
          <a:p>
            <a:pPr marL="342900" indent="-342900">
              <a:spcAft>
                <a:spcPts val="600"/>
              </a:spcAft>
              <a:buFont typeface="Arial"/>
              <a:buChar char="•"/>
            </a:pPr>
            <a:r>
              <a:rPr lang="fr-FR" sz="2000" dirty="0" smtClean="0"/>
              <a:t>BTS CPI : un projet de prototypage de pièce ou de mécanisme pour valider (ou non) une conception…</a:t>
            </a:r>
          </a:p>
          <a:p>
            <a:pPr marL="342900" indent="-342900">
              <a:spcAft>
                <a:spcPts val="600"/>
              </a:spcAft>
              <a:buFont typeface="Arial"/>
              <a:buChar char="•"/>
            </a:pPr>
            <a:r>
              <a:rPr lang="fr-FR" sz="2000" dirty="0" smtClean="0"/>
              <a:t>BTS CPRP : intégration des procédés de fabrication additive dans les processus de réalisation série ou unitaire</a:t>
            </a:r>
          </a:p>
          <a:p>
            <a:pPr marL="342900" indent="-342900">
              <a:spcAft>
                <a:spcPts val="600"/>
              </a:spcAft>
              <a:buFont typeface="Arial"/>
              <a:buChar char="•"/>
            </a:pPr>
            <a:r>
              <a:rPr lang="fr-FR" sz="2000" dirty="0" smtClean="0"/>
              <a:t>BTS Fonderie : prise en compte des possibilités de prototypage rapide de moules et modèles</a:t>
            </a:r>
          </a:p>
          <a:p>
            <a:pPr marL="342900" indent="-342900">
              <a:spcAft>
                <a:spcPts val="600"/>
              </a:spcAft>
              <a:buFont typeface="Arial"/>
              <a:buChar char="•"/>
            </a:pPr>
            <a:endParaRPr lang="fr-FR" sz="2000" dirty="0" smtClean="0"/>
          </a:p>
          <a:p>
            <a:pPr marL="342900" indent="-342900">
              <a:spcAft>
                <a:spcPts val="600"/>
              </a:spcAft>
              <a:buFont typeface="+mj-lt"/>
              <a:buAutoNum type="arabicPeriod"/>
            </a:pPr>
            <a:endParaRPr lang="fr-FR" sz="2000" dirty="0"/>
          </a:p>
        </p:txBody>
      </p:sp>
      <p:sp>
        <p:nvSpPr>
          <p:cNvPr id="5" name="ZoneTexte 4"/>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BTS de la mécanique: les activités professionnelles</a:t>
            </a:r>
          </a:p>
        </p:txBody>
      </p:sp>
      <p:sp>
        <p:nvSpPr>
          <p:cNvPr id="6" name="ZoneTexte 5"/>
          <p:cNvSpPr txBox="1"/>
          <p:nvPr/>
        </p:nvSpPr>
        <p:spPr>
          <a:xfrm>
            <a:off x="899592" y="476672"/>
            <a:ext cx="7129281" cy="707886"/>
          </a:xfrm>
          <a:prstGeom prst="rect">
            <a:avLst/>
          </a:prstGeom>
          <a:noFill/>
        </p:spPr>
        <p:txBody>
          <a:bodyPr wrap="square" rtlCol="0">
            <a:spAutoFit/>
          </a:bodyPr>
          <a:lstStyle/>
          <a:p>
            <a:r>
              <a:rPr lang="fr-FR" sz="2000" b="1" dirty="0" smtClean="0">
                <a:solidFill>
                  <a:srgbClr val="244D79"/>
                </a:solidFill>
              </a:rPr>
              <a:t>La prise en compte du prototypage rapide et de la fabrication additive.</a:t>
            </a:r>
            <a:endParaRPr lang="fr-FR" sz="2000" b="1" dirty="0">
              <a:solidFill>
                <a:srgbClr val="244D79"/>
              </a:solidFill>
            </a:endParaRPr>
          </a:p>
        </p:txBody>
      </p:sp>
    </p:spTree>
    <p:extLst>
      <p:ext uri="{BB962C8B-B14F-4D97-AF65-F5344CB8AC3E}">
        <p14:creationId xmlns:p14="http://schemas.microsoft.com/office/powerpoint/2010/main" val="1943185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Connecteur droit 46"/>
          <p:cNvCxnSpPr/>
          <p:nvPr/>
        </p:nvCxnSpPr>
        <p:spPr>
          <a:xfrm>
            <a:off x="5006836" y="2071238"/>
            <a:ext cx="1789517" cy="523982"/>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8" name="Connecteur droit 47"/>
          <p:cNvCxnSpPr/>
          <p:nvPr/>
        </p:nvCxnSpPr>
        <p:spPr>
          <a:xfrm>
            <a:off x="6415058" y="1071528"/>
            <a:ext cx="381295" cy="1544733"/>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1" name="Connecteur droit 50"/>
          <p:cNvCxnSpPr/>
          <p:nvPr/>
        </p:nvCxnSpPr>
        <p:spPr>
          <a:xfrm flipH="1">
            <a:off x="6796353" y="1364507"/>
            <a:ext cx="1077971" cy="1230713"/>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45" name="Forme libre 44"/>
          <p:cNvSpPr/>
          <p:nvPr/>
        </p:nvSpPr>
        <p:spPr>
          <a:xfrm>
            <a:off x="1129683" y="2985683"/>
            <a:ext cx="3211844" cy="3055738"/>
          </a:xfrm>
          <a:custGeom>
            <a:avLst/>
            <a:gdLst>
              <a:gd name="connsiteX0" fmla="*/ 780329 w 3223639"/>
              <a:gd name="connsiteY0" fmla="*/ 251381 h 2897394"/>
              <a:gd name="connsiteX1" fmla="*/ 10166 w 3223639"/>
              <a:gd name="connsiteY1" fmla="*/ 1102509 h 2897394"/>
              <a:gd name="connsiteX2" fmla="*/ 496584 w 3223639"/>
              <a:gd name="connsiteY2" fmla="*/ 2602116 h 2897394"/>
              <a:gd name="connsiteX3" fmla="*/ 2550353 w 3223639"/>
              <a:gd name="connsiteY3" fmla="*/ 2804766 h 2897394"/>
              <a:gd name="connsiteX4" fmla="*/ 3212423 w 3223639"/>
              <a:gd name="connsiteY4" fmla="*/ 1494299 h 2897394"/>
              <a:gd name="connsiteX5" fmla="*/ 2117981 w 3223639"/>
              <a:gd name="connsiteY5" fmla="*/ 89261 h 2897394"/>
              <a:gd name="connsiteX6" fmla="*/ 780329 w 3223639"/>
              <a:gd name="connsiteY6" fmla="*/ 251381 h 2897394"/>
              <a:gd name="connsiteX0" fmla="*/ 709416 w 3220284"/>
              <a:gd name="connsiteY0" fmla="*/ 213862 h 2913915"/>
              <a:gd name="connsiteX1" fmla="*/ 6811 w 3220284"/>
              <a:gd name="connsiteY1" fmla="*/ 1119030 h 2913915"/>
              <a:gd name="connsiteX2" fmla="*/ 493229 w 3220284"/>
              <a:gd name="connsiteY2" fmla="*/ 2618637 h 2913915"/>
              <a:gd name="connsiteX3" fmla="*/ 2546998 w 3220284"/>
              <a:gd name="connsiteY3" fmla="*/ 2821287 h 2913915"/>
              <a:gd name="connsiteX4" fmla="*/ 3209068 w 3220284"/>
              <a:gd name="connsiteY4" fmla="*/ 1510820 h 2913915"/>
              <a:gd name="connsiteX5" fmla="*/ 2114626 w 3220284"/>
              <a:gd name="connsiteY5" fmla="*/ 105782 h 2913915"/>
              <a:gd name="connsiteX6" fmla="*/ 709416 w 3220284"/>
              <a:gd name="connsiteY6" fmla="*/ 213862 h 2913915"/>
              <a:gd name="connsiteX0" fmla="*/ 709416 w 3193999"/>
              <a:gd name="connsiteY0" fmla="*/ 199881 h 2913938"/>
              <a:gd name="connsiteX1" fmla="*/ 6811 w 3193999"/>
              <a:gd name="connsiteY1" fmla="*/ 1105049 h 2913938"/>
              <a:gd name="connsiteX2" fmla="*/ 493229 w 3193999"/>
              <a:gd name="connsiteY2" fmla="*/ 2604656 h 2913938"/>
              <a:gd name="connsiteX3" fmla="*/ 2546998 w 3193999"/>
              <a:gd name="connsiteY3" fmla="*/ 2807306 h 2913938"/>
              <a:gd name="connsiteX4" fmla="*/ 3182045 w 3193999"/>
              <a:gd name="connsiteY4" fmla="*/ 1307699 h 2913938"/>
              <a:gd name="connsiteX5" fmla="*/ 2114626 w 3193999"/>
              <a:gd name="connsiteY5" fmla="*/ 91801 h 2913938"/>
              <a:gd name="connsiteX6" fmla="*/ 709416 w 3193999"/>
              <a:gd name="connsiteY6" fmla="*/ 199881 h 2913938"/>
              <a:gd name="connsiteX0" fmla="*/ 709416 w 3185032"/>
              <a:gd name="connsiteY0" fmla="*/ 199881 h 2913938"/>
              <a:gd name="connsiteX1" fmla="*/ 6811 w 3185032"/>
              <a:gd name="connsiteY1" fmla="*/ 1105049 h 2913938"/>
              <a:gd name="connsiteX2" fmla="*/ 493229 w 3185032"/>
              <a:gd name="connsiteY2" fmla="*/ 2604656 h 2913938"/>
              <a:gd name="connsiteX3" fmla="*/ 2546998 w 3185032"/>
              <a:gd name="connsiteY3" fmla="*/ 2807306 h 2913938"/>
              <a:gd name="connsiteX4" fmla="*/ 3182045 w 3185032"/>
              <a:gd name="connsiteY4" fmla="*/ 1307699 h 2913938"/>
              <a:gd name="connsiteX5" fmla="*/ 2114626 w 3185032"/>
              <a:gd name="connsiteY5" fmla="*/ 91801 h 2913938"/>
              <a:gd name="connsiteX6" fmla="*/ 709416 w 3185032"/>
              <a:gd name="connsiteY6" fmla="*/ 199881 h 2913938"/>
              <a:gd name="connsiteX0" fmla="*/ 709416 w 3185032"/>
              <a:gd name="connsiteY0" fmla="*/ 199881 h 2913938"/>
              <a:gd name="connsiteX1" fmla="*/ 6811 w 3185032"/>
              <a:gd name="connsiteY1" fmla="*/ 1105049 h 2913938"/>
              <a:gd name="connsiteX2" fmla="*/ 493229 w 3185032"/>
              <a:gd name="connsiteY2" fmla="*/ 2604656 h 2913938"/>
              <a:gd name="connsiteX3" fmla="*/ 2546998 w 3185032"/>
              <a:gd name="connsiteY3" fmla="*/ 2807306 h 2913938"/>
              <a:gd name="connsiteX4" fmla="*/ 3182045 w 3185032"/>
              <a:gd name="connsiteY4" fmla="*/ 1307699 h 2913938"/>
              <a:gd name="connsiteX5" fmla="*/ 2114626 w 3185032"/>
              <a:gd name="connsiteY5" fmla="*/ 91801 h 2913938"/>
              <a:gd name="connsiteX6" fmla="*/ 709416 w 3185032"/>
              <a:gd name="connsiteY6" fmla="*/ 199881 h 2913938"/>
              <a:gd name="connsiteX0" fmla="*/ 709416 w 3182122"/>
              <a:gd name="connsiteY0" fmla="*/ 199881 h 2913938"/>
              <a:gd name="connsiteX1" fmla="*/ 6811 w 3182122"/>
              <a:gd name="connsiteY1" fmla="*/ 1105049 h 2913938"/>
              <a:gd name="connsiteX2" fmla="*/ 493229 w 3182122"/>
              <a:gd name="connsiteY2" fmla="*/ 2604656 h 2913938"/>
              <a:gd name="connsiteX3" fmla="*/ 2546998 w 3182122"/>
              <a:gd name="connsiteY3" fmla="*/ 2807306 h 2913938"/>
              <a:gd name="connsiteX4" fmla="*/ 3182045 w 3182122"/>
              <a:gd name="connsiteY4" fmla="*/ 1307699 h 2913938"/>
              <a:gd name="connsiteX5" fmla="*/ 2114626 w 3182122"/>
              <a:gd name="connsiteY5" fmla="*/ 91801 h 2913938"/>
              <a:gd name="connsiteX6" fmla="*/ 709416 w 3182122"/>
              <a:gd name="connsiteY6" fmla="*/ 199881 h 2913938"/>
              <a:gd name="connsiteX0" fmla="*/ 713833 w 3186542"/>
              <a:gd name="connsiteY0" fmla="*/ 199881 h 2945499"/>
              <a:gd name="connsiteX1" fmla="*/ 11228 w 3186542"/>
              <a:gd name="connsiteY1" fmla="*/ 1105049 h 2945499"/>
              <a:gd name="connsiteX2" fmla="*/ 457111 w 3186542"/>
              <a:gd name="connsiteY2" fmla="*/ 2685716 h 2945499"/>
              <a:gd name="connsiteX3" fmla="*/ 2551415 w 3186542"/>
              <a:gd name="connsiteY3" fmla="*/ 2807306 h 2945499"/>
              <a:gd name="connsiteX4" fmla="*/ 3186462 w 3186542"/>
              <a:gd name="connsiteY4" fmla="*/ 1307699 h 2945499"/>
              <a:gd name="connsiteX5" fmla="*/ 2119043 w 3186542"/>
              <a:gd name="connsiteY5" fmla="*/ 91801 h 2945499"/>
              <a:gd name="connsiteX6" fmla="*/ 713833 w 3186542"/>
              <a:gd name="connsiteY6" fmla="*/ 199881 h 2945499"/>
              <a:gd name="connsiteX0" fmla="*/ 739145 w 3211854"/>
              <a:gd name="connsiteY0" fmla="*/ 199881 h 3025360"/>
              <a:gd name="connsiteX1" fmla="*/ 36540 w 3211854"/>
              <a:gd name="connsiteY1" fmla="*/ 1105049 h 3025360"/>
              <a:gd name="connsiteX2" fmla="*/ 482423 w 3211854"/>
              <a:gd name="connsiteY2" fmla="*/ 2685716 h 3025360"/>
              <a:gd name="connsiteX3" fmla="*/ 2576727 w 3211854"/>
              <a:gd name="connsiteY3" fmla="*/ 2807306 h 3025360"/>
              <a:gd name="connsiteX4" fmla="*/ 3211774 w 3211854"/>
              <a:gd name="connsiteY4" fmla="*/ 1307699 h 3025360"/>
              <a:gd name="connsiteX5" fmla="*/ 2144355 w 3211854"/>
              <a:gd name="connsiteY5" fmla="*/ 91801 h 3025360"/>
              <a:gd name="connsiteX6" fmla="*/ 739145 w 3211854"/>
              <a:gd name="connsiteY6" fmla="*/ 199881 h 3025360"/>
              <a:gd name="connsiteX0" fmla="*/ 739145 w 3212842"/>
              <a:gd name="connsiteY0" fmla="*/ 199881 h 3114718"/>
              <a:gd name="connsiteX1" fmla="*/ 36540 w 3212842"/>
              <a:gd name="connsiteY1" fmla="*/ 1105049 h 3114718"/>
              <a:gd name="connsiteX2" fmla="*/ 482423 w 3212842"/>
              <a:gd name="connsiteY2" fmla="*/ 2685716 h 3114718"/>
              <a:gd name="connsiteX3" fmla="*/ 2576727 w 3212842"/>
              <a:gd name="connsiteY3" fmla="*/ 2807306 h 3114718"/>
              <a:gd name="connsiteX4" fmla="*/ 3211774 w 3212842"/>
              <a:gd name="connsiteY4" fmla="*/ 1307699 h 3114718"/>
              <a:gd name="connsiteX5" fmla="*/ 2144355 w 3212842"/>
              <a:gd name="connsiteY5" fmla="*/ 91801 h 3114718"/>
              <a:gd name="connsiteX6" fmla="*/ 739145 w 3212842"/>
              <a:gd name="connsiteY6" fmla="*/ 199881 h 3114718"/>
              <a:gd name="connsiteX0" fmla="*/ 739145 w 3211844"/>
              <a:gd name="connsiteY0" fmla="*/ 199881 h 3055738"/>
              <a:gd name="connsiteX1" fmla="*/ 36540 w 3211844"/>
              <a:gd name="connsiteY1" fmla="*/ 1105049 h 3055738"/>
              <a:gd name="connsiteX2" fmla="*/ 482423 w 3211844"/>
              <a:gd name="connsiteY2" fmla="*/ 2685716 h 3055738"/>
              <a:gd name="connsiteX3" fmla="*/ 2576727 w 3211844"/>
              <a:gd name="connsiteY3" fmla="*/ 2807306 h 3055738"/>
              <a:gd name="connsiteX4" fmla="*/ 3211774 w 3211844"/>
              <a:gd name="connsiteY4" fmla="*/ 1307699 h 3055738"/>
              <a:gd name="connsiteX5" fmla="*/ 2144355 w 3211844"/>
              <a:gd name="connsiteY5" fmla="*/ 91801 h 3055738"/>
              <a:gd name="connsiteX6" fmla="*/ 739145 w 3211844"/>
              <a:gd name="connsiteY6" fmla="*/ 199881 h 305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844" h="3055738">
                <a:moveTo>
                  <a:pt x="739145" y="199881"/>
                </a:moveTo>
                <a:cubicBezTo>
                  <a:pt x="387843" y="368756"/>
                  <a:pt x="79327" y="690743"/>
                  <a:pt x="36540" y="1105049"/>
                </a:cubicBezTo>
                <a:cubicBezTo>
                  <a:pt x="-6247" y="1519355"/>
                  <a:pt x="-116593" y="2172337"/>
                  <a:pt x="482423" y="2685716"/>
                </a:cubicBezTo>
                <a:cubicBezTo>
                  <a:pt x="1081439" y="3199095"/>
                  <a:pt x="2148857" y="3118034"/>
                  <a:pt x="2576727" y="2807306"/>
                </a:cubicBezTo>
                <a:cubicBezTo>
                  <a:pt x="3004597" y="2496578"/>
                  <a:pt x="3216278" y="2287172"/>
                  <a:pt x="3211774" y="1307699"/>
                </a:cubicBezTo>
                <a:cubicBezTo>
                  <a:pt x="3207270" y="625445"/>
                  <a:pt x="2556460" y="276437"/>
                  <a:pt x="2144355" y="91801"/>
                </a:cubicBezTo>
                <a:cubicBezTo>
                  <a:pt x="1732250" y="-92835"/>
                  <a:pt x="1090447" y="31006"/>
                  <a:pt x="739145" y="199881"/>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2" name="ZoneTexte 1"/>
          <p:cNvSpPr txBox="1"/>
          <p:nvPr/>
        </p:nvSpPr>
        <p:spPr>
          <a:xfrm flipH="1">
            <a:off x="0" y="0"/>
            <a:ext cx="430887" cy="6858000"/>
          </a:xfrm>
          <a:prstGeom prst="rect">
            <a:avLst/>
          </a:prstGeom>
          <a:solidFill>
            <a:schemeClr val="accent2">
              <a:lumMod val="75000"/>
            </a:schemeClr>
          </a:solidFill>
        </p:spPr>
        <p:txBody>
          <a:bodyPr vert="vert270" wrap="square" rtlCol="0">
            <a:spAutoFit/>
          </a:bodyPr>
          <a:lstStyle/>
          <a:p>
            <a:r>
              <a:rPr lang="fr-FR" sz="1600" b="1" i="1" dirty="0" smtClean="0"/>
              <a:t>      </a:t>
            </a:r>
            <a:r>
              <a:rPr lang="fr-FR" sz="1600" b="1" i="1" dirty="0" smtClean="0">
                <a:solidFill>
                  <a:srgbClr val="FFFFFF"/>
                </a:solidFill>
              </a:rPr>
              <a:t>BTS CPI 2015 – Equipements de prototypage</a:t>
            </a:r>
            <a:endParaRPr lang="fr-FR" sz="1600" b="1" i="1" dirty="0">
              <a:solidFill>
                <a:srgbClr val="FFFFFF"/>
              </a:solidFill>
            </a:endParaRPr>
          </a:p>
        </p:txBody>
      </p:sp>
      <p:grpSp>
        <p:nvGrpSpPr>
          <p:cNvPr id="17" name="Grouper 16"/>
          <p:cNvGrpSpPr/>
          <p:nvPr/>
        </p:nvGrpSpPr>
        <p:grpSpPr>
          <a:xfrm>
            <a:off x="2193101" y="2420149"/>
            <a:ext cx="2013228" cy="1115511"/>
            <a:chOff x="2418585" y="2085189"/>
            <a:chExt cx="2013228" cy="1115511"/>
          </a:xfrm>
        </p:grpSpPr>
        <p:sp>
          <p:nvSpPr>
            <p:cNvPr id="3" name="Ellipse 2"/>
            <p:cNvSpPr>
              <a:spLocks/>
            </p:cNvSpPr>
            <p:nvPr/>
          </p:nvSpPr>
          <p:spPr>
            <a:xfrm>
              <a:off x="2418585" y="2085189"/>
              <a:ext cx="1094440" cy="10900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schemeClr val="tx1"/>
                  </a:solidFill>
                </a:rPr>
                <a:t>Lycée 1</a:t>
              </a:r>
              <a:endParaRPr lang="fr-FR" sz="1600" b="1" dirty="0">
                <a:solidFill>
                  <a:schemeClr val="tx1"/>
                </a:solidFill>
              </a:endParaRPr>
            </a:p>
          </p:txBody>
        </p:sp>
        <p:sp>
          <p:nvSpPr>
            <p:cNvPr id="10" name="ZoneTexte 9"/>
            <p:cNvSpPr txBox="1"/>
            <p:nvPr/>
          </p:nvSpPr>
          <p:spPr>
            <a:xfrm>
              <a:off x="3138472" y="2677480"/>
              <a:ext cx="1293341"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400" dirty="0" smtClean="0"/>
                <a:t>Imprimante 3D à fil</a:t>
              </a:r>
              <a:endParaRPr lang="fr-FR" sz="1400" dirty="0"/>
            </a:p>
          </p:txBody>
        </p:sp>
      </p:grpSp>
      <p:sp>
        <p:nvSpPr>
          <p:cNvPr id="11" name="ZoneTexte 10"/>
          <p:cNvSpPr txBox="1"/>
          <p:nvPr/>
        </p:nvSpPr>
        <p:spPr>
          <a:xfrm>
            <a:off x="1031098" y="2362760"/>
            <a:ext cx="1327915" cy="523220"/>
          </a:xfrm>
          <a:prstGeom prst="rect">
            <a:avLst/>
          </a:prstGeom>
          <a:solidFill>
            <a:schemeClr val="accent6">
              <a:lumMod val="7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400" dirty="0" smtClean="0">
                <a:solidFill>
                  <a:srgbClr val="FFFFFF"/>
                </a:solidFill>
              </a:rPr>
              <a:t>Imprimante 3D poudre</a:t>
            </a:r>
            <a:endParaRPr lang="fr-FR" sz="1400" dirty="0">
              <a:solidFill>
                <a:srgbClr val="FFFFFF"/>
              </a:solidFill>
            </a:endParaRPr>
          </a:p>
        </p:txBody>
      </p:sp>
      <p:grpSp>
        <p:nvGrpSpPr>
          <p:cNvPr id="18" name="Grouper 17"/>
          <p:cNvGrpSpPr/>
          <p:nvPr/>
        </p:nvGrpSpPr>
        <p:grpSpPr>
          <a:xfrm>
            <a:off x="683568" y="4040841"/>
            <a:ext cx="2013228" cy="1115511"/>
            <a:chOff x="2418585" y="2085189"/>
            <a:chExt cx="2013228" cy="1115511"/>
          </a:xfrm>
        </p:grpSpPr>
        <p:sp>
          <p:nvSpPr>
            <p:cNvPr id="19" name="Ellipse 18"/>
            <p:cNvSpPr>
              <a:spLocks/>
            </p:cNvSpPr>
            <p:nvPr/>
          </p:nvSpPr>
          <p:spPr>
            <a:xfrm>
              <a:off x="2418585" y="2085189"/>
              <a:ext cx="1094440" cy="10900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schemeClr val="tx1"/>
                  </a:solidFill>
                </a:rPr>
                <a:t>Lycée 2</a:t>
              </a:r>
              <a:endParaRPr lang="fr-FR" sz="1600" b="1" dirty="0">
                <a:solidFill>
                  <a:schemeClr val="tx1"/>
                </a:solidFill>
              </a:endParaRPr>
            </a:p>
          </p:txBody>
        </p:sp>
        <p:sp>
          <p:nvSpPr>
            <p:cNvPr id="20" name="ZoneTexte 19"/>
            <p:cNvSpPr txBox="1"/>
            <p:nvPr/>
          </p:nvSpPr>
          <p:spPr>
            <a:xfrm>
              <a:off x="3138472" y="2677480"/>
              <a:ext cx="1293341"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400" dirty="0" smtClean="0"/>
                <a:t>Imprimante 3D à fil</a:t>
              </a:r>
              <a:endParaRPr lang="fr-FR" sz="1400" dirty="0"/>
            </a:p>
          </p:txBody>
        </p:sp>
      </p:grpSp>
      <p:grpSp>
        <p:nvGrpSpPr>
          <p:cNvPr id="21" name="Grouper 20"/>
          <p:cNvGrpSpPr/>
          <p:nvPr/>
        </p:nvGrpSpPr>
        <p:grpSpPr>
          <a:xfrm>
            <a:off x="3065388" y="5049793"/>
            <a:ext cx="2013228" cy="1115511"/>
            <a:chOff x="2418585" y="2085189"/>
            <a:chExt cx="2013228" cy="1115511"/>
          </a:xfrm>
        </p:grpSpPr>
        <p:sp>
          <p:nvSpPr>
            <p:cNvPr id="22" name="Ellipse 21"/>
            <p:cNvSpPr>
              <a:spLocks/>
            </p:cNvSpPr>
            <p:nvPr/>
          </p:nvSpPr>
          <p:spPr>
            <a:xfrm>
              <a:off x="2418585" y="2085189"/>
              <a:ext cx="1094440" cy="10900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schemeClr val="tx1"/>
                  </a:solidFill>
                </a:rPr>
                <a:t>Lycée 3</a:t>
              </a:r>
              <a:endParaRPr lang="fr-FR" sz="1600" b="1" dirty="0">
                <a:solidFill>
                  <a:schemeClr val="tx1"/>
                </a:solidFill>
              </a:endParaRPr>
            </a:p>
          </p:txBody>
        </p:sp>
        <p:sp>
          <p:nvSpPr>
            <p:cNvPr id="23" name="ZoneTexte 22"/>
            <p:cNvSpPr txBox="1"/>
            <p:nvPr/>
          </p:nvSpPr>
          <p:spPr>
            <a:xfrm>
              <a:off x="3138472" y="2677480"/>
              <a:ext cx="1293341"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400" dirty="0" smtClean="0"/>
                <a:t>Imprimante 3D à fil</a:t>
              </a:r>
              <a:endParaRPr lang="fr-FR" sz="1400" dirty="0"/>
            </a:p>
          </p:txBody>
        </p:sp>
      </p:grpSp>
      <p:sp>
        <p:nvSpPr>
          <p:cNvPr id="24" name="ZoneTexte 23"/>
          <p:cNvSpPr txBox="1"/>
          <p:nvPr/>
        </p:nvSpPr>
        <p:spPr>
          <a:xfrm>
            <a:off x="1895843" y="5493509"/>
            <a:ext cx="1354936"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fr-FR" sz="1400" dirty="0" smtClean="0">
                <a:solidFill>
                  <a:schemeClr val="bg1"/>
                </a:solidFill>
              </a:rPr>
              <a:t>Découpe jet d’eau</a:t>
            </a:r>
            <a:endParaRPr lang="fr-FR" sz="1400" dirty="0">
              <a:solidFill>
                <a:schemeClr val="bg1"/>
              </a:solidFill>
            </a:endParaRPr>
          </a:p>
        </p:txBody>
      </p:sp>
      <p:sp>
        <p:nvSpPr>
          <p:cNvPr id="25" name="ZoneTexte 24"/>
          <p:cNvSpPr txBox="1"/>
          <p:nvPr/>
        </p:nvSpPr>
        <p:spPr>
          <a:xfrm>
            <a:off x="1403455" y="3658771"/>
            <a:ext cx="1293341" cy="523220"/>
          </a:xfrm>
          <a:prstGeom prst="rect">
            <a:avLst/>
          </a:prstGeom>
          <a:solidFill>
            <a:schemeClr val="accent5">
              <a:lumMod val="75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1400" dirty="0" smtClean="0">
                <a:solidFill>
                  <a:srgbClr val="FFFFFF"/>
                </a:solidFill>
              </a:rPr>
              <a:t>Frittage poudre</a:t>
            </a:r>
            <a:endParaRPr lang="fr-FR" sz="1400" dirty="0">
              <a:solidFill>
                <a:srgbClr val="FFFFFF"/>
              </a:solidFill>
            </a:endParaRPr>
          </a:p>
        </p:txBody>
      </p:sp>
      <p:sp>
        <p:nvSpPr>
          <p:cNvPr id="27" name="ZoneTexte 26"/>
          <p:cNvSpPr txBox="1"/>
          <p:nvPr/>
        </p:nvSpPr>
        <p:spPr>
          <a:xfrm>
            <a:off x="2858931" y="3957153"/>
            <a:ext cx="2567211" cy="646331"/>
          </a:xfrm>
          <a:prstGeom prst="rect">
            <a:avLst/>
          </a:prstGeom>
          <a:noFill/>
        </p:spPr>
        <p:txBody>
          <a:bodyPr wrap="square" rtlCol="0">
            <a:spAutoFit/>
          </a:bodyPr>
          <a:lstStyle/>
          <a:p>
            <a:r>
              <a:rPr lang="fr-FR" b="1" dirty="0" smtClean="0"/>
              <a:t>Établissements </a:t>
            </a:r>
          </a:p>
          <a:p>
            <a:r>
              <a:rPr lang="fr-FR" b="1" dirty="0" smtClean="0"/>
              <a:t>en réseau</a:t>
            </a:r>
            <a:endParaRPr lang="fr-FR" b="1" dirty="0"/>
          </a:p>
        </p:txBody>
      </p:sp>
      <p:sp>
        <p:nvSpPr>
          <p:cNvPr id="32" name="Ellipse 31"/>
          <p:cNvSpPr>
            <a:spLocks/>
          </p:cNvSpPr>
          <p:nvPr/>
        </p:nvSpPr>
        <p:spPr>
          <a:xfrm>
            <a:off x="5867838" y="479237"/>
            <a:ext cx="1094440" cy="10900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schemeClr val="tx1"/>
                </a:solidFill>
              </a:rPr>
              <a:t>Lycée 1</a:t>
            </a:r>
            <a:endParaRPr lang="fr-FR" sz="1600" b="1" dirty="0">
              <a:solidFill>
                <a:schemeClr val="tx1"/>
              </a:solidFill>
            </a:endParaRPr>
          </a:p>
        </p:txBody>
      </p:sp>
      <p:sp>
        <p:nvSpPr>
          <p:cNvPr id="33" name="ZoneTexte 32"/>
          <p:cNvSpPr txBox="1"/>
          <p:nvPr/>
        </p:nvSpPr>
        <p:spPr>
          <a:xfrm>
            <a:off x="4753128" y="314969"/>
            <a:ext cx="1293341"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400" dirty="0" smtClean="0"/>
              <a:t>Imprimante 3D à fil</a:t>
            </a:r>
            <a:endParaRPr lang="fr-FR" sz="1400" dirty="0"/>
          </a:p>
        </p:txBody>
      </p:sp>
      <p:sp>
        <p:nvSpPr>
          <p:cNvPr id="35" name="Ellipse 34"/>
          <p:cNvSpPr>
            <a:spLocks/>
          </p:cNvSpPr>
          <p:nvPr/>
        </p:nvSpPr>
        <p:spPr>
          <a:xfrm>
            <a:off x="4493013" y="1526214"/>
            <a:ext cx="1094440" cy="10900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schemeClr val="tx1"/>
                </a:solidFill>
              </a:rPr>
              <a:t>Lycée 2</a:t>
            </a:r>
            <a:endParaRPr lang="fr-FR" sz="1600" b="1" dirty="0">
              <a:solidFill>
                <a:schemeClr val="tx1"/>
              </a:solidFill>
            </a:endParaRPr>
          </a:p>
        </p:txBody>
      </p:sp>
      <p:sp>
        <p:nvSpPr>
          <p:cNvPr id="36" name="ZoneTexte 35"/>
          <p:cNvSpPr txBox="1"/>
          <p:nvPr/>
        </p:nvSpPr>
        <p:spPr>
          <a:xfrm>
            <a:off x="3605015" y="1071528"/>
            <a:ext cx="1293341"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400" dirty="0" smtClean="0"/>
              <a:t>Imprimante 3D à fil</a:t>
            </a:r>
            <a:endParaRPr lang="fr-FR" sz="1400" dirty="0"/>
          </a:p>
        </p:txBody>
      </p:sp>
      <p:sp>
        <p:nvSpPr>
          <p:cNvPr id="38" name="Ellipse 37"/>
          <p:cNvSpPr>
            <a:spLocks/>
          </p:cNvSpPr>
          <p:nvPr/>
        </p:nvSpPr>
        <p:spPr>
          <a:xfrm>
            <a:off x="7327104" y="775226"/>
            <a:ext cx="1094440" cy="10900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schemeClr val="tx1"/>
                </a:solidFill>
              </a:rPr>
              <a:t>Lycée 3</a:t>
            </a:r>
            <a:endParaRPr lang="fr-FR" sz="1600" b="1" dirty="0">
              <a:solidFill>
                <a:schemeClr val="tx1"/>
              </a:solidFill>
            </a:endParaRPr>
          </a:p>
        </p:txBody>
      </p:sp>
      <p:sp>
        <p:nvSpPr>
          <p:cNvPr id="39" name="ZoneTexte 38"/>
          <p:cNvSpPr txBox="1"/>
          <p:nvPr/>
        </p:nvSpPr>
        <p:spPr>
          <a:xfrm>
            <a:off x="7521122" y="314969"/>
            <a:ext cx="1293341"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400" dirty="0" smtClean="0"/>
              <a:t>Imprimante 3D à fil</a:t>
            </a:r>
            <a:endParaRPr lang="fr-FR" sz="1400" dirty="0"/>
          </a:p>
        </p:txBody>
      </p:sp>
      <p:sp>
        <p:nvSpPr>
          <p:cNvPr id="40" name="ZoneTexte 39"/>
          <p:cNvSpPr txBox="1"/>
          <p:nvPr/>
        </p:nvSpPr>
        <p:spPr>
          <a:xfrm>
            <a:off x="6154565" y="3804099"/>
            <a:ext cx="2567211" cy="646331"/>
          </a:xfrm>
          <a:prstGeom prst="rect">
            <a:avLst/>
          </a:prstGeom>
          <a:noFill/>
        </p:spPr>
        <p:txBody>
          <a:bodyPr wrap="square" rtlCol="0">
            <a:spAutoFit/>
          </a:bodyPr>
          <a:lstStyle/>
          <a:p>
            <a:pPr algn="r"/>
            <a:r>
              <a:rPr lang="fr-FR" b="1" dirty="0" smtClean="0"/>
              <a:t>Pôle régional de prototypage</a:t>
            </a:r>
          </a:p>
        </p:txBody>
      </p:sp>
      <p:sp>
        <p:nvSpPr>
          <p:cNvPr id="41" name="Ellipse 40"/>
          <p:cNvSpPr>
            <a:spLocks noChangeAspect="1"/>
          </p:cNvSpPr>
          <p:nvPr/>
        </p:nvSpPr>
        <p:spPr>
          <a:xfrm>
            <a:off x="5712452" y="1999476"/>
            <a:ext cx="2124298" cy="114754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600" b="1" dirty="0" smtClean="0">
                <a:solidFill>
                  <a:schemeClr val="tx1"/>
                </a:solidFill>
              </a:rPr>
              <a:t>Pôle de prototypage</a:t>
            </a:r>
            <a:endParaRPr lang="fr-FR" sz="1600" b="1" dirty="0">
              <a:solidFill>
                <a:schemeClr val="tx1"/>
              </a:solidFill>
            </a:endParaRPr>
          </a:p>
        </p:txBody>
      </p:sp>
      <p:sp>
        <p:nvSpPr>
          <p:cNvPr id="42" name="ZoneTexte 41"/>
          <p:cNvSpPr txBox="1"/>
          <p:nvPr/>
        </p:nvSpPr>
        <p:spPr>
          <a:xfrm>
            <a:off x="5002306" y="2985935"/>
            <a:ext cx="1327915" cy="523220"/>
          </a:xfrm>
          <a:prstGeom prst="rect">
            <a:avLst/>
          </a:prstGeom>
          <a:solidFill>
            <a:schemeClr val="accent6">
              <a:lumMod val="7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400" dirty="0" smtClean="0">
                <a:solidFill>
                  <a:srgbClr val="FFFFFF"/>
                </a:solidFill>
              </a:rPr>
              <a:t>Imprimante 3D poudre</a:t>
            </a:r>
            <a:endParaRPr lang="fr-FR" sz="1400" dirty="0">
              <a:solidFill>
                <a:srgbClr val="FFFFFF"/>
              </a:solidFill>
            </a:endParaRPr>
          </a:p>
        </p:txBody>
      </p:sp>
      <p:sp>
        <p:nvSpPr>
          <p:cNvPr id="43" name="ZoneTexte 42"/>
          <p:cNvSpPr txBox="1"/>
          <p:nvPr/>
        </p:nvSpPr>
        <p:spPr>
          <a:xfrm>
            <a:off x="6649636" y="3030535"/>
            <a:ext cx="1354936"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fr-FR" sz="1400" dirty="0" smtClean="0">
                <a:solidFill>
                  <a:schemeClr val="bg1"/>
                </a:solidFill>
              </a:rPr>
              <a:t>Découpe jet d’eau</a:t>
            </a:r>
            <a:endParaRPr lang="fr-FR" sz="1400" dirty="0">
              <a:solidFill>
                <a:schemeClr val="bg1"/>
              </a:solidFill>
            </a:endParaRPr>
          </a:p>
        </p:txBody>
      </p:sp>
      <p:sp>
        <p:nvSpPr>
          <p:cNvPr id="44" name="ZoneTexte 43"/>
          <p:cNvSpPr txBox="1"/>
          <p:nvPr/>
        </p:nvSpPr>
        <p:spPr>
          <a:xfrm>
            <a:off x="7644208" y="2143412"/>
            <a:ext cx="1293341" cy="523220"/>
          </a:xfrm>
          <a:prstGeom prst="rect">
            <a:avLst/>
          </a:prstGeom>
          <a:solidFill>
            <a:schemeClr val="accent5">
              <a:lumMod val="75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1400" dirty="0" smtClean="0">
                <a:solidFill>
                  <a:srgbClr val="FFFFFF"/>
                </a:solidFill>
              </a:rPr>
              <a:t>Frittage poudre</a:t>
            </a:r>
            <a:endParaRPr lang="fr-FR" sz="1400" dirty="0">
              <a:solidFill>
                <a:srgbClr val="FFFFFF"/>
              </a:solidFill>
            </a:endParaRPr>
          </a:p>
        </p:txBody>
      </p:sp>
      <p:sp>
        <p:nvSpPr>
          <p:cNvPr id="4" name="ZoneTexte 3"/>
          <p:cNvSpPr txBox="1"/>
          <p:nvPr/>
        </p:nvSpPr>
        <p:spPr>
          <a:xfrm>
            <a:off x="683568" y="188640"/>
            <a:ext cx="2664296" cy="1077218"/>
          </a:xfrm>
          <a:prstGeom prst="rect">
            <a:avLst/>
          </a:prstGeom>
          <a:noFill/>
        </p:spPr>
        <p:txBody>
          <a:bodyPr wrap="square" rtlCol="0">
            <a:spAutoFit/>
          </a:bodyPr>
          <a:lstStyle/>
          <a:p>
            <a:r>
              <a:rPr lang="fr-FR" sz="1600" b="1" dirty="0" smtClean="0">
                <a:solidFill>
                  <a:schemeClr val="accent6">
                    <a:lumMod val="75000"/>
                  </a:schemeClr>
                </a:solidFill>
              </a:rPr>
              <a:t>Imaginer des modes de travail collaboratifs et le partage des équipements coûteux</a:t>
            </a:r>
            <a:endParaRPr lang="fr-FR" sz="1600" b="1" dirty="0">
              <a:solidFill>
                <a:schemeClr val="accent6">
                  <a:lumMod val="75000"/>
                </a:schemeClr>
              </a:solidFill>
            </a:endParaRPr>
          </a:p>
        </p:txBody>
      </p:sp>
    </p:spTree>
    <p:extLst>
      <p:ext uri="{BB962C8B-B14F-4D97-AF65-F5344CB8AC3E}">
        <p14:creationId xmlns:p14="http://schemas.microsoft.com/office/powerpoint/2010/main" val="867497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Merci de votre attention.</a:t>
            </a:r>
            <a:endParaRPr lang="fr-FR" dirty="0"/>
          </a:p>
        </p:txBody>
      </p:sp>
      <p:sp>
        <p:nvSpPr>
          <p:cNvPr id="2" name="Espace réservé du numéro de diapositive 1"/>
          <p:cNvSpPr>
            <a:spLocks noGrp="1"/>
          </p:cNvSpPr>
          <p:nvPr>
            <p:ph type="sldNum" sz="quarter" idx="4294967295"/>
          </p:nvPr>
        </p:nvSpPr>
        <p:spPr>
          <a:xfrm>
            <a:off x="7010400" y="6356350"/>
            <a:ext cx="2133600" cy="365125"/>
          </a:xfrm>
          <a:prstGeom prst="rect">
            <a:avLst/>
          </a:prstGeom>
        </p:spPr>
        <p:txBody>
          <a:bodyPr/>
          <a:lstStyle/>
          <a:p>
            <a:fld id="{5FBC8D34-BEFC-6B45-95FD-88DF8388AD58}" type="slidenum">
              <a:rPr lang="fr-FR" smtClean="0"/>
              <a:t>22</a:t>
            </a:fld>
            <a:endParaRPr lang="fr-FR" dirty="0"/>
          </a:p>
        </p:txBody>
      </p:sp>
    </p:spTree>
    <p:extLst>
      <p:ext uri="{BB962C8B-B14F-4D97-AF65-F5344CB8AC3E}">
        <p14:creationId xmlns:p14="http://schemas.microsoft.com/office/powerpoint/2010/main" val="804365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A2C1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p:cNvSpPr txBox="1"/>
          <p:nvPr/>
        </p:nvSpPr>
        <p:spPr>
          <a:xfrm>
            <a:off x="1979712" y="2492896"/>
            <a:ext cx="5832648" cy="2308324"/>
          </a:xfrm>
          <a:prstGeom prst="rect">
            <a:avLst/>
          </a:prstGeom>
          <a:noFill/>
        </p:spPr>
        <p:txBody>
          <a:bodyPr wrap="square" rtlCol="0">
            <a:spAutoFit/>
          </a:bodyPr>
          <a:lstStyle/>
          <a:p>
            <a:r>
              <a:rPr lang="fr-FR" sz="4800" b="1" dirty="0" smtClean="0"/>
              <a:t>Diapos associées à la description des tâches </a:t>
            </a:r>
            <a:endParaRPr lang="fr-FR" sz="4800" b="1" dirty="0"/>
          </a:p>
        </p:txBody>
      </p:sp>
    </p:spTree>
    <p:extLst>
      <p:ext uri="{BB962C8B-B14F-4D97-AF65-F5344CB8AC3E}">
        <p14:creationId xmlns:p14="http://schemas.microsoft.com/office/powerpoint/2010/main" val="1612860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BTS CPI : Activités et tâches professionnelles</a:t>
            </a:r>
            <a:endParaRPr lang="fr-FR" dirty="0"/>
          </a:p>
        </p:txBody>
      </p:sp>
      <p:sp>
        <p:nvSpPr>
          <p:cNvPr id="2" name="Espace réservé du numéro de diapositive 1"/>
          <p:cNvSpPr>
            <a:spLocks noGrp="1"/>
          </p:cNvSpPr>
          <p:nvPr>
            <p:ph type="sldNum" sz="quarter" idx="4294967295"/>
          </p:nvPr>
        </p:nvSpPr>
        <p:spPr>
          <a:xfrm>
            <a:off x="7010400" y="6356350"/>
            <a:ext cx="2133600" cy="365125"/>
          </a:xfrm>
          <a:prstGeom prst="rect">
            <a:avLst/>
          </a:prstGeom>
        </p:spPr>
        <p:txBody>
          <a:bodyPr/>
          <a:lstStyle/>
          <a:p>
            <a:fld id="{5FBC8D34-BEFC-6B45-95FD-88DF8388AD58}" type="slidenum">
              <a:rPr lang="fr-FR" smtClean="0"/>
              <a:t>24</a:t>
            </a:fld>
            <a:endParaRPr lang="fr-FR"/>
          </a:p>
        </p:txBody>
      </p:sp>
    </p:spTree>
    <p:extLst>
      <p:ext uri="{BB962C8B-B14F-4D97-AF65-F5344CB8AC3E}">
        <p14:creationId xmlns:p14="http://schemas.microsoft.com/office/powerpoint/2010/main" val="1973920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30887" cy="6858000"/>
          </a:xfrm>
          <a:prstGeom prst="rect">
            <a:avLst/>
          </a:prstGeom>
          <a:solidFill>
            <a:schemeClr val="accent2">
              <a:lumMod val="75000"/>
            </a:schemeClr>
          </a:solidFill>
        </p:spPr>
        <p:txBody>
          <a:bodyPr vert="vert270" wrap="square" rtlCol="0">
            <a:spAutoFit/>
          </a:bodyPr>
          <a:lstStyle/>
          <a:p>
            <a:r>
              <a:rPr lang="fr-FR" sz="1600" b="1" i="1" dirty="0" smtClean="0"/>
              <a:t>      </a:t>
            </a:r>
            <a:r>
              <a:rPr lang="fr-FR" sz="1600" b="1" i="1" dirty="0" smtClean="0">
                <a:solidFill>
                  <a:srgbClr val="FFFFFF"/>
                </a:solidFill>
              </a:rPr>
              <a:t>BTS CPI 2015 – A1: </a:t>
            </a:r>
            <a:r>
              <a:rPr lang="fr-FR" sz="1600" i="1" dirty="0" smtClean="0">
                <a:solidFill>
                  <a:schemeClr val="bg1"/>
                </a:solidFill>
              </a:rPr>
              <a:t>Besoin et cahier des charges fonctionnel</a:t>
            </a:r>
            <a:r>
              <a:rPr lang="fr-FR" sz="1600" i="1" dirty="0" smtClean="0">
                <a:solidFill>
                  <a:schemeClr val="bg1"/>
                </a:solidFill>
                <a:effectLst/>
              </a:rPr>
              <a:t> </a:t>
            </a:r>
            <a:endParaRPr lang="fr-FR" sz="1600" b="1" i="1" dirty="0">
              <a:solidFill>
                <a:schemeClr val="bg1"/>
              </a:solidFill>
            </a:endParaRPr>
          </a:p>
        </p:txBody>
      </p:sp>
      <p:sp>
        <p:nvSpPr>
          <p:cNvPr id="9" name="Rectangle 8"/>
          <p:cNvSpPr/>
          <p:nvPr/>
        </p:nvSpPr>
        <p:spPr>
          <a:xfrm>
            <a:off x="935023" y="385861"/>
            <a:ext cx="5564074" cy="584776"/>
          </a:xfrm>
          <a:prstGeom prst="rect">
            <a:avLst/>
          </a:prstGeom>
        </p:spPr>
        <p:txBody>
          <a:bodyPr wrap="square">
            <a:spAutoFit/>
          </a:bodyPr>
          <a:lstStyle/>
          <a:p>
            <a:r>
              <a:rPr lang="fr-FR" sz="1600" b="1" dirty="0">
                <a:solidFill>
                  <a:schemeClr val="accent6">
                    <a:lumMod val="75000"/>
                  </a:schemeClr>
                </a:solidFill>
              </a:rPr>
              <a:t>A</a:t>
            </a:r>
            <a:r>
              <a:rPr lang="fr-FR" sz="1600" b="1" dirty="0" smtClean="0">
                <a:solidFill>
                  <a:schemeClr val="accent6">
                    <a:lumMod val="75000"/>
                  </a:schemeClr>
                </a:solidFill>
              </a:rPr>
              <a:t>nalyser </a:t>
            </a:r>
            <a:r>
              <a:rPr lang="fr-FR" sz="1600" b="1" dirty="0">
                <a:solidFill>
                  <a:schemeClr val="accent6">
                    <a:lumMod val="75000"/>
                  </a:schemeClr>
                </a:solidFill>
              </a:rPr>
              <a:t>l'expression d'un besoin et rédiger un cahier des charges fonctionnel</a:t>
            </a:r>
            <a:r>
              <a:rPr lang="fr-FR" sz="1600" b="1" dirty="0" smtClean="0">
                <a:solidFill>
                  <a:schemeClr val="accent6">
                    <a:lumMod val="75000"/>
                  </a:schemeClr>
                </a:solidFill>
                <a:effectLst/>
              </a:rPr>
              <a:t> </a:t>
            </a:r>
            <a:endParaRPr lang="fr-FR" sz="1600" b="1" dirty="0">
              <a:solidFill>
                <a:schemeClr val="accent6">
                  <a:lumMod val="75000"/>
                </a:schemeClr>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407394158"/>
              </p:ext>
            </p:extLst>
          </p:nvPr>
        </p:nvGraphicFramePr>
        <p:xfrm>
          <a:off x="935023" y="1910379"/>
          <a:ext cx="7657150" cy="3520631"/>
        </p:xfrm>
        <a:graphic>
          <a:graphicData uri="http://schemas.openxmlformats.org/drawingml/2006/table">
            <a:tbl>
              <a:tblPr firstRow="1" bandRow="1">
                <a:tableStyleId>{284E427A-3D55-4303-BF80-6455036E1DE7}</a:tableStyleId>
              </a:tblPr>
              <a:tblGrid>
                <a:gridCol w="1159281"/>
                <a:gridCol w="6497869"/>
              </a:tblGrid>
              <a:tr h="490470">
                <a:tc gridSpan="2">
                  <a:txBody>
                    <a:bodyPr/>
                    <a:lstStyle/>
                    <a:p>
                      <a:pPr algn="ctr"/>
                      <a:r>
                        <a:rPr lang="fr-FR" sz="2000" dirty="0" smtClean="0"/>
                        <a:t>Tâches</a:t>
                      </a:r>
                      <a:endParaRPr lang="fr-FR" sz="2000" dirty="0"/>
                    </a:p>
                  </a:txBody>
                  <a:tcPr anchor="ctr"/>
                </a:tc>
                <a:tc hMerge="1">
                  <a:txBody>
                    <a:bodyPr/>
                    <a:lstStyle/>
                    <a:p>
                      <a:endParaRPr lang="fr-FR" dirty="0"/>
                    </a:p>
                  </a:txBody>
                  <a:tcPr/>
                </a:tc>
              </a:tr>
              <a:tr h="725626">
                <a:tc>
                  <a:txBody>
                    <a:bodyPr/>
                    <a:lstStyle/>
                    <a:p>
                      <a:pPr algn="ctr">
                        <a:spcBef>
                          <a:spcPts val="140"/>
                        </a:spcBef>
                        <a:spcAft>
                          <a:spcPts val="0"/>
                        </a:spcAft>
                      </a:pPr>
                      <a:r>
                        <a:rPr lang="fr-FR" sz="1800" b="1" kern="50" dirty="0">
                          <a:effectLst/>
                          <a:latin typeface="Arial"/>
                          <a:ea typeface="Arial Unicode MS"/>
                          <a:cs typeface="Tahoma"/>
                        </a:rPr>
                        <a:t>A1-T1</a:t>
                      </a:r>
                      <a:endParaRPr lang="fr-FR" sz="1800" kern="800" dirty="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800" kern="50" dirty="0">
                          <a:effectLst/>
                          <a:latin typeface="Arial"/>
                          <a:ea typeface="Arial Unicode MS"/>
                          <a:cs typeface="Tahoma"/>
                        </a:rPr>
                        <a:t>Analyser un cahier des charges initial de produit et /ou reformuler un besoin.</a:t>
                      </a:r>
                      <a:endParaRPr lang="fr-FR" sz="1800" kern="800" dirty="0">
                        <a:effectLst/>
                        <a:latin typeface="Times New Roman"/>
                        <a:ea typeface="Arial Unicode MS"/>
                        <a:cs typeface="Tahoma"/>
                      </a:endParaRPr>
                    </a:p>
                  </a:txBody>
                  <a:tcPr marL="68580" marR="68580" marT="0" marB="0" anchor="ctr"/>
                </a:tc>
              </a:tr>
              <a:tr h="490470">
                <a:tc>
                  <a:txBody>
                    <a:bodyPr/>
                    <a:lstStyle/>
                    <a:p>
                      <a:pPr algn="ctr">
                        <a:spcBef>
                          <a:spcPts val="140"/>
                        </a:spcBef>
                        <a:spcAft>
                          <a:spcPts val="0"/>
                        </a:spcAft>
                      </a:pPr>
                      <a:r>
                        <a:rPr lang="fr-FR" sz="1800" b="1" kern="50">
                          <a:effectLst/>
                          <a:latin typeface="Arial"/>
                          <a:ea typeface="Arial Unicode MS"/>
                          <a:cs typeface="Tahoma"/>
                        </a:rPr>
                        <a:t>A1-T2</a:t>
                      </a:r>
                      <a:endParaRPr lang="fr-FR" sz="1800" kern="80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800" kern="50">
                          <a:effectLst/>
                          <a:latin typeface="Arial"/>
                          <a:ea typeface="Arial Unicode MS"/>
                          <a:cs typeface="Tahoma"/>
                        </a:rPr>
                        <a:t>Participer à la prise en compte de l’environnement de l’étude.</a:t>
                      </a:r>
                      <a:endParaRPr lang="fr-FR" sz="1800" kern="800">
                        <a:effectLst/>
                        <a:latin typeface="Times New Roman"/>
                        <a:ea typeface="Arial Unicode MS"/>
                        <a:cs typeface="Tahoma"/>
                      </a:endParaRPr>
                    </a:p>
                  </a:txBody>
                  <a:tcPr marL="68580" marR="68580" marT="0" marB="0" anchor="ctr"/>
                </a:tc>
              </a:tr>
              <a:tr h="1088439">
                <a:tc>
                  <a:txBody>
                    <a:bodyPr/>
                    <a:lstStyle/>
                    <a:p>
                      <a:pPr algn="ctr">
                        <a:spcBef>
                          <a:spcPts val="140"/>
                        </a:spcBef>
                        <a:spcAft>
                          <a:spcPts val="0"/>
                        </a:spcAft>
                      </a:pPr>
                      <a:r>
                        <a:rPr lang="fr-FR" sz="1800" b="1" kern="50">
                          <a:effectLst/>
                          <a:latin typeface="Arial"/>
                          <a:ea typeface="Arial Unicode MS"/>
                          <a:cs typeface="Tahoma"/>
                        </a:rPr>
                        <a:t>A1-T3</a:t>
                      </a:r>
                      <a:endParaRPr lang="fr-FR" sz="1800" kern="80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800" kern="50" dirty="0">
                          <a:effectLst/>
                          <a:latin typeface="Arial"/>
                          <a:ea typeface="Arial Unicode MS"/>
                          <a:cs typeface="Tahoma"/>
                        </a:rPr>
                        <a:t>Élaborer tout ou partie d’un cahier des charges fonctionnel (éventuellement sur site) en collaboration avec un chef de projet ou un chargé d’affaires.</a:t>
                      </a:r>
                      <a:endParaRPr lang="fr-FR" sz="1800" kern="800" dirty="0">
                        <a:effectLst/>
                        <a:latin typeface="Times New Roman"/>
                        <a:ea typeface="Arial Unicode MS"/>
                        <a:cs typeface="Tahoma"/>
                      </a:endParaRPr>
                    </a:p>
                  </a:txBody>
                  <a:tcPr marL="68580" marR="68580" marT="0" marB="0" anchor="ctr"/>
                </a:tc>
              </a:tr>
              <a:tr h="725626">
                <a:tc>
                  <a:txBody>
                    <a:bodyPr/>
                    <a:lstStyle/>
                    <a:p>
                      <a:pPr algn="ctr">
                        <a:spcBef>
                          <a:spcPts val="140"/>
                        </a:spcBef>
                        <a:spcAft>
                          <a:spcPts val="0"/>
                        </a:spcAft>
                      </a:pPr>
                      <a:r>
                        <a:rPr lang="fr-FR" sz="1800" b="1" kern="50" dirty="0">
                          <a:effectLst/>
                          <a:latin typeface="Arial"/>
                          <a:ea typeface="Arial Unicode MS"/>
                          <a:cs typeface="Tahoma"/>
                        </a:rPr>
                        <a:t>A1-T4*</a:t>
                      </a:r>
                      <a:endParaRPr lang="fr-FR" sz="1800" kern="800" dirty="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800" kern="50" dirty="0">
                          <a:effectLst/>
                          <a:latin typeface="Arial"/>
                          <a:ea typeface="Arial Unicode MS"/>
                          <a:cs typeface="Tahoma"/>
                        </a:rPr>
                        <a:t>Fournir les éléments techniques permettant d’établir un devis estimatif et les argumenter.</a:t>
                      </a:r>
                      <a:endParaRPr lang="fr-FR" sz="1800" kern="800" dirty="0">
                        <a:effectLst/>
                        <a:latin typeface="Times New Roman"/>
                        <a:ea typeface="Arial Unicode MS"/>
                        <a:cs typeface="Tahoma"/>
                      </a:endParaRPr>
                    </a:p>
                  </a:txBody>
                  <a:tcPr marL="68580" marR="68580" marT="0" marB="0" anchor="ctr"/>
                </a:tc>
              </a:tr>
            </a:tbl>
          </a:graphicData>
        </a:graphic>
      </p:graphicFrame>
      <p:sp>
        <p:nvSpPr>
          <p:cNvPr id="14" name="Rectangle 13"/>
          <p:cNvSpPr/>
          <p:nvPr/>
        </p:nvSpPr>
        <p:spPr>
          <a:xfrm>
            <a:off x="971600" y="1412776"/>
            <a:ext cx="4731546" cy="369332"/>
          </a:xfrm>
          <a:prstGeom prst="rect">
            <a:avLst/>
          </a:prstGeom>
        </p:spPr>
        <p:txBody>
          <a:bodyPr wrap="none">
            <a:spAutoFit/>
          </a:bodyPr>
          <a:lstStyle/>
          <a:p>
            <a:r>
              <a:rPr lang="fr-FR" b="1" dirty="0"/>
              <a:t>Niveau d’autonomie dans l’activité : ■■□□</a:t>
            </a:r>
            <a:r>
              <a:rPr lang="fr-FR" dirty="0" smtClean="0">
                <a:effectLst/>
              </a:rPr>
              <a:t> </a:t>
            </a:r>
            <a:endParaRPr lang="fr-FR" dirty="0"/>
          </a:p>
        </p:txBody>
      </p:sp>
      <p:sp>
        <p:nvSpPr>
          <p:cNvPr id="13" name="Ellipse 12"/>
          <p:cNvSpPr>
            <a:spLocks noChangeAspect="1"/>
          </p:cNvSpPr>
          <p:nvPr/>
        </p:nvSpPr>
        <p:spPr>
          <a:xfrm>
            <a:off x="7420826" y="972350"/>
            <a:ext cx="1171345" cy="1151996"/>
          </a:xfrm>
          <a:prstGeom prst="ellipse">
            <a:avLst/>
          </a:prstGeom>
          <a:solidFill>
            <a:schemeClr val="accent2">
              <a:alpha val="5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b="1" dirty="0" smtClean="0">
                <a:solidFill>
                  <a:schemeClr val="tx1"/>
                </a:solidFill>
              </a:rPr>
              <a:t>4 tâches</a:t>
            </a:r>
            <a:endParaRPr lang="fr-FR" sz="1600" b="1" dirty="0">
              <a:solidFill>
                <a:schemeClr val="tx1"/>
              </a:solidFill>
            </a:endParaRPr>
          </a:p>
        </p:txBody>
      </p:sp>
    </p:spTree>
    <p:extLst>
      <p:ext uri="{BB962C8B-B14F-4D97-AF65-F5344CB8AC3E}">
        <p14:creationId xmlns:p14="http://schemas.microsoft.com/office/powerpoint/2010/main" val="163446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30887" cy="6858000"/>
          </a:xfrm>
          <a:prstGeom prst="rect">
            <a:avLst/>
          </a:prstGeom>
          <a:solidFill>
            <a:schemeClr val="accent2">
              <a:lumMod val="75000"/>
            </a:schemeClr>
          </a:solidFill>
        </p:spPr>
        <p:txBody>
          <a:bodyPr vert="vert270" wrap="square" rtlCol="0">
            <a:spAutoFit/>
          </a:bodyPr>
          <a:lstStyle/>
          <a:p>
            <a:r>
              <a:rPr lang="fr-FR" sz="1600" b="1" i="1" dirty="0" smtClean="0"/>
              <a:t>      </a:t>
            </a:r>
            <a:r>
              <a:rPr lang="fr-FR" sz="1600" b="1" i="1" dirty="0" smtClean="0">
                <a:solidFill>
                  <a:srgbClr val="FFFFFF"/>
                </a:solidFill>
              </a:rPr>
              <a:t>BTS CPI 2015 – A2: Conception préliminaire</a:t>
            </a:r>
            <a:endParaRPr lang="fr-FR" sz="1600" b="1" i="1" dirty="0">
              <a:solidFill>
                <a:srgbClr val="FFFFFF"/>
              </a:solidFill>
            </a:endParaRPr>
          </a:p>
        </p:txBody>
      </p:sp>
      <p:sp>
        <p:nvSpPr>
          <p:cNvPr id="10" name="Rectangle 9"/>
          <p:cNvSpPr/>
          <p:nvPr/>
        </p:nvSpPr>
        <p:spPr>
          <a:xfrm>
            <a:off x="867465" y="199255"/>
            <a:ext cx="6226143" cy="584776"/>
          </a:xfrm>
          <a:prstGeom prst="rect">
            <a:avLst/>
          </a:prstGeom>
        </p:spPr>
        <p:txBody>
          <a:bodyPr wrap="square">
            <a:spAutoFit/>
          </a:bodyPr>
          <a:lstStyle/>
          <a:p>
            <a:r>
              <a:rPr lang="fr-FR" sz="1600" b="1" dirty="0" smtClean="0">
                <a:solidFill>
                  <a:srgbClr val="244D79"/>
                </a:solidFill>
              </a:rPr>
              <a:t>Conception </a:t>
            </a:r>
            <a:r>
              <a:rPr lang="fr-FR" sz="1600" b="1" dirty="0">
                <a:solidFill>
                  <a:srgbClr val="244D79"/>
                </a:solidFill>
              </a:rPr>
              <a:t>préliminaire : concevoir et choisir une solution technique relative à un </a:t>
            </a:r>
            <a:r>
              <a:rPr lang="fr-FR" sz="1600" b="1" dirty="0" smtClean="0">
                <a:solidFill>
                  <a:srgbClr val="244D79"/>
                </a:solidFill>
              </a:rPr>
              <a:t>mécanisme.</a:t>
            </a:r>
            <a:r>
              <a:rPr lang="fr-FR" sz="1600" b="1" dirty="0" smtClean="0">
                <a:solidFill>
                  <a:srgbClr val="244D79"/>
                </a:solidFill>
                <a:effectLst/>
              </a:rPr>
              <a:t> </a:t>
            </a:r>
            <a:endParaRPr lang="fr-FR" sz="1600" b="1" dirty="0">
              <a:solidFill>
                <a:srgbClr val="244D79"/>
              </a:solidFill>
            </a:endParaRPr>
          </a:p>
        </p:txBody>
      </p:sp>
      <p:graphicFrame>
        <p:nvGraphicFramePr>
          <p:cNvPr id="14" name="Tableau 13"/>
          <p:cNvGraphicFramePr>
            <a:graphicFrameLocks noGrp="1"/>
          </p:cNvGraphicFramePr>
          <p:nvPr>
            <p:extLst>
              <p:ext uri="{D42A27DB-BD31-4B8C-83A1-F6EECF244321}">
                <p14:modId xmlns:p14="http://schemas.microsoft.com/office/powerpoint/2010/main" val="795614456"/>
              </p:ext>
            </p:extLst>
          </p:nvPr>
        </p:nvGraphicFramePr>
        <p:xfrm>
          <a:off x="935022" y="1559120"/>
          <a:ext cx="7901587" cy="5159309"/>
        </p:xfrm>
        <a:graphic>
          <a:graphicData uri="http://schemas.openxmlformats.org/drawingml/2006/table">
            <a:tbl>
              <a:tblPr firstRow="1" bandRow="1">
                <a:tableStyleId>{284E427A-3D55-4303-BF80-6455036E1DE7}</a:tableStyleId>
              </a:tblPr>
              <a:tblGrid>
                <a:gridCol w="1196288"/>
                <a:gridCol w="6705299"/>
              </a:tblGrid>
              <a:tr h="446123">
                <a:tc gridSpan="2">
                  <a:txBody>
                    <a:bodyPr/>
                    <a:lstStyle/>
                    <a:p>
                      <a:pPr algn="ctr"/>
                      <a:r>
                        <a:rPr lang="fr-FR" sz="2000" dirty="0" smtClean="0"/>
                        <a:t>Tâches</a:t>
                      </a:r>
                      <a:endParaRPr lang="fr-FR" sz="2000" dirty="0"/>
                    </a:p>
                  </a:txBody>
                  <a:tcPr anchor="ctr"/>
                </a:tc>
                <a:tc hMerge="1">
                  <a:txBody>
                    <a:bodyPr/>
                    <a:lstStyle/>
                    <a:p>
                      <a:endParaRPr lang="fr-FR" dirty="0"/>
                    </a:p>
                  </a:txBody>
                  <a:tcPr/>
                </a:tc>
              </a:tr>
              <a:tr h="660017">
                <a:tc>
                  <a:txBody>
                    <a:bodyPr/>
                    <a:lstStyle/>
                    <a:p>
                      <a:pPr algn="ctr">
                        <a:spcBef>
                          <a:spcPts val="140"/>
                        </a:spcBef>
                        <a:spcAft>
                          <a:spcPts val="0"/>
                        </a:spcAft>
                      </a:pPr>
                      <a:r>
                        <a:rPr lang="fr-FR" sz="1600" b="1" kern="50" dirty="0">
                          <a:effectLst/>
                          <a:latin typeface="Arial"/>
                          <a:ea typeface="Arial Unicode MS"/>
                          <a:cs typeface="Tahoma"/>
                        </a:rPr>
                        <a:t>A2-T1</a:t>
                      </a:r>
                      <a:endParaRPr lang="fr-FR" sz="1600" kern="800" dirty="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600" kern="50">
                          <a:effectLst/>
                          <a:latin typeface="Arial"/>
                          <a:ea typeface="Arial Unicode MS"/>
                          <a:cs typeface="Tahoma"/>
                        </a:rPr>
                        <a:t>Consulter des bases de données techniques, recenser les contraintes de production et de logistique, classer et analyser la documentation réunie.</a:t>
                      </a:r>
                      <a:endParaRPr lang="fr-FR" sz="1600" kern="800">
                        <a:effectLst/>
                        <a:latin typeface="Times New Roman"/>
                        <a:ea typeface="Arial Unicode MS"/>
                        <a:cs typeface="Tahoma"/>
                      </a:endParaRPr>
                    </a:p>
                  </a:txBody>
                  <a:tcPr marL="68580" marR="68580" marT="0" marB="0" anchor="ctr"/>
                </a:tc>
              </a:tr>
              <a:tr h="446123">
                <a:tc>
                  <a:txBody>
                    <a:bodyPr/>
                    <a:lstStyle/>
                    <a:p>
                      <a:pPr algn="ctr">
                        <a:spcBef>
                          <a:spcPts val="140"/>
                        </a:spcBef>
                        <a:spcAft>
                          <a:spcPts val="0"/>
                        </a:spcAft>
                      </a:pPr>
                      <a:r>
                        <a:rPr lang="fr-FR" sz="1600" b="1" kern="50">
                          <a:effectLst/>
                          <a:latin typeface="Arial"/>
                          <a:ea typeface="Arial Unicode MS"/>
                          <a:cs typeface="Tahoma"/>
                        </a:rPr>
                        <a:t>A2-T2</a:t>
                      </a:r>
                      <a:endParaRPr lang="fr-FR" sz="1600" kern="80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600" kern="50">
                          <a:effectLst/>
                          <a:latin typeface="Arial"/>
                          <a:ea typeface="Arial Unicode MS"/>
                          <a:cs typeface="Tahoma"/>
                        </a:rPr>
                        <a:t>Rechercher, analyser et représenter rapidement (croquis, schémas) des solutions en relation avec les principes technologiques relatifs au besoin de conception.</a:t>
                      </a:r>
                      <a:endParaRPr lang="fr-FR" sz="1600" kern="800">
                        <a:effectLst/>
                        <a:latin typeface="Times New Roman"/>
                        <a:ea typeface="Arial Unicode MS"/>
                        <a:cs typeface="Tahoma"/>
                      </a:endParaRPr>
                    </a:p>
                  </a:txBody>
                  <a:tcPr marL="68580" marR="68580" marT="0" marB="0" anchor="ctr"/>
                </a:tc>
              </a:tr>
              <a:tr h="395569">
                <a:tc>
                  <a:txBody>
                    <a:bodyPr/>
                    <a:lstStyle/>
                    <a:p>
                      <a:pPr algn="ctr">
                        <a:spcBef>
                          <a:spcPts val="140"/>
                        </a:spcBef>
                        <a:spcAft>
                          <a:spcPts val="0"/>
                        </a:spcAft>
                      </a:pPr>
                      <a:r>
                        <a:rPr lang="fr-FR" sz="1600" b="1" kern="50">
                          <a:effectLst/>
                          <a:latin typeface="Arial"/>
                          <a:ea typeface="Arial Unicode MS"/>
                          <a:cs typeface="Tahoma"/>
                        </a:rPr>
                        <a:t>A2-T3</a:t>
                      </a:r>
                      <a:endParaRPr lang="fr-FR" sz="1600" kern="80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600" kern="50">
                          <a:effectLst/>
                          <a:latin typeface="Arial"/>
                          <a:ea typeface="Arial Unicode MS"/>
                          <a:cs typeface="Tahoma"/>
                        </a:rPr>
                        <a:t>Elaborer la maquette numérique 3D de conception préliminaire.</a:t>
                      </a:r>
                      <a:endParaRPr lang="fr-FR" sz="1600" kern="800">
                        <a:effectLst/>
                        <a:latin typeface="Times New Roman"/>
                        <a:ea typeface="Arial Unicode MS"/>
                        <a:cs typeface="Tahoma"/>
                      </a:endParaRPr>
                    </a:p>
                  </a:txBody>
                  <a:tcPr marL="68580" marR="68580" marT="0" marB="0" anchor="ctr"/>
                </a:tc>
              </a:tr>
              <a:tr h="660017">
                <a:tc>
                  <a:txBody>
                    <a:bodyPr/>
                    <a:lstStyle/>
                    <a:p>
                      <a:pPr algn="ctr">
                        <a:spcBef>
                          <a:spcPts val="140"/>
                        </a:spcBef>
                        <a:spcAft>
                          <a:spcPts val="0"/>
                        </a:spcAft>
                      </a:pPr>
                      <a:r>
                        <a:rPr lang="fr-FR" sz="1600" b="1" kern="50">
                          <a:effectLst/>
                          <a:latin typeface="Arial"/>
                          <a:ea typeface="Arial Unicode MS"/>
                          <a:cs typeface="Tahoma"/>
                        </a:rPr>
                        <a:t>A2-T4</a:t>
                      </a:r>
                      <a:endParaRPr lang="fr-FR" sz="1600" kern="80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600" kern="50">
                          <a:effectLst/>
                          <a:latin typeface="Arial"/>
                          <a:ea typeface="Arial Unicode MS"/>
                          <a:cs typeface="Tahoma"/>
                        </a:rPr>
                        <a:t>Elaborer les relations « d’entrées-sorties » pour les systèmes  « simples » de transformation de mouvement et de transmission de puissance.</a:t>
                      </a:r>
                      <a:endParaRPr lang="fr-FR" sz="1600" kern="800">
                        <a:effectLst/>
                        <a:latin typeface="Times New Roman"/>
                        <a:ea typeface="Arial Unicode MS"/>
                        <a:cs typeface="Tahoma"/>
                      </a:endParaRPr>
                    </a:p>
                  </a:txBody>
                  <a:tcPr marL="68580" marR="68580" marT="0" marB="0" anchor="ctr"/>
                </a:tc>
              </a:tr>
              <a:tr h="660017">
                <a:tc>
                  <a:txBody>
                    <a:bodyPr/>
                    <a:lstStyle/>
                    <a:p>
                      <a:pPr algn="ctr">
                        <a:spcBef>
                          <a:spcPts val="140"/>
                        </a:spcBef>
                        <a:spcAft>
                          <a:spcPts val="0"/>
                        </a:spcAft>
                      </a:pPr>
                      <a:r>
                        <a:rPr lang="fr-FR" sz="1600" b="1" kern="50">
                          <a:effectLst/>
                          <a:latin typeface="Arial"/>
                          <a:ea typeface="Arial Unicode MS"/>
                          <a:cs typeface="Tahoma"/>
                        </a:rPr>
                        <a:t>A2-T5</a:t>
                      </a:r>
                      <a:endParaRPr lang="fr-FR" sz="1600" kern="80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600" kern="50">
                          <a:effectLst/>
                          <a:latin typeface="Arial"/>
                          <a:ea typeface="Arial Unicode MS"/>
                          <a:cs typeface="Tahoma"/>
                        </a:rPr>
                        <a:t>Participer à la recherche des solutions de pré dimensionnement de tout ou partie des éléments structurants de la solution et/ou de la chaîne d’énergie.</a:t>
                      </a:r>
                      <a:endParaRPr lang="fr-FR" sz="1600" kern="800">
                        <a:effectLst/>
                        <a:latin typeface="Times New Roman"/>
                        <a:ea typeface="Arial Unicode MS"/>
                        <a:cs typeface="Tahoma"/>
                      </a:endParaRPr>
                    </a:p>
                  </a:txBody>
                  <a:tcPr marL="68580" marR="68580" marT="0" marB="0" anchor="ctr"/>
                </a:tc>
              </a:tr>
              <a:tr h="660017">
                <a:tc>
                  <a:txBody>
                    <a:bodyPr/>
                    <a:lstStyle/>
                    <a:p>
                      <a:pPr algn="ctr">
                        <a:spcBef>
                          <a:spcPts val="140"/>
                        </a:spcBef>
                        <a:spcAft>
                          <a:spcPts val="0"/>
                        </a:spcAft>
                      </a:pPr>
                      <a:r>
                        <a:rPr lang="fr-FR" sz="1600" b="1" kern="50">
                          <a:effectLst/>
                          <a:latin typeface="Arial"/>
                          <a:ea typeface="Arial Unicode MS"/>
                          <a:cs typeface="Tahoma"/>
                        </a:rPr>
                        <a:t>A2-T6</a:t>
                      </a:r>
                      <a:endParaRPr lang="fr-FR" sz="1600" kern="80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600" kern="50">
                          <a:effectLst/>
                          <a:latin typeface="Arial"/>
                          <a:ea typeface="Arial Unicode MS"/>
                          <a:cs typeface="Tahoma"/>
                        </a:rPr>
                        <a:t>Exploiter des simulations du comportement de tout ou partie d’un mécanisme à partir d’un modèle numérique 3D et d’outils informatiques métiers pour valider ou non une solution.</a:t>
                      </a:r>
                      <a:endParaRPr lang="fr-FR" sz="1600" kern="800">
                        <a:effectLst/>
                        <a:latin typeface="Times New Roman"/>
                        <a:ea typeface="Arial Unicode MS"/>
                        <a:cs typeface="Tahoma"/>
                      </a:endParaRPr>
                    </a:p>
                  </a:txBody>
                  <a:tcPr marL="68580" marR="68580" marT="0" marB="0" anchor="ctr"/>
                </a:tc>
              </a:tr>
              <a:tr h="660017">
                <a:tc>
                  <a:txBody>
                    <a:bodyPr/>
                    <a:lstStyle/>
                    <a:p>
                      <a:pPr algn="ctr">
                        <a:spcBef>
                          <a:spcPts val="140"/>
                        </a:spcBef>
                        <a:spcAft>
                          <a:spcPts val="0"/>
                        </a:spcAft>
                      </a:pPr>
                      <a:r>
                        <a:rPr lang="fr-FR" sz="1600" b="1" kern="50">
                          <a:effectLst/>
                          <a:latin typeface="Arial"/>
                          <a:ea typeface="Arial Unicode MS"/>
                          <a:cs typeface="Tahoma"/>
                        </a:rPr>
                        <a:t>A2-T7</a:t>
                      </a:r>
                      <a:endParaRPr lang="fr-FR" sz="1600" kern="80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600" kern="50" dirty="0">
                          <a:effectLst/>
                          <a:latin typeface="Arial"/>
                          <a:ea typeface="Arial Unicode MS"/>
                          <a:cs typeface="Tahoma"/>
                        </a:rPr>
                        <a:t>Discriminer les solutions constructives possibles, en prenant en compte le triptyque « qualité/coût/délai » en rapport avec le CDC, et intégrer les évolutions à la maquette numérique de conception préliminaire.</a:t>
                      </a:r>
                      <a:endParaRPr lang="fr-FR" sz="1600" kern="800" dirty="0">
                        <a:effectLst/>
                        <a:latin typeface="Times New Roman"/>
                        <a:ea typeface="Arial Unicode MS"/>
                        <a:cs typeface="Tahoma"/>
                      </a:endParaRPr>
                    </a:p>
                  </a:txBody>
                  <a:tcPr marL="68580" marR="68580" marT="0" marB="0" anchor="ctr"/>
                </a:tc>
              </a:tr>
            </a:tbl>
          </a:graphicData>
        </a:graphic>
      </p:graphicFrame>
      <p:sp>
        <p:nvSpPr>
          <p:cNvPr id="13" name="Ellipse 12"/>
          <p:cNvSpPr>
            <a:spLocks noChangeAspect="1"/>
          </p:cNvSpPr>
          <p:nvPr/>
        </p:nvSpPr>
        <p:spPr>
          <a:xfrm>
            <a:off x="7649127" y="620820"/>
            <a:ext cx="1171345" cy="1151996"/>
          </a:xfrm>
          <a:prstGeom prst="ellipse">
            <a:avLst/>
          </a:prstGeom>
          <a:solidFill>
            <a:schemeClr val="accent2">
              <a:alpha val="5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b="1" dirty="0">
                <a:solidFill>
                  <a:schemeClr val="tx1"/>
                </a:solidFill>
              </a:rPr>
              <a:t>7</a:t>
            </a:r>
            <a:r>
              <a:rPr lang="fr-FR" sz="1600" b="1" dirty="0" smtClean="0">
                <a:solidFill>
                  <a:schemeClr val="tx1"/>
                </a:solidFill>
              </a:rPr>
              <a:t> tâches</a:t>
            </a:r>
            <a:endParaRPr lang="fr-FR" sz="1600" b="1" dirty="0">
              <a:solidFill>
                <a:schemeClr val="tx1"/>
              </a:solidFill>
            </a:endParaRPr>
          </a:p>
        </p:txBody>
      </p:sp>
      <p:sp>
        <p:nvSpPr>
          <p:cNvPr id="2" name="Rectangle 1"/>
          <p:cNvSpPr/>
          <p:nvPr/>
        </p:nvSpPr>
        <p:spPr>
          <a:xfrm>
            <a:off x="935022" y="1165352"/>
            <a:ext cx="4226337" cy="338554"/>
          </a:xfrm>
          <a:prstGeom prst="rect">
            <a:avLst/>
          </a:prstGeom>
        </p:spPr>
        <p:txBody>
          <a:bodyPr wrap="none">
            <a:spAutoFit/>
          </a:bodyPr>
          <a:lstStyle/>
          <a:p>
            <a:r>
              <a:rPr lang="fr-FR" sz="1600" b="1" dirty="0"/>
              <a:t>Niveau d’autonomie dans l’activité : ■■■□</a:t>
            </a:r>
            <a:r>
              <a:rPr lang="fr-FR" sz="1600" dirty="0" smtClean="0">
                <a:effectLst/>
              </a:rPr>
              <a:t> </a:t>
            </a:r>
            <a:endParaRPr lang="fr-FR" sz="1600" dirty="0"/>
          </a:p>
        </p:txBody>
      </p:sp>
    </p:spTree>
    <p:extLst>
      <p:ext uri="{BB962C8B-B14F-4D97-AF65-F5344CB8AC3E}">
        <p14:creationId xmlns:p14="http://schemas.microsoft.com/office/powerpoint/2010/main" val="4125668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30887" cy="6858000"/>
          </a:xfrm>
          <a:prstGeom prst="rect">
            <a:avLst/>
          </a:prstGeom>
          <a:solidFill>
            <a:schemeClr val="accent2">
              <a:lumMod val="75000"/>
            </a:schemeClr>
          </a:solidFill>
        </p:spPr>
        <p:txBody>
          <a:bodyPr vert="vert270" wrap="square" rtlCol="0">
            <a:spAutoFit/>
          </a:bodyPr>
          <a:lstStyle/>
          <a:p>
            <a:r>
              <a:rPr lang="fr-FR" sz="1600" b="1" i="1" dirty="0" smtClean="0"/>
              <a:t>      </a:t>
            </a:r>
            <a:r>
              <a:rPr lang="fr-FR" sz="1600" b="1" i="1" dirty="0" smtClean="0">
                <a:solidFill>
                  <a:srgbClr val="FFFFFF"/>
                </a:solidFill>
              </a:rPr>
              <a:t>BTS CPI 2015 – A3: Conception détaillée</a:t>
            </a:r>
            <a:endParaRPr lang="fr-FR" sz="1600" b="1" i="1" dirty="0">
              <a:solidFill>
                <a:srgbClr val="FFFFFF"/>
              </a:solidFill>
            </a:endParaRPr>
          </a:p>
        </p:txBody>
      </p:sp>
      <p:sp>
        <p:nvSpPr>
          <p:cNvPr id="7" name="Rectangle 6"/>
          <p:cNvSpPr/>
          <p:nvPr/>
        </p:nvSpPr>
        <p:spPr>
          <a:xfrm>
            <a:off x="799907" y="139307"/>
            <a:ext cx="6604470" cy="584776"/>
          </a:xfrm>
          <a:prstGeom prst="rect">
            <a:avLst/>
          </a:prstGeom>
        </p:spPr>
        <p:txBody>
          <a:bodyPr wrap="square">
            <a:spAutoFit/>
          </a:bodyPr>
          <a:lstStyle/>
          <a:p>
            <a:r>
              <a:rPr lang="fr-FR" sz="1600" b="1" dirty="0">
                <a:solidFill>
                  <a:srgbClr val="244D79"/>
                </a:solidFill>
              </a:rPr>
              <a:t>P</a:t>
            </a:r>
            <a:r>
              <a:rPr lang="fr-FR" sz="1600" b="1" dirty="0" smtClean="0">
                <a:solidFill>
                  <a:srgbClr val="244D79"/>
                </a:solidFill>
              </a:rPr>
              <a:t>ré</a:t>
            </a:r>
            <a:r>
              <a:rPr lang="fr-FR" sz="1600" b="1" dirty="0">
                <a:solidFill>
                  <a:srgbClr val="244D79"/>
                </a:solidFill>
              </a:rPr>
              <a:t>-industrialiser et définir une solution technique optimisée relative à un mécanisme</a:t>
            </a:r>
            <a:r>
              <a:rPr lang="fr-FR" sz="1600" b="1" dirty="0" smtClean="0">
                <a:solidFill>
                  <a:srgbClr val="244D79"/>
                </a:solidFill>
                <a:effectLst/>
              </a:rPr>
              <a:t> </a:t>
            </a:r>
            <a:endParaRPr lang="fr-FR" sz="1600" b="1" dirty="0">
              <a:solidFill>
                <a:srgbClr val="244D79"/>
              </a:solidFill>
            </a:endParaRPr>
          </a:p>
        </p:txBody>
      </p:sp>
      <p:graphicFrame>
        <p:nvGraphicFramePr>
          <p:cNvPr id="14" name="Tableau 13"/>
          <p:cNvGraphicFramePr>
            <a:graphicFrameLocks noGrp="1"/>
          </p:cNvGraphicFramePr>
          <p:nvPr>
            <p:extLst>
              <p:ext uri="{D42A27DB-BD31-4B8C-83A1-F6EECF244321}">
                <p14:modId xmlns:p14="http://schemas.microsoft.com/office/powerpoint/2010/main" val="2743281798"/>
              </p:ext>
            </p:extLst>
          </p:nvPr>
        </p:nvGraphicFramePr>
        <p:xfrm>
          <a:off x="935022" y="1362070"/>
          <a:ext cx="7901587" cy="5406284"/>
        </p:xfrm>
        <a:graphic>
          <a:graphicData uri="http://schemas.openxmlformats.org/drawingml/2006/table">
            <a:tbl>
              <a:tblPr firstRow="1" bandRow="1">
                <a:tableStyleId>{284E427A-3D55-4303-BF80-6455036E1DE7}</a:tableStyleId>
              </a:tblPr>
              <a:tblGrid>
                <a:gridCol w="1196288"/>
                <a:gridCol w="6705299"/>
              </a:tblGrid>
              <a:tr h="446123">
                <a:tc gridSpan="2">
                  <a:txBody>
                    <a:bodyPr/>
                    <a:lstStyle/>
                    <a:p>
                      <a:pPr algn="ctr"/>
                      <a:r>
                        <a:rPr lang="fr-FR" sz="1400" dirty="0" smtClean="0"/>
                        <a:t>Tâches</a:t>
                      </a:r>
                      <a:endParaRPr lang="fr-FR" sz="1400" dirty="0"/>
                    </a:p>
                  </a:txBody>
                  <a:tcPr anchor="ctr"/>
                </a:tc>
                <a:tc hMerge="1">
                  <a:txBody>
                    <a:bodyPr/>
                    <a:lstStyle/>
                    <a:p>
                      <a:endParaRPr lang="fr-FR" dirty="0"/>
                    </a:p>
                  </a:txBody>
                  <a:tcPr/>
                </a:tc>
              </a:tr>
              <a:tr h="494102">
                <a:tc>
                  <a:txBody>
                    <a:bodyPr/>
                    <a:lstStyle/>
                    <a:p>
                      <a:pPr algn="ctr">
                        <a:spcBef>
                          <a:spcPts val="140"/>
                        </a:spcBef>
                        <a:spcAft>
                          <a:spcPts val="0"/>
                        </a:spcAft>
                      </a:pPr>
                      <a:r>
                        <a:rPr lang="fr-FR" sz="1500" b="1" kern="50" dirty="0">
                          <a:effectLst/>
                          <a:latin typeface="Arial"/>
                          <a:ea typeface="Arial Unicode MS"/>
                          <a:cs typeface="Tahoma"/>
                        </a:rPr>
                        <a:t>A3-T1</a:t>
                      </a:r>
                      <a:endParaRPr lang="fr-FR" sz="1500" kern="800" dirty="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500" kern="50" dirty="0">
                          <a:effectLst/>
                          <a:latin typeface="Arial"/>
                          <a:ea typeface="Arial Unicode MS"/>
                          <a:cs typeface="Tahoma"/>
                        </a:rPr>
                        <a:t>Dimensionner puis choisir les composants standard ou sous-traités non définis lors de l'étude préliminaire.</a:t>
                      </a:r>
                      <a:endParaRPr lang="fr-FR" sz="1500" kern="800" dirty="0">
                        <a:effectLst/>
                        <a:latin typeface="Times New Roman"/>
                        <a:ea typeface="Arial Unicode MS"/>
                        <a:cs typeface="Tahoma"/>
                      </a:endParaRPr>
                    </a:p>
                  </a:txBody>
                  <a:tcPr marL="68580" marR="68580" marT="0" marB="0" anchor="ctr"/>
                </a:tc>
              </a:tr>
              <a:tr h="446123">
                <a:tc>
                  <a:txBody>
                    <a:bodyPr/>
                    <a:lstStyle/>
                    <a:p>
                      <a:pPr algn="ctr">
                        <a:spcBef>
                          <a:spcPts val="140"/>
                        </a:spcBef>
                        <a:spcAft>
                          <a:spcPts val="0"/>
                        </a:spcAft>
                      </a:pPr>
                      <a:r>
                        <a:rPr lang="fr-FR" sz="1500" b="1" kern="50">
                          <a:effectLst/>
                          <a:latin typeface="Arial"/>
                          <a:ea typeface="Arial Unicode MS"/>
                          <a:cs typeface="Tahoma"/>
                        </a:rPr>
                        <a:t>A3-T2*</a:t>
                      </a:r>
                      <a:endParaRPr lang="fr-FR" sz="1500" kern="80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500" kern="50" dirty="0">
                          <a:effectLst/>
                          <a:latin typeface="Arial"/>
                          <a:ea typeface="Arial Unicode MS"/>
                          <a:cs typeface="Tahoma"/>
                        </a:rPr>
                        <a:t>Collaborer à l’étude de pré industrialisation des produits entre spécialistes de la conception et de la réalisation pour optimiser la relation « produit (fonction et géométrie) - matériau - procédé - coût ».</a:t>
                      </a:r>
                      <a:endParaRPr lang="fr-FR" sz="1500" kern="800" dirty="0">
                        <a:effectLst/>
                        <a:latin typeface="Times New Roman"/>
                        <a:ea typeface="Arial Unicode MS"/>
                        <a:cs typeface="Tahoma"/>
                      </a:endParaRPr>
                    </a:p>
                  </a:txBody>
                  <a:tcPr marL="68580" marR="68580" marT="0" marB="0" anchor="ctr"/>
                </a:tc>
              </a:tr>
              <a:tr h="395569">
                <a:tc>
                  <a:txBody>
                    <a:bodyPr/>
                    <a:lstStyle/>
                    <a:p>
                      <a:pPr algn="ctr">
                        <a:spcBef>
                          <a:spcPts val="140"/>
                        </a:spcBef>
                        <a:spcAft>
                          <a:spcPts val="0"/>
                        </a:spcAft>
                      </a:pPr>
                      <a:r>
                        <a:rPr lang="fr-FR" sz="1500" b="1" kern="50">
                          <a:effectLst/>
                          <a:latin typeface="Arial"/>
                          <a:ea typeface="Arial Unicode MS"/>
                          <a:cs typeface="Tahoma"/>
                        </a:rPr>
                        <a:t>A3-T3</a:t>
                      </a:r>
                      <a:endParaRPr lang="fr-FR" sz="1500" kern="80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500" kern="50" dirty="0">
                          <a:effectLst/>
                          <a:latin typeface="Arial"/>
                          <a:ea typeface="Arial Unicode MS"/>
                          <a:cs typeface="Tahoma"/>
                        </a:rPr>
                        <a:t>Prendre en compte et optimiser la conception au regard des exigences du cycle de vie du produit</a:t>
                      </a:r>
                      <a:endParaRPr lang="fr-FR" sz="1500" kern="800" dirty="0">
                        <a:effectLst/>
                        <a:latin typeface="Times New Roman"/>
                        <a:ea typeface="Arial Unicode MS"/>
                        <a:cs typeface="Tahoma"/>
                      </a:endParaRPr>
                    </a:p>
                  </a:txBody>
                  <a:tcPr marL="68580" marR="68580" marT="0" marB="0" anchor="ctr"/>
                </a:tc>
              </a:tr>
              <a:tr h="432807">
                <a:tc>
                  <a:txBody>
                    <a:bodyPr/>
                    <a:lstStyle/>
                    <a:p>
                      <a:pPr algn="ctr">
                        <a:spcBef>
                          <a:spcPts val="140"/>
                        </a:spcBef>
                        <a:spcAft>
                          <a:spcPts val="0"/>
                        </a:spcAft>
                      </a:pPr>
                      <a:r>
                        <a:rPr lang="fr-FR" sz="1500" b="1" kern="50">
                          <a:effectLst/>
                          <a:latin typeface="Arial"/>
                          <a:ea typeface="Arial Unicode MS"/>
                          <a:cs typeface="Tahoma"/>
                        </a:rPr>
                        <a:t>A3-T4</a:t>
                      </a:r>
                      <a:endParaRPr lang="fr-FR" sz="1500" kern="80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500" kern="800" dirty="0">
                          <a:effectLst/>
                          <a:latin typeface="Arial"/>
                          <a:ea typeface="Arial Unicode MS"/>
                          <a:cs typeface="Tahoma"/>
                        </a:rPr>
                        <a:t>Participer à, ou suivre la réalisation d’un prototype de tout ou partie d’un mécanisme (pièce ou sous-ensemble) pour optimiser et valider une conception.</a:t>
                      </a:r>
                      <a:endParaRPr lang="fr-FR" sz="1500" kern="800" dirty="0">
                        <a:effectLst/>
                        <a:latin typeface="Times New Roman"/>
                        <a:ea typeface="Arial Unicode MS"/>
                        <a:cs typeface="Tahoma"/>
                      </a:endParaRPr>
                    </a:p>
                  </a:txBody>
                  <a:tcPr marL="68580" marR="68580" marT="0" marB="0" anchor="ctr"/>
                </a:tc>
              </a:tr>
              <a:tr h="364770">
                <a:tc>
                  <a:txBody>
                    <a:bodyPr/>
                    <a:lstStyle/>
                    <a:p>
                      <a:pPr algn="ctr">
                        <a:spcBef>
                          <a:spcPts val="140"/>
                        </a:spcBef>
                        <a:spcAft>
                          <a:spcPts val="0"/>
                        </a:spcAft>
                      </a:pPr>
                      <a:r>
                        <a:rPr lang="fr-FR" sz="1500" b="1" kern="50">
                          <a:effectLst/>
                          <a:latin typeface="Arial"/>
                          <a:ea typeface="Arial Unicode MS"/>
                          <a:cs typeface="Tahoma"/>
                        </a:rPr>
                        <a:t>A3-T5</a:t>
                      </a:r>
                      <a:endParaRPr lang="fr-FR" sz="1500" kern="80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500" kern="0" dirty="0">
                          <a:effectLst/>
                          <a:latin typeface="Arial"/>
                          <a:ea typeface="Times New Roman"/>
                          <a:cs typeface="Tahoma"/>
                        </a:rPr>
                        <a:t>Finaliser une maquette numérique 3D structurée, robuste et évolutive de l’étude.</a:t>
                      </a:r>
                      <a:endParaRPr lang="fr-FR" sz="1500" kern="800" dirty="0">
                        <a:effectLst/>
                        <a:latin typeface="Times New Roman"/>
                        <a:ea typeface="Arial Unicode MS"/>
                        <a:cs typeface="Tahoma"/>
                      </a:endParaRPr>
                    </a:p>
                  </a:txBody>
                  <a:tcPr marL="68580" marR="68580" marT="0" marB="0" anchor="ctr"/>
                </a:tc>
              </a:tr>
              <a:tr h="459339">
                <a:tc>
                  <a:txBody>
                    <a:bodyPr/>
                    <a:lstStyle/>
                    <a:p>
                      <a:pPr algn="ctr">
                        <a:spcBef>
                          <a:spcPts val="140"/>
                        </a:spcBef>
                        <a:spcAft>
                          <a:spcPts val="0"/>
                        </a:spcAft>
                      </a:pPr>
                      <a:r>
                        <a:rPr lang="fr-FR" sz="1500" b="1" kern="50">
                          <a:effectLst/>
                          <a:latin typeface="Arial"/>
                          <a:ea typeface="Arial Unicode MS"/>
                          <a:cs typeface="Tahoma"/>
                        </a:rPr>
                        <a:t>A3-T6</a:t>
                      </a:r>
                      <a:endParaRPr lang="fr-FR" sz="1500" kern="80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500" kern="50" dirty="0">
                          <a:effectLst/>
                          <a:latin typeface="Arial"/>
                          <a:ea typeface="Arial Unicode MS"/>
                          <a:cs typeface="Tahoma"/>
                        </a:rPr>
                        <a:t>Réaliser les dessins de définition en mobilisant la spécification géométrique et dimensionnelle dans un principe de cotation « au juste suffisant » fonctionnel.</a:t>
                      </a:r>
                      <a:endParaRPr lang="fr-FR" sz="1500" kern="800" dirty="0">
                        <a:effectLst/>
                        <a:latin typeface="Times New Roman"/>
                        <a:ea typeface="Arial Unicode MS"/>
                        <a:cs typeface="Tahoma"/>
                      </a:endParaRPr>
                    </a:p>
                  </a:txBody>
                  <a:tcPr marL="68580" marR="68580" marT="0" marB="0" anchor="ctr"/>
                </a:tc>
              </a:tr>
              <a:tr h="432319">
                <a:tc>
                  <a:txBody>
                    <a:bodyPr/>
                    <a:lstStyle/>
                    <a:p>
                      <a:pPr algn="ctr">
                        <a:spcBef>
                          <a:spcPts val="140"/>
                        </a:spcBef>
                        <a:spcAft>
                          <a:spcPts val="0"/>
                        </a:spcAft>
                      </a:pPr>
                      <a:r>
                        <a:rPr lang="fr-FR" sz="1500" b="1" kern="50">
                          <a:effectLst/>
                          <a:latin typeface="Arial"/>
                          <a:ea typeface="Arial Unicode MS"/>
                          <a:cs typeface="Tahoma"/>
                        </a:rPr>
                        <a:t>A3-T7*</a:t>
                      </a:r>
                      <a:endParaRPr lang="fr-FR" sz="1500" kern="80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500" kern="50" dirty="0">
                          <a:effectLst/>
                          <a:latin typeface="Arial"/>
                          <a:ea typeface="Arial Unicode MS"/>
                          <a:cs typeface="Tahoma"/>
                        </a:rPr>
                        <a:t>Participer aux essais et à la validation des conditions de fonctionnement de tout ou partie d’un système réalisé</a:t>
                      </a:r>
                      <a:endParaRPr lang="fr-FR" sz="1500" kern="800" dirty="0">
                        <a:effectLst/>
                        <a:latin typeface="Times New Roman"/>
                        <a:ea typeface="Arial Unicode MS"/>
                        <a:cs typeface="Tahoma"/>
                      </a:endParaRPr>
                    </a:p>
                  </a:txBody>
                  <a:tcPr marL="68580" marR="68580" marT="0" marB="0" anchor="ctr"/>
                </a:tc>
              </a:tr>
              <a:tr h="351259">
                <a:tc>
                  <a:txBody>
                    <a:bodyPr/>
                    <a:lstStyle/>
                    <a:p>
                      <a:pPr algn="ctr">
                        <a:spcBef>
                          <a:spcPts val="140"/>
                        </a:spcBef>
                        <a:spcAft>
                          <a:spcPts val="0"/>
                        </a:spcAft>
                      </a:pPr>
                      <a:r>
                        <a:rPr lang="fr-FR" sz="1500" b="1" kern="50">
                          <a:effectLst/>
                          <a:latin typeface="Arial"/>
                          <a:ea typeface="Arial Unicode MS"/>
                          <a:cs typeface="Tahoma"/>
                        </a:rPr>
                        <a:t>A3-T8</a:t>
                      </a:r>
                      <a:endParaRPr lang="fr-FR" sz="1500" kern="80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500" kern="50" dirty="0">
                          <a:effectLst/>
                          <a:latin typeface="Arial"/>
                          <a:ea typeface="Arial Unicode MS"/>
                          <a:cs typeface="Tahoma"/>
                        </a:rPr>
                        <a:t>Elaborer le dossier technique de définition du produit</a:t>
                      </a:r>
                      <a:endParaRPr lang="fr-FR" sz="1500" kern="800" dirty="0">
                        <a:effectLst/>
                        <a:latin typeface="Times New Roman"/>
                        <a:ea typeface="Arial Unicode MS"/>
                        <a:cs typeface="Tahoma"/>
                      </a:endParaRPr>
                    </a:p>
                  </a:txBody>
                  <a:tcPr marL="68580" marR="68580" marT="0" marB="0" anchor="ctr"/>
                </a:tc>
              </a:tr>
              <a:tr h="418809">
                <a:tc>
                  <a:txBody>
                    <a:bodyPr/>
                    <a:lstStyle/>
                    <a:p>
                      <a:pPr algn="ctr">
                        <a:spcBef>
                          <a:spcPts val="140"/>
                        </a:spcBef>
                        <a:spcAft>
                          <a:spcPts val="0"/>
                        </a:spcAft>
                      </a:pPr>
                      <a:r>
                        <a:rPr lang="fr-FR" sz="1500" b="1" kern="50">
                          <a:effectLst/>
                          <a:latin typeface="Arial"/>
                          <a:ea typeface="Arial Unicode MS"/>
                          <a:cs typeface="Tahoma"/>
                        </a:rPr>
                        <a:t>A3-T9</a:t>
                      </a:r>
                      <a:endParaRPr lang="fr-FR" sz="1500" kern="80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500" kern="0" dirty="0">
                          <a:effectLst/>
                          <a:latin typeface="Arial"/>
                          <a:ea typeface="Times New Roman"/>
                          <a:cs typeface="Tahoma"/>
                        </a:rPr>
                        <a:t>Elaborer, à partir du modèle numérique définitif, des représentations graphiques dérivées (notices de fonctionnement, images, vidéo de rendu réaliste, éclatés…).</a:t>
                      </a:r>
                      <a:endParaRPr lang="fr-FR" sz="1500" kern="800" dirty="0">
                        <a:effectLst/>
                        <a:latin typeface="Times New Roman"/>
                        <a:ea typeface="Arial Unicode MS"/>
                        <a:cs typeface="Tahoma"/>
                      </a:endParaRPr>
                    </a:p>
                  </a:txBody>
                  <a:tcPr marL="68580" marR="68580" marT="0" marB="0" anchor="ctr"/>
                </a:tc>
              </a:tr>
            </a:tbl>
          </a:graphicData>
        </a:graphic>
      </p:graphicFrame>
      <p:sp>
        <p:nvSpPr>
          <p:cNvPr id="13" name="Ellipse 12"/>
          <p:cNvSpPr>
            <a:spLocks noChangeAspect="1"/>
          </p:cNvSpPr>
          <p:nvPr/>
        </p:nvSpPr>
        <p:spPr>
          <a:xfrm>
            <a:off x="7649127" y="332788"/>
            <a:ext cx="1171345" cy="1151996"/>
          </a:xfrm>
          <a:prstGeom prst="ellipse">
            <a:avLst/>
          </a:prstGeom>
          <a:solidFill>
            <a:schemeClr val="accent2">
              <a:alpha val="5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b="1" dirty="0" smtClean="0">
                <a:solidFill>
                  <a:schemeClr val="tx1"/>
                </a:solidFill>
              </a:rPr>
              <a:t>9 tâches</a:t>
            </a:r>
            <a:endParaRPr lang="fr-FR" sz="1600" b="1" dirty="0">
              <a:solidFill>
                <a:schemeClr val="tx1"/>
              </a:solidFill>
            </a:endParaRPr>
          </a:p>
        </p:txBody>
      </p:sp>
      <p:sp>
        <p:nvSpPr>
          <p:cNvPr id="2" name="Rectangle 1"/>
          <p:cNvSpPr/>
          <p:nvPr/>
        </p:nvSpPr>
        <p:spPr>
          <a:xfrm>
            <a:off x="935022" y="970304"/>
            <a:ext cx="4226337" cy="338554"/>
          </a:xfrm>
          <a:prstGeom prst="rect">
            <a:avLst/>
          </a:prstGeom>
        </p:spPr>
        <p:txBody>
          <a:bodyPr wrap="none">
            <a:spAutoFit/>
          </a:bodyPr>
          <a:lstStyle/>
          <a:p>
            <a:r>
              <a:rPr lang="fr-FR" sz="1600" b="1" dirty="0"/>
              <a:t>Niveau d’autonomie dans l’activité : ■■■■</a:t>
            </a:r>
            <a:endParaRPr lang="fr-FR" sz="1600" dirty="0"/>
          </a:p>
        </p:txBody>
      </p:sp>
    </p:spTree>
    <p:extLst>
      <p:ext uri="{BB962C8B-B14F-4D97-AF65-F5344CB8AC3E}">
        <p14:creationId xmlns:p14="http://schemas.microsoft.com/office/powerpoint/2010/main" val="3481772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30887" cy="6858000"/>
          </a:xfrm>
          <a:prstGeom prst="rect">
            <a:avLst/>
          </a:prstGeom>
          <a:solidFill>
            <a:schemeClr val="accent2">
              <a:lumMod val="75000"/>
            </a:schemeClr>
          </a:solidFill>
        </p:spPr>
        <p:txBody>
          <a:bodyPr vert="vert270" wrap="square" rtlCol="0">
            <a:spAutoFit/>
          </a:bodyPr>
          <a:lstStyle/>
          <a:p>
            <a:r>
              <a:rPr lang="fr-FR" sz="1600" b="1" i="1" dirty="0" smtClean="0"/>
              <a:t>      </a:t>
            </a:r>
            <a:r>
              <a:rPr lang="fr-FR" sz="1600" b="1" i="1" dirty="0" smtClean="0">
                <a:solidFill>
                  <a:srgbClr val="FFFFFF"/>
                </a:solidFill>
              </a:rPr>
              <a:t>BTS CPI 2015 – A4: Participer à la vie d’un bureau d’études</a:t>
            </a:r>
            <a:r>
              <a:rPr lang="fr-FR" sz="1600" i="1" dirty="0" smtClean="0">
                <a:solidFill>
                  <a:srgbClr val="FFFFFF"/>
                </a:solidFill>
                <a:effectLst/>
              </a:rPr>
              <a:t> </a:t>
            </a:r>
            <a:endParaRPr lang="fr-FR" sz="1600" i="1" dirty="0" smtClean="0">
              <a:solidFill>
                <a:srgbClr val="FFFFFF"/>
              </a:solidFill>
            </a:endParaRPr>
          </a:p>
        </p:txBody>
      </p:sp>
      <p:sp>
        <p:nvSpPr>
          <p:cNvPr id="2" name="Rectangle 1"/>
          <p:cNvSpPr/>
          <p:nvPr/>
        </p:nvSpPr>
        <p:spPr>
          <a:xfrm>
            <a:off x="870269" y="420750"/>
            <a:ext cx="4004522" cy="338554"/>
          </a:xfrm>
          <a:prstGeom prst="rect">
            <a:avLst/>
          </a:prstGeom>
        </p:spPr>
        <p:txBody>
          <a:bodyPr wrap="none">
            <a:spAutoFit/>
          </a:bodyPr>
          <a:lstStyle/>
          <a:p>
            <a:r>
              <a:rPr lang="fr-FR" sz="1600" b="1" dirty="0">
                <a:solidFill>
                  <a:srgbClr val="244D79"/>
                </a:solidFill>
              </a:rPr>
              <a:t>Participer à la vie d’un bureau d’études</a:t>
            </a:r>
            <a:r>
              <a:rPr lang="fr-FR" sz="1600" dirty="0" smtClean="0">
                <a:solidFill>
                  <a:srgbClr val="244D79"/>
                </a:solidFill>
                <a:effectLst/>
              </a:rPr>
              <a:t> </a:t>
            </a:r>
            <a:endParaRPr lang="fr-FR" sz="1600" dirty="0">
              <a:solidFill>
                <a:srgbClr val="244D79"/>
              </a:solidFill>
            </a:endParaRPr>
          </a:p>
        </p:txBody>
      </p:sp>
      <p:graphicFrame>
        <p:nvGraphicFramePr>
          <p:cNvPr id="14" name="Tableau 13"/>
          <p:cNvGraphicFramePr>
            <a:graphicFrameLocks noGrp="1"/>
          </p:cNvGraphicFramePr>
          <p:nvPr>
            <p:extLst>
              <p:ext uri="{D42A27DB-BD31-4B8C-83A1-F6EECF244321}">
                <p14:modId xmlns:p14="http://schemas.microsoft.com/office/powerpoint/2010/main" val="2980364165"/>
              </p:ext>
            </p:extLst>
          </p:nvPr>
        </p:nvGraphicFramePr>
        <p:xfrm>
          <a:off x="935023" y="1829319"/>
          <a:ext cx="7657150" cy="3406682"/>
        </p:xfrm>
        <a:graphic>
          <a:graphicData uri="http://schemas.openxmlformats.org/drawingml/2006/table">
            <a:tbl>
              <a:tblPr firstRow="1" bandRow="1">
                <a:tableStyleId>{284E427A-3D55-4303-BF80-6455036E1DE7}</a:tableStyleId>
              </a:tblPr>
              <a:tblGrid>
                <a:gridCol w="1159281"/>
                <a:gridCol w="6497869"/>
              </a:tblGrid>
              <a:tr h="490470">
                <a:tc gridSpan="2">
                  <a:txBody>
                    <a:bodyPr/>
                    <a:lstStyle/>
                    <a:p>
                      <a:pPr algn="ctr"/>
                      <a:r>
                        <a:rPr lang="fr-FR" sz="1800" dirty="0" smtClean="0"/>
                        <a:t>Tâches</a:t>
                      </a:r>
                      <a:endParaRPr lang="fr-FR" sz="1800" dirty="0"/>
                    </a:p>
                  </a:txBody>
                  <a:tcPr anchor="ctr"/>
                </a:tc>
                <a:tc hMerge="1">
                  <a:txBody>
                    <a:bodyPr/>
                    <a:lstStyle/>
                    <a:p>
                      <a:endParaRPr lang="fr-FR" dirty="0"/>
                    </a:p>
                  </a:txBody>
                  <a:tcPr/>
                </a:tc>
              </a:tr>
              <a:tr h="725626">
                <a:tc>
                  <a:txBody>
                    <a:bodyPr/>
                    <a:lstStyle/>
                    <a:p>
                      <a:pPr algn="ctr">
                        <a:spcBef>
                          <a:spcPts val="140"/>
                        </a:spcBef>
                        <a:spcAft>
                          <a:spcPts val="0"/>
                        </a:spcAft>
                      </a:pPr>
                      <a:r>
                        <a:rPr lang="fr-FR" sz="1800" b="1" kern="50" dirty="0">
                          <a:effectLst/>
                          <a:latin typeface="Arial"/>
                          <a:ea typeface="Arial Unicode MS"/>
                          <a:cs typeface="Tahoma"/>
                        </a:rPr>
                        <a:t>A4-T1</a:t>
                      </a:r>
                      <a:endParaRPr lang="fr-FR" sz="1800" kern="800" dirty="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800" kern="50">
                          <a:effectLst/>
                          <a:latin typeface="Arial"/>
                          <a:ea typeface="Arial Unicode MS"/>
                          <a:cs typeface="Tahoma"/>
                        </a:rPr>
                        <a:t>Appliquer le processus de traçabilité (gestion des modifications, archivage) d’une étude.</a:t>
                      </a:r>
                      <a:endParaRPr lang="fr-FR" sz="1800" kern="800">
                        <a:effectLst/>
                        <a:latin typeface="Times New Roman"/>
                        <a:ea typeface="Arial Unicode MS"/>
                        <a:cs typeface="Tahoma"/>
                      </a:endParaRPr>
                    </a:p>
                  </a:txBody>
                  <a:tcPr marL="68580" marR="68580" marT="0" marB="0" anchor="ctr"/>
                </a:tc>
              </a:tr>
              <a:tr h="1102147">
                <a:tc>
                  <a:txBody>
                    <a:bodyPr/>
                    <a:lstStyle/>
                    <a:p>
                      <a:pPr algn="ctr">
                        <a:spcBef>
                          <a:spcPts val="140"/>
                        </a:spcBef>
                        <a:spcAft>
                          <a:spcPts val="0"/>
                        </a:spcAft>
                      </a:pPr>
                      <a:r>
                        <a:rPr lang="fr-FR" sz="1800" b="1" kern="50">
                          <a:effectLst/>
                          <a:latin typeface="Arial"/>
                          <a:ea typeface="Arial Unicode MS"/>
                          <a:cs typeface="Tahoma"/>
                        </a:rPr>
                        <a:t>A4-T2</a:t>
                      </a:r>
                      <a:endParaRPr lang="fr-FR" sz="1800" kern="80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800" kern="50">
                          <a:effectLst/>
                          <a:latin typeface="Arial"/>
                          <a:ea typeface="Arial Unicode MS"/>
                          <a:cs typeface="Tahoma"/>
                        </a:rPr>
                        <a:t>Collaborer au sein d’un groupe projet et argumenter en vue de valider une étude (revue technique, revue de projet, capitalisation d'expérience...).</a:t>
                      </a:r>
                      <a:endParaRPr lang="fr-FR" sz="1800" kern="800">
                        <a:effectLst/>
                        <a:latin typeface="Times New Roman"/>
                        <a:ea typeface="Arial Unicode MS"/>
                        <a:cs typeface="Tahoma"/>
                      </a:endParaRPr>
                    </a:p>
                  </a:txBody>
                  <a:tcPr marL="68580" marR="68580" marT="0" marB="0" anchor="ctr"/>
                </a:tc>
              </a:tr>
              <a:tr h="1088439">
                <a:tc>
                  <a:txBody>
                    <a:bodyPr/>
                    <a:lstStyle/>
                    <a:p>
                      <a:pPr algn="ctr">
                        <a:spcBef>
                          <a:spcPts val="140"/>
                        </a:spcBef>
                        <a:spcAft>
                          <a:spcPts val="0"/>
                        </a:spcAft>
                      </a:pPr>
                      <a:r>
                        <a:rPr lang="fr-FR" sz="1800" b="1" kern="50">
                          <a:effectLst/>
                          <a:latin typeface="Arial"/>
                          <a:ea typeface="Arial Unicode MS"/>
                          <a:cs typeface="Tahoma"/>
                        </a:rPr>
                        <a:t>A4-T3*</a:t>
                      </a:r>
                      <a:endParaRPr lang="fr-FR" sz="1800" kern="800">
                        <a:effectLst/>
                        <a:latin typeface="Times New Roman"/>
                        <a:ea typeface="Arial Unicode MS"/>
                        <a:cs typeface="Tahoma"/>
                      </a:endParaRPr>
                    </a:p>
                  </a:txBody>
                  <a:tcPr marL="68580" marR="68580" marT="0" marB="0" anchor="ctr"/>
                </a:tc>
                <a:tc>
                  <a:txBody>
                    <a:bodyPr/>
                    <a:lstStyle/>
                    <a:p>
                      <a:pPr>
                        <a:spcBef>
                          <a:spcPts val="300"/>
                        </a:spcBef>
                        <a:spcAft>
                          <a:spcPts val="300"/>
                        </a:spcAft>
                      </a:pPr>
                      <a:r>
                        <a:rPr lang="fr-FR" sz="1800" kern="50" dirty="0">
                          <a:effectLst/>
                          <a:latin typeface="Arial"/>
                          <a:ea typeface="Arial Unicode MS"/>
                          <a:cs typeface="Tahoma"/>
                        </a:rPr>
                        <a:t>Formuler et transmettre une information technique de façon écrite et orale en français et en anglais.</a:t>
                      </a:r>
                      <a:endParaRPr lang="fr-FR" sz="1800" kern="800" dirty="0">
                        <a:effectLst/>
                        <a:latin typeface="Times New Roman"/>
                        <a:ea typeface="Arial Unicode MS"/>
                        <a:cs typeface="Tahoma"/>
                      </a:endParaRPr>
                    </a:p>
                  </a:txBody>
                  <a:tcPr marL="68580" marR="68580" marT="0" marB="0" anchor="ctr"/>
                </a:tc>
              </a:tr>
            </a:tbl>
          </a:graphicData>
        </a:graphic>
      </p:graphicFrame>
      <p:sp>
        <p:nvSpPr>
          <p:cNvPr id="15" name="Rectangle 14"/>
          <p:cNvSpPr/>
          <p:nvPr/>
        </p:nvSpPr>
        <p:spPr>
          <a:xfrm>
            <a:off x="935023" y="1459987"/>
            <a:ext cx="4226337" cy="338554"/>
          </a:xfrm>
          <a:prstGeom prst="rect">
            <a:avLst/>
          </a:prstGeom>
        </p:spPr>
        <p:txBody>
          <a:bodyPr wrap="none">
            <a:spAutoFit/>
          </a:bodyPr>
          <a:lstStyle/>
          <a:p>
            <a:r>
              <a:rPr lang="fr-FR" sz="1600" b="1" dirty="0"/>
              <a:t>Niveau d’autonomie dans l’activité : ■■■■</a:t>
            </a:r>
            <a:endParaRPr lang="fr-FR" sz="1600" dirty="0"/>
          </a:p>
        </p:txBody>
      </p:sp>
      <p:sp>
        <p:nvSpPr>
          <p:cNvPr id="13" name="Ellipse 12"/>
          <p:cNvSpPr>
            <a:spLocks noChangeAspect="1"/>
          </p:cNvSpPr>
          <p:nvPr/>
        </p:nvSpPr>
        <p:spPr>
          <a:xfrm>
            <a:off x="7420828" y="883989"/>
            <a:ext cx="1171345" cy="1151996"/>
          </a:xfrm>
          <a:prstGeom prst="ellipse">
            <a:avLst/>
          </a:prstGeom>
          <a:solidFill>
            <a:schemeClr val="accent2">
              <a:alpha val="5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b="1" dirty="0" smtClean="0">
                <a:solidFill>
                  <a:schemeClr val="tx1"/>
                </a:solidFill>
              </a:rPr>
              <a:t>3 tâches</a:t>
            </a:r>
            <a:endParaRPr lang="fr-FR" sz="1600" b="1" dirty="0">
              <a:solidFill>
                <a:schemeClr val="tx1"/>
              </a:solidFill>
            </a:endParaRPr>
          </a:p>
        </p:txBody>
      </p:sp>
    </p:spTree>
    <p:extLst>
      <p:ext uri="{BB962C8B-B14F-4D97-AF65-F5344CB8AC3E}">
        <p14:creationId xmlns:p14="http://schemas.microsoft.com/office/powerpoint/2010/main" val="566280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330948794"/>
              </p:ext>
            </p:extLst>
          </p:nvPr>
        </p:nvGraphicFramePr>
        <p:xfrm>
          <a:off x="684213" y="1773238"/>
          <a:ext cx="7775575"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043608" y="476672"/>
            <a:ext cx="7200800" cy="400110"/>
          </a:xfrm>
          <a:prstGeom prst="rect">
            <a:avLst/>
          </a:prstGeom>
        </p:spPr>
        <p:txBody>
          <a:bodyPr wrap="square">
            <a:spAutoFit/>
          </a:bodyPr>
          <a:lstStyle/>
          <a:p>
            <a:r>
              <a:rPr lang="fr-FR" sz="2000" b="1" dirty="0" smtClean="0">
                <a:solidFill>
                  <a:srgbClr val="285586"/>
                </a:solidFill>
              </a:rPr>
              <a:t>Les activités et tâches du BTS CPRP</a:t>
            </a:r>
            <a:endParaRPr lang="fr-FR" sz="2000" b="1" dirty="0">
              <a:solidFill>
                <a:srgbClr val="285586"/>
              </a:solidFill>
            </a:endParaRPr>
          </a:p>
        </p:txBody>
      </p:sp>
    </p:spTree>
    <p:extLst>
      <p:ext uri="{BB962C8B-B14F-4D97-AF65-F5344CB8AC3E}">
        <p14:creationId xmlns:p14="http://schemas.microsoft.com/office/powerpoint/2010/main" val="3281370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BTS de la mécanique: les activités professionnelles</a:t>
            </a:r>
          </a:p>
        </p:txBody>
      </p:sp>
      <p:sp>
        <p:nvSpPr>
          <p:cNvPr id="3" name="ZoneTexte 2"/>
          <p:cNvSpPr txBox="1"/>
          <p:nvPr/>
        </p:nvSpPr>
        <p:spPr>
          <a:xfrm>
            <a:off x="1403648" y="1844824"/>
            <a:ext cx="7405054" cy="3477875"/>
          </a:xfrm>
          <a:prstGeom prst="rect">
            <a:avLst/>
          </a:prstGeom>
          <a:noFill/>
        </p:spPr>
        <p:txBody>
          <a:bodyPr wrap="square" rtlCol="0">
            <a:spAutoFit/>
          </a:bodyPr>
          <a:lstStyle/>
          <a:p>
            <a:pPr marL="342900" indent="-342900">
              <a:spcAft>
                <a:spcPts val="600"/>
              </a:spcAft>
              <a:buFont typeface="+mj-lt"/>
              <a:buAutoNum type="arabicPeriod"/>
            </a:pPr>
            <a:r>
              <a:rPr lang="fr-FR" sz="2000" b="1" dirty="0" smtClean="0"/>
              <a:t>Des activités professionnelles génériques par famille et adaptées à chaque métier</a:t>
            </a:r>
          </a:p>
          <a:p>
            <a:pPr marL="342900" indent="-342900">
              <a:spcAft>
                <a:spcPts val="600"/>
              </a:spcAft>
              <a:buFont typeface="+mj-lt"/>
              <a:buAutoNum type="arabicPeriod"/>
            </a:pPr>
            <a:r>
              <a:rPr lang="fr-FR" sz="2000" b="1" dirty="0" smtClean="0"/>
              <a:t>Des tâches professionnelles spécifiques au métier</a:t>
            </a:r>
          </a:p>
          <a:p>
            <a:pPr marL="342900" indent="-342900">
              <a:spcAft>
                <a:spcPts val="600"/>
              </a:spcAft>
              <a:buFont typeface="+mj-lt"/>
              <a:buAutoNum type="arabicPeriod"/>
            </a:pPr>
            <a:r>
              <a:rPr lang="fr-FR" sz="2000" b="1" dirty="0" smtClean="0"/>
              <a:t>Des compétences métier associées</a:t>
            </a:r>
          </a:p>
          <a:p>
            <a:pPr marL="342900" indent="-342900">
              <a:spcAft>
                <a:spcPts val="600"/>
              </a:spcAft>
              <a:buFont typeface="+mj-lt"/>
              <a:buAutoNum type="arabicPeriod"/>
            </a:pPr>
            <a:r>
              <a:rPr lang="fr-FR" sz="2000" b="1" dirty="0" smtClean="0"/>
              <a:t>L’identifications </a:t>
            </a:r>
            <a:r>
              <a:rPr lang="fr-FR" sz="2000" b="1" dirty="0"/>
              <a:t>des relations entre activités, tâches, compétences facilitant l’élaboration de stratégies de </a:t>
            </a:r>
            <a:r>
              <a:rPr lang="fr-FR" sz="2000" b="1" dirty="0" smtClean="0"/>
              <a:t>formation</a:t>
            </a:r>
            <a:endParaRPr lang="fr-FR" sz="2000" b="1" dirty="0"/>
          </a:p>
          <a:p>
            <a:pPr marL="342900" indent="-342900">
              <a:spcAft>
                <a:spcPts val="600"/>
              </a:spcAft>
              <a:buFont typeface="+mj-lt"/>
              <a:buAutoNum type="arabicPeriod"/>
            </a:pPr>
            <a:r>
              <a:rPr lang="fr-FR" sz="2000" b="1" dirty="0" smtClean="0"/>
              <a:t>L’identification </a:t>
            </a:r>
            <a:r>
              <a:rPr lang="fr-FR" sz="2000" b="1" dirty="0"/>
              <a:t>de blocs de compétences cohérentes avec les </a:t>
            </a:r>
            <a:r>
              <a:rPr lang="fr-FR" sz="2000" b="1" dirty="0" smtClean="0"/>
              <a:t>activités professionnelles et les épreuves </a:t>
            </a:r>
            <a:r>
              <a:rPr lang="fr-FR" sz="2000" b="1" dirty="0"/>
              <a:t>de certification</a:t>
            </a:r>
            <a:r>
              <a:rPr lang="fr-FR" sz="2000" b="1" dirty="0" smtClean="0"/>
              <a:t>.</a:t>
            </a:r>
            <a:endParaRPr lang="fr-FR" sz="2000" b="1" dirty="0"/>
          </a:p>
        </p:txBody>
      </p:sp>
      <p:sp>
        <p:nvSpPr>
          <p:cNvPr id="4" name="Rectangle 3"/>
          <p:cNvSpPr/>
          <p:nvPr/>
        </p:nvSpPr>
        <p:spPr>
          <a:xfrm>
            <a:off x="1043608" y="476672"/>
            <a:ext cx="7200800" cy="707886"/>
          </a:xfrm>
          <a:prstGeom prst="rect">
            <a:avLst/>
          </a:prstGeom>
        </p:spPr>
        <p:txBody>
          <a:bodyPr wrap="square">
            <a:spAutoFit/>
          </a:bodyPr>
          <a:lstStyle/>
          <a:p>
            <a:r>
              <a:rPr lang="fr-FR" sz="2000" b="1" dirty="0" smtClean="0">
                <a:solidFill>
                  <a:srgbClr val="285586"/>
                </a:solidFill>
              </a:rPr>
              <a:t>Des formations ancrées sur les activités professionnelles établies avec les professionnels</a:t>
            </a:r>
            <a:endParaRPr lang="fr-FR" sz="2000" b="1" dirty="0">
              <a:solidFill>
                <a:srgbClr val="285586"/>
              </a:solidFill>
            </a:endParaRPr>
          </a:p>
        </p:txBody>
      </p:sp>
    </p:spTree>
    <p:extLst>
      <p:ext uri="{BB962C8B-B14F-4D97-AF65-F5344CB8AC3E}">
        <p14:creationId xmlns:p14="http://schemas.microsoft.com/office/powerpoint/2010/main" val="3740714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30887" cy="6858000"/>
          </a:xfrm>
          <a:prstGeom prst="rect">
            <a:avLst/>
          </a:prstGeom>
          <a:solidFill>
            <a:schemeClr val="accent2">
              <a:lumMod val="75000"/>
            </a:schemeClr>
          </a:solidFill>
        </p:spPr>
        <p:txBody>
          <a:bodyPr vert="vert270" wrap="square" rtlCol="0">
            <a:spAutoFit/>
          </a:bodyPr>
          <a:lstStyle/>
          <a:p>
            <a:r>
              <a:rPr lang="fr-FR" sz="1600" b="1" i="1" dirty="0" smtClean="0"/>
              <a:t>      </a:t>
            </a:r>
            <a:r>
              <a:rPr lang="fr-FR" sz="1600" b="1" i="1" dirty="0" smtClean="0">
                <a:solidFill>
                  <a:srgbClr val="FFFFFF"/>
                </a:solidFill>
              </a:rPr>
              <a:t>BTS CPRP 2015 – A1 : </a:t>
            </a:r>
            <a:r>
              <a:rPr lang="fr-FR" sz="1600" i="1" dirty="0" smtClean="0">
                <a:solidFill>
                  <a:schemeClr val="bg1"/>
                </a:solidFill>
              </a:rPr>
              <a:t>Participer à la réponse à une affaire</a:t>
            </a:r>
            <a:endParaRPr lang="fr-FR" sz="1600" b="1" i="1" dirty="0">
              <a:solidFill>
                <a:schemeClr val="bg1"/>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746078217"/>
              </p:ext>
            </p:extLst>
          </p:nvPr>
        </p:nvGraphicFramePr>
        <p:xfrm>
          <a:off x="935023" y="1910379"/>
          <a:ext cx="7657150" cy="4038901"/>
        </p:xfrm>
        <a:graphic>
          <a:graphicData uri="http://schemas.openxmlformats.org/drawingml/2006/table">
            <a:tbl>
              <a:tblPr firstRow="1" bandRow="1">
                <a:tableStyleId>{284E427A-3D55-4303-BF80-6455036E1DE7}</a:tableStyleId>
              </a:tblPr>
              <a:tblGrid>
                <a:gridCol w="1159281"/>
                <a:gridCol w="6497869"/>
              </a:tblGrid>
              <a:tr h="466062">
                <a:tc gridSpan="2">
                  <a:txBody>
                    <a:bodyPr/>
                    <a:lstStyle/>
                    <a:p>
                      <a:pPr algn="ctr"/>
                      <a:r>
                        <a:rPr lang="fr-FR" sz="2000" dirty="0" smtClean="0"/>
                        <a:t>Tâches</a:t>
                      </a:r>
                      <a:endParaRPr lang="fr-FR" sz="2000" dirty="0"/>
                    </a:p>
                  </a:txBody>
                  <a:tcPr anchor="ctr"/>
                </a:tc>
                <a:tc hMerge="1">
                  <a:txBody>
                    <a:bodyPr/>
                    <a:lstStyle/>
                    <a:p>
                      <a:endParaRPr lang="fr-FR" dirty="0"/>
                    </a:p>
                  </a:txBody>
                  <a:tcPr/>
                </a:tc>
              </a:tr>
              <a:tr h="634863">
                <a:tc>
                  <a:txBody>
                    <a:bodyPr/>
                    <a:lstStyle/>
                    <a:p>
                      <a:pPr algn="ctr">
                        <a:spcBef>
                          <a:spcPts val="140"/>
                        </a:spcBef>
                        <a:spcAft>
                          <a:spcPts val="0"/>
                        </a:spcAft>
                      </a:pPr>
                      <a:r>
                        <a:rPr lang="fr-FR" sz="1800" b="1" kern="50" dirty="0">
                          <a:effectLst/>
                          <a:latin typeface="Arial"/>
                          <a:ea typeface="Arial Unicode MS"/>
                          <a:cs typeface="Tahoma"/>
                        </a:rPr>
                        <a:t>A1-T1</a:t>
                      </a:r>
                      <a:endParaRPr lang="fr-FR" sz="1800" kern="800" dirty="0">
                        <a:effectLst/>
                        <a:latin typeface="Times New Roman"/>
                        <a:ea typeface="Arial Unicode MS"/>
                        <a:cs typeface="Tahoma"/>
                      </a:endParaRPr>
                    </a:p>
                  </a:txBody>
                  <a:tcPr marL="68580" marR="68580" marT="0" marB="0" anchor="ctr"/>
                </a:tc>
                <a:tc>
                  <a:txBody>
                    <a:bodyPr/>
                    <a:lstStyle/>
                    <a:p>
                      <a:pPr algn="just">
                        <a:spcBef>
                          <a:spcPts val="400"/>
                        </a:spcBef>
                        <a:spcAft>
                          <a:spcPts val="400"/>
                        </a:spcAft>
                      </a:pPr>
                      <a:r>
                        <a:rPr lang="fr-FR" sz="1800" kern="1000" dirty="0">
                          <a:effectLst/>
                          <a:latin typeface="Arial"/>
                          <a:ea typeface="Arial Unicode MS"/>
                          <a:cs typeface="Arial"/>
                        </a:rPr>
                        <a:t>Analyser le dossier de conception préliminaire d’une affaire (données d’entrée)</a:t>
                      </a:r>
                      <a:endParaRPr lang="fr-FR" sz="1800" kern="800" dirty="0">
                        <a:effectLst/>
                        <a:latin typeface="Times New Roman"/>
                        <a:ea typeface="Arial Unicode MS"/>
                        <a:cs typeface="Tahoma"/>
                      </a:endParaRPr>
                    </a:p>
                  </a:txBody>
                  <a:tcPr marL="68580" marR="68580" marT="0" marB="0" anchor="ctr"/>
                </a:tc>
              </a:tr>
              <a:tr h="629593">
                <a:tc>
                  <a:txBody>
                    <a:bodyPr/>
                    <a:lstStyle/>
                    <a:p>
                      <a:pPr algn="ctr">
                        <a:spcBef>
                          <a:spcPts val="140"/>
                        </a:spcBef>
                        <a:spcAft>
                          <a:spcPts val="0"/>
                        </a:spcAft>
                      </a:pPr>
                      <a:r>
                        <a:rPr lang="fr-FR" sz="1800" b="1" kern="50">
                          <a:effectLst/>
                          <a:latin typeface="Arial"/>
                          <a:ea typeface="Arial Unicode MS"/>
                          <a:cs typeface="Tahoma"/>
                        </a:rPr>
                        <a:t>A1-T2</a:t>
                      </a:r>
                      <a:endParaRPr lang="fr-FR" sz="1800" kern="800">
                        <a:effectLst/>
                        <a:latin typeface="Times New Roman"/>
                        <a:ea typeface="Arial Unicode MS"/>
                        <a:cs typeface="Tahoma"/>
                      </a:endParaRPr>
                    </a:p>
                  </a:txBody>
                  <a:tcPr marL="68580" marR="68580" marT="0" marB="0" anchor="ctr"/>
                </a:tc>
                <a:tc>
                  <a:txBody>
                    <a:bodyPr/>
                    <a:lstStyle/>
                    <a:p>
                      <a:pPr algn="just">
                        <a:spcBef>
                          <a:spcPts val="400"/>
                        </a:spcBef>
                        <a:spcAft>
                          <a:spcPts val="400"/>
                        </a:spcAft>
                      </a:pPr>
                      <a:r>
                        <a:rPr lang="fr-FR" sz="1800" kern="50" dirty="0">
                          <a:effectLst/>
                          <a:latin typeface="Arial"/>
                          <a:ea typeface="Arial Unicode MS"/>
                          <a:cs typeface="Arial"/>
                        </a:rPr>
                        <a:t>Étudier la faisabilité technique, humaine et organisationnelle d’un processus prévisionnel </a:t>
                      </a:r>
                      <a:endParaRPr lang="fr-FR" sz="1800" kern="800" dirty="0">
                        <a:effectLst/>
                        <a:latin typeface="Times New Roman"/>
                        <a:ea typeface="Arial Unicode MS"/>
                        <a:cs typeface="Tahoma"/>
                      </a:endParaRPr>
                    </a:p>
                  </a:txBody>
                  <a:tcPr marL="68580" marR="68580" marT="0" marB="0" anchor="ctr"/>
                </a:tc>
              </a:tr>
              <a:tr h="929351">
                <a:tc>
                  <a:txBody>
                    <a:bodyPr/>
                    <a:lstStyle/>
                    <a:p>
                      <a:pPr algn="ctr">
                        <a:spcBef>
                          <a:spcPts val="140"/>
                        </a:spcBef>
                        <a:spcAft>
                          <a:spcPts val="0"/>
                        </a:spcAft>
                      </a:pPr>
                      <a:r>
                        <a:rPr lang="fr-FR" sz="1800" b="1" kern="50">
                          <a:effectLst/>
                          <a:latin typeface="Arial"/>
                          <a:ea typeface="Arial Unicode MS"/>
                          <a:cs typeface="Tahoma"/>
                        </a:rPr>
                        <a:t>A1-T3</a:t>
                      </a:r>
                      <a:endParaRPr lang="fr-FR" sz="1800" kern="800">
                        <a:effectLst/>
                        <a:latin typeface="Times New Roman"/>
                        <a:ea typeface="Arial Unicode MS"/>
                        <a:cs typeface="Tahoma"/>
                      </a:endParaRPr>
                    </a:p>
                  </a:txBody>
                  <a:tcPr marL="68580" marR="68580" marT="0" marB="0" anchor="ctr"/>
                </a:tc>
                <a:tc>
                  <a:txBody>
                    <a:bodyPr/>
                    <a:lstStyle/>
                    <a:p>
                      <a:pPr algn="just">
                        <a:spcBef>
                          <a:spcPts val="400"/>
                        </a:spcBef>
                        <a:spcAft>
                          <a:spcPts val="400"/>
                        </a:spcAft>
                      </a:pPr>
                      <a:r>
                        <a:rPr lang="fr-FR" sz="1800" kern="50" dirty="0">
                          <a:effectLst/>
                          <a:latin typeface="Arial"/>
                          <a:ea typeface="Arial Unicode MS"/>
                          <a:cs typeface="Arial"/>
                        </a:rPr>
                        <a:t>Collaborer à la conception des produits avec des spécialistes de conception et de réalisation pour optimiser la relation « produit – matériaux – procédés – processus – coûts »</a:t>
                      </a:r>
                      <a:endParaRPr lang="fr-FR" sz="1800" kern="800" dirty="0">
                        <a:effectLst/>
                        <a:latin typeface="Times New Roman"/>
                        <a:ea typeface="Arial Unicode MS"/>
                        <a:cs typeface="Tahoma"/>
                      </a:endParaRPr>
                    </a:p>
                  </a:txBody>
                  <a:tcPr marL="68580" marR="68580" marT="0" marB="0" anchor="ctr"/>
                </a:tc>
              </a:tr>
              <a:tr h="689516">
                <a:tc>
                  <a:txBody>
                    <a:bodyPr/>
                    <a:lstStyle/>
                    <a:p>
                      <a:pPr algn="ctr">
                        <a:spcBef>
                          <a:spcPts val="140"/>
                        </a:spcBef>
                        <a:spcAft>
                          <a:spcPts val="0"/>
                        </a:spcAft>
                      </a:pPr>
                      <a:r>
                        <a:rPr lang="fr-FR" sz="1800" b="1" kern="50" dirty="0">
                          <a:effectLst/>
                          <a:latin typeface="Arial"/>
                          <a:ea typeface="Arial Unicode MS"/>
                          <a:cs typeface="Tahoma"/>
                        </a:rPr>
                        <a:t>A1-T4*</a:t>
                      </a:r>
                      <a:endParaRPr lang="fr-FR" sz="1800" kern="800" dirty="0">
                        <a:effectLst/>
                        <a:latin typeface="Times New Roman"/>
                        <a:ea typeface="Arial Unicode MS"/>
                        <a:cs typeface="Tahoma"/>
                      </a:endParaRPr>
                    </a:p>
                  </a:txBody>
                  <a:tcPr marL="68580" marR="68580" marT="0" marB="0" anchor="ctr"/>
                </a:tc>
                <a:tc>
                  <a:txBody>
                    <a:bodyPr/>
                    <a:lstStyle/>
                    <a:p>
                      <a:pPr algn="just">
                        <a:spcBef>
                          <a:spcPts val="400"/>
                        </a:spcBef>
                        <a:spcAft>
                          <a:spcPts val="400"/>
                        </a:spcAft>
                      </a:pPr>
                      <a:r>
                        <a:rPr lang="fr-FR" sz="1800" kern="50" dirty="0">
                          <a:effectLst/>
                          <a:latin typeface="Arial"/>
                          <a:ea typeface="Arial Unicode MS"/>
                          <a:cs typeface="Arial"/>
                        </a:rPr>
                        <a:t>Fournir les éléments techniques permettant d’établir le devis estimatif et les argumenter</a:t>
                      </a:r>
                      <a:endParaRPr lang="fr-FR" sz="1800" kern="800" dirty="0">
                        <a:effectLst/>
                        <a:latin typeface="Times New Roman"/>
                        <a:ea typeface="Arial Unicode MS"/>
                        <a:cs typeface="Tahoma"/>
                      </a:endParaRPr>
                    </a:p>
                  </a:txBody>
                  <a:tcPr marL="68580" marR="68580" marT="0" marB="0" anchor="ctr"/>
                </a:tc>
              </a:tr>
              <a:tr h="689516">
                <a:tc>
                  <a:txBody>
                    <a:bodyPr/>
                    <a:lstStyle/>
                    <a:p>
                      <a:pPr marL="0" marR="0" indent="0" algn="ctr" defTabSz="457200" rtl="0" eaLnBrk="1" fontAlgn="auto" latinLnBrk="0" hangingPunct="1">
                        <a:lnSpc>
                          <a:spcPct val="100000"/>
                        </a:lnSpc>
                        <a:spcBef>
                          <a:spcPts val="140"/>
                        </a:spcBef>
                        <a:spcAft>
                          <a:spcPts val="0"/>
                        </a:spcAft>
                        <a:buClrTx/>
                        <a:buSzTx/>
                        <a:buFontTx/>
                        <a:buNone/>
                        <a:tabLst/>
                        <a:defRPr/>
                      </a:pPr>
                      <a:r>
                        <a:rPr lang="fr-FR" sz="1800" b="1" kern="50" dirty="0" smtClean="0">
                          <a:effectLst/>
                          <a:latin typeface="+mn-lt"/>
                          <a:ea typeface="Arial Unicode MS"/>
                          <a:cs typeface="Tahoma"/>
                        </a:rPr>
                        <a:t>A1-T5</a:t>
                      </a:r>
                      <a:endParaRPr lang="fr-FR" sz="1800" kern="800" dirty="0" smtClean="0">
                        <a:effectLst/>
                        <a:latin typeface="Times New Roman"/>
                        <a:ea typeface="Arial Unicode MS"/>
                        <a:cs typeface="Tahoma"/>
                      </a:endParaRPr>
                    </a:p>
                  </a:txBody>
                  <a:tcPr marL="68580" marR="68580" marT="0" marB="0" anchor="ctr"/>
                </a:tc>
                <a:tc>
                  <a:txBody>
                    <a:bodyPr/>
                    <a:lstStyle/>
                    <a:p>
                      <a:pPr marL="0" marR="0" indent="0" algn="just" defTabSz="457200" rtl="0" eaLnBrk="1" fontAlgn="auto" latinLnBrk="0" hangingPunct="1">
                        <a:lnSpc>
                          <a:spcPct val="100000"/>
                        </a:lnSpc>
                        <a:spcBef>
                          <a:spcPts val="400"/>
                        </a:spcBef>
                        <a:spcAft>
                          <a:spcPts val="400"/>
                        </a:spcAft>
                        <a:buClrTx/>
                        <a:buSzTx/>
                        <a:buFontTx/>
                        <a:buNone/>
                        <a:tabLst/>
                        <a:defRPr/>
                      </a:pPr>
                      <a:r>
                        <a:rPr lang="fr-FR" sz="1800" kern="1200" dirty="0" smtClean="0">
                          <a:solidFill>
                            <a:schemeClr val="dk1"/>
                          </a:solidFill>
                          <a:effectLst/>
                          <a:latin typeface="+mn-lt"/>
                          <a:ea typeface="+mn-ea"/>
                          <a:cs typeface="+mn-cs"/>
                        </a:rPr>
                        <a:t>Élaborer le dossier contractuel de réalisation destiné au client</a:t>
                      </a:r>
                      <a:r>
                        <a:rPr lang="fr-FR" dirty="0" smtClean="0">
                          <a:effectLst/>
                        </a:rPr>
                        <a:t> </a:t>
                      </a:r>
                      <a:endParaRPr lang="fr-FR" sz="1800" kern="800" dirty="0" smtClean="0">
                        <a:effectLst/>
                        <a:latin typeface="Times New Roman"/>
                        <a:ea typeface="Arial Unicode MS"/>
                        <a:cs typeface="Tahoma"/>
                      </a:endParaRPr>
                    </a:p>
                  </a:txBody>
                  <a:tcPr marL="68580" marR="68580" marT="0" marB="0" anchor="ctr"/>
                </a:tc>
              </a:tr>
            </a:tbl>
          </a:graphicData>
        </a:graphic>
      </p:graphicFrame>
      <p:sp>
        <p:nvSpPr>
          <p:cNvPr id="14" name="Rectangle 13"/>
          <p:cNvSpPr/>
          <p:nvPr/>
        </p:nvSpPr>
        <p:spPr>
          <a:xfrm>
            <a:off x="2699792" y="908720"/>
            <a:ext cx="4731546" cy="369332"/>
          </a:xfrm>
          <a:prstGeom prst="rect">
            <a:avLst/>
          </a:prstGeom>
        </p:spPr>
        <p:txBody>
          <a:bodyPr wrap="none">
            <a:spAutoFit/>
          </a:bodyPr>
          <a:lstStyle/>
          <a:p>
            <a:r>
              <a:rPr lang="fr-FR" b="1" dirty="0"/>
              <a:t>Niveau d’autonomie dans l’activité : ■■□□</a:t>
            </a:r>
            <a:r>
              <a:rPr lang="fr-FR" dirty="0" smtClean="0">
                <a:effectLst/>
              </a:rPr>
              <a:t> </a:t>
            </a:r>
            <a:endParaRPr lang="fr-FR" dirty="0"/>
          </a:p>
        </p:txBody>
      </p:sp>
      <p:graphicFrame>
        <p:nvGraphicFramePr>
          <p:cNvPr id="7" name="Espace réservé du contenu 4"/>
          <p:cNvGraphicFramePr>
            <a:graphicFrameLocks noChangeAspect="1"/>
          </p:cNvGraphicFramePr>
          <p:nvPr>
            <p:extLst>
              <p:ext uri="{D42A27DB-BD31-4B8C-83A1-F6EECF244321}">
                <p14:modId xmlns:p14="http://schemas.microsoft.com/office/powerpoint/2010/main" val="1147915526"/>
              </p:ext>
            </p:extLst>
          </p:nvPr>
        </p:nvGraphicFramePr>
        <p:xfrm>
          <a:off x="-396552" y="0"/>
          <a:ext cx="3887788" cy="212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5239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30887" cy="6858000"/>
          </a:xfrm>
          <a:prstGeom prst="rect">
            <a:avLst/>
          </a:prstGeom>
          <a:solidFill>
            <a:schemeClr val="accent2">
              <a:lumMod val="75000"/>
            </a:schemeClr>
          </a:solidFill>
        </p:spPr>
        <p:txBody>
          <a:bodyPr vert="vert270" wrap="square" rtlCol="0">
            <a:spAutoFit/>
          </a:bodyPr>
          <a:lstStyle/>
          <a:p>
            <a:r>
              <a:rPr lang="fr-FR" sz="1600" b="1" i="1" dirty="0" smtClean="0"/>
              <a:t>      </a:t>
            </a:r>
            <a:r>
              <a:rPr lang="fr-FR" sz="1600" b="1" i="1" dirty="0" smtClean="0">
                <a:solidFill>
                  <a:srgbClr val="FFFFFF"/>
                </a:solidFill>
              </a:rPr>
              <a:t>BTS CPRP 2015 – A2 : </a:t>
            </a:r>
            <a:r>
              <a:rPr lang="fr-FR" sz="1600" i="1" dirty="0" smtClean="0">
                <a:solidFill>
                  <a:schemeClr val="bg1"/>
                </a:solidFill>
              </a:rPr>
              <a:t>Concevoir la production</a:t>
            </a:r>
            <a:endParaRPr lang="fr-FR" sz="1600" b="1" i="1" dirty="0">
              <a:solidFill>
                <a:schemeClr val="bg1"/>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2704066913"/>
              </p:ext>
            </p:extLst>
          </p:nvPr>
        </p:nvGraphicFramePr>
        <p:xfrm>
          <a:off x="935023" y="1910379"/>
          <a:ext cx="7657150" cy="4038901"/>
        </p:xfrm>
        <a:graphic>
          <a:graphicData uri="http://schemas.openxmlformats.org/drawingml/2006/table">
            <a:tbl>
              <a:tblPr firstRow="1" bandRow="1">
                <a:tableStyleId>{284E427A-3D55-4303-BF80-6455036E1DE7}</a:tableStyleId>
              </a:tblPr>
              <a:tblGrid>
                <a:gridCol w="1159281"/>
                <a:gridCol w="6497869"/>
              </a:tblGrid>
              <a:tr h="440056">
                <a:tc gridSpan="2">
                  <a:txBody>
                    <a:bodyPr/>
                    <a:lstStyle/>
                    <a:p>
                      <a:pPr algn="ctr"/>
                      <a:r>
                        <a:rPr lang="fr-FR" sz="2000" dirty="0" smtClean="0"/>
                        <a:t>Tâches</a:t>
                      </a:r>
                      <a:endParaRPr lang="fr-FR" sz="2000" dirty="0"/>
                    </a:p>
                  </a:txBody>
                  <a:tcPr anchor="ctr"/>
                </a:tc>
                <a:tc hMerge="1">
                  <a:txBody>
                    <a:bodyPr/>
                    <a:lstStyle/>
                    <a:p>
                      <a:endParaRPr lang="fr-FR" dirty="0"/>
                    </a:p>
                  </a:txBody>
                  <a:tcPr/>
                </a:tc>
              </a:tr>
              <a:tr h="599439">
                <a:tc>
                  <a:txBody>
                    <a:bodyPr/>
                    <a:lstStyle/>
                    <a:p>
                      <a:pPr algn="ctr">
                        <a:spcBef>
                          <a:spcPts val="140"/>
                        </a:spcBef>
                        <a:spcAft>
                          <a:spcPts val="0"/>
                        </a:spcAft>
                      </a:pPr>
                      <a:r>
                        <a:rPr lang="fr-FR" sz="1800" b="1" kern="50" dirty="0" smtClean="0">
                          <a:effectLst/>
                          <a:latin typeface="Arial"/>
                          <a:ea typeface="Arial Unicode MS"/>
                          <a:cs typeface="Tahoma"/>
                        </a:rPr>
                        <a:t>A2-</a:t>
                      </a:r>
                      <a:r>
                        <a:rPr lang="fr-FR" sz="1800" b="1" kern="50" dirty="0">
                          <a:effectLst/>
                          <a:latin typeface="Arial"/>
                          <a:ea typeface="Arial Unicode MS"/>
                          <a:cs typeface="Tahoma"/>
                        </a:rPr>
                        <a:t>T1</a:t>
                      </a:r>
                      <a:endParaRPr lang="fr-FR" sz="1800" kern="800" dirty="0">
                        <a:effectLst/>
                        <a:latin typeface="Times New Roman"/>
                        <a:ea typeface="Arial Unicode MS"/>
                        <a:cs typeface="Tahoma"/>
                      </a:endParaRPr>
                    </a:p>
                  </a:txBody>
                  <a:tcPr marL="68580" marR="68580" marT="0" marB="0" anchor="ctr"/>
                </a:tc>
                <a:tc>
                  <a:txBody>
                    <a:bodyPr/>
                    <a:lstStyle/>
                    <a:p>
                      <a:pPr algn="just">
                        <a:spcBef>
                          <a:spcPts val="400"/>
                        </a:spcBef>
                        <a:spcAft>
                          <a:spcPts val="400"/>
                        </a:spcAft>
                      </a:pPr>
                      <a:r>
                        <a:rPr lang="fr-FR" sz="1800" kern="50">
                          <a:effectLst/>
                          <a:latin typeface="Arial"/>
                          <a:ea typeface="Arial Unicode MS"/>
                          <a:cs typeface="Arial"/>
                        </a:rPr>
                        <a:t>Concevoir et décrire un processus prévisionnel de réalisation et de contrôle dans le cas d’une production sérielle ou unitaire</a:t>
                      </a:r>
                      <a:endParaRPr lang="fr-FR" sz="1800" kern="800">
                        <a:effectLst/>
                        <a:latin typeface="Times New Roman"/>
                        <a:ea typeface="Arial Unicode MS"/>
                        <a:cs typeface="Tahoma"/>
                      </a:endParaRPr>
                    </a:p>
                  </a:txBody>
                  <a:tcPr marL="68580" marR="68580" marT="0" marB="0" anchor="ctr"/>
                </a:tc>
              </a:tr>
              <a:tr h="792177">
                <a:tc>
                  <a:txBody>
                    <a:bodyPr/>
                    <a:lstStyle/>
                    <a:p>
                      <a:pPr algn="ctr">
                        <a:spcBef>
                          <a:spcPts val="140"/>
                        </a:spcBef>
                        <a:spcAft>
                          <a:spcPts val="0"/>
                        </a:spcAft>
                      </a:pPr>
                      <a:r>
                        <a:rPr lang="fr-FR" sz="1800" b="1" kern="50" dirty="0" smtClean="0">
                          <a:effectLst/>
                          <a:latin typeface="Arial"/>
                          <a:ea typeface="Arial Unicode MS"/>
                          <a:cs typeface="Tahoma"/>
                        </a:rPr>
                        <a:t>A2-</a:t>
                      </a:r>
                      <a:r>
                        <a:rPr lang="fr-FR" sz="1800" b="1" kern="50" dirty="0">
                          <a:effectLst/>
                          <a:latin typeface="Arial"/>
                          <a:ea typeface="Arial Unicode MS"/>
                          <a:cs typeface="Tahoma"/>
                        </a:rPr>
                        <a:t>T2</a:t>
                      </a:r>
                      <a:endParaRPr lang="fr-FR" sz="1800" kern="800" dirty="0">
                        <a:effectLst/>
                        <a:latin typeface="Times New Roman"/>
                        <a:ea typeface="Arial Unicode MS"/>
                        <a:cs typeface="Tahoma"/>
                      </a:endParaRPr>
                    </a:p>
                  </a:txBody>
                  <a:tcPr marL="68580" marR="68580" marT="0" marB="0" anchor="ctr"/>
                </a:tc>
                <a:tc>
                  <a:txBody>
                    <a:bodyPr/>
                    <a:lstStyle/>
                    <a:p>
                      <a:pPr algn="just">
                        <a:spcBef>
                          <a:spcPts val="400"/>
                        </a:spcBef>
                        <a:spcAft>
                          <a:spcPts val="400"/>
                        </a:spcAft>
                      </a:pPr>
                      <a:r>
                        <a:rPr lang="fr-FR" sz="1800" kern="50">
                          <a:effectLst/>
                          <a:latin typeface="Arial"/>
                          <a:ea typeface="Arial Unicode MS"/>
                          <a:cs typeface="Arial"/>
                        </a:rPr>
                        <a:t>Concevoir, dans les cas appropriés, un porte-pièce spécifique (réalisation, contrôle, assemblage) et/ou un porte-outil ou collaborer à la conception détaillée d’un ensemble unitaire</a:t>
                      </a:r>
                      <a:endParaRPr lang="fr-FR" sz="1800" kern="800">
                        <a:effectLst/>
                        <a:latin typeface="Times New Roman"/>
                        <a:ea typeface="Arial Unicode MS"/>
                        <a:cs typeface="Tahoma"/>
                      </a:endParaRPr>
                    </a:p>
                  </a:txBody>
                  <a:tcPr marL="68580" marR="68580" marT="0" marB="0" anchor="ctr"/>
                </a:tc>
              </a:tr>
              <a:tr h="569211">
                <a:tc>
                  <a:txBody>
                    <a:bodyPr/>
                    <a:lstStyle/>
                    <a:p>
                      <a:pPr algn="ctr">
                        <a:spcBef>
                          <a:spcPts val="140"/>
                        </a:spcBef>
                        <a:spcAft>
                          <a:spcPts val="0"/>
                        </a:spcAft>
                      </a:pPr>
                      <a:r>
                        <a:rPr lang="fr-FR" sz="1800" b="1" kern="50" dirty="0" smtClean="0">
                          <a:effectLst/>
                          <a:latin typeface="Arial"/>
                          <a:ea typeface="Arial Unicode MS"/>
                          <a:cs typeface="Tahoma"/>
                        </a:rPr>
                        <a:t>A2-</a:t>
                      </a:r>
                      <a:r>
                        <a:rPr lang="fr-FR" sz="1800" b="1" kern="50" dirty="0">
                          <a:effectLst/>
                          <a:latin typeface="Arial"/>
                          <a:ea typeface="Arial Unicode MS"/>
                          <a:cs typeface="Tahoma"/>
                        </a:rPr>
                        <a:t>T3</a:t>
                      </a:r>
                      <a:endParaRPr lang="fr-FR" sz="1800" kern="800" dirty="0">
                        <a:effectLst/>
                        <a:latin typeface="Times New Roman"/>
                        <a:ea typeface="Arial Unicode MS"/>
                        <a:cs typeface="Tahoma"/>
                      </a:endParaRPr>
                    </a:p>
                  </a:txBody>
                  <a:tcPr marL="68580" marR="68580" marT="0" marB="0" anchor="ctr"/>
                </a:tc>
                <a:tc>
                  <a:txBody>
                    <a:bodyPr/>
                    <a:lstStyle/>
                    <a:p>
                      <a:pPr algn="just">
                        <a:spcBef>
                          <a:spcPts val="400"/>
                        </a:spcBef>
                        <a:spcAft>
                          <a:spcPts val="400"/>
                        </a:spcAft>
                      </a:pPr>
                      <a:r>
                        <a:rPr lang="fr-FR" sz="1800" kern="50">
                          <a:effectLst/>
                          <a:latin typeface="Arial"/>
                          <a:ea typeface="Arial Unicode MS"/>
                          <a:cs typeface="Arial"/>
                        </a:rPr>
                        <a:t>Valider tout ou partie du processus par la simulation et/ou l’expérimentation</a:t>
                      </a:r>
                      <a:endParaRPr lang="fr-FR" sz="1800" kern="800">
                        <a:effectLst/>
                        <a:latin typeface="Times New Roman"/>
                        <a:ea typeface="Arial Unicode MS"/>
                        <a:cs typeface="Tahoma"/>
                      </a:endParaRPr>
                    </a:p>
                  </a:txBody>
                  <a:tcPr marL="68580" marR="68580" marT="0" marB="0" anchor="ctr"/>
                </a:tc>
              </a:tr>
              <a:tr h="407941">
                <a:tc>
                  <a:txBody>
                    <a:bodyPr/>
                    <a:lstStyle/>
                    <a:p>
                      <a:pPr algn="ctr">
                        <a:spcBef>
                          <a:spcPts val="140"/>
                        </a:spcBef>
                        <a:spcAft>
                          <a:spcPts val="0"/>
                        </a:spcAft>
                      </a:pPr>
                      <a:r>
                        <a:rPr lang="fr-FR" sz="1800" b="1" kern="50" dirty="0" smtClean="0">
                          <a:effectLst/>
                          <a:latin typeface="Arial"/>
                          <a:ea typeface="Arial Unicode MS"/>
                          <a:cs typeface="Tahoma"/>
                        </a:rPr>
                        <a:t>A2-T4</a:t>
                      </a:r>
                      <a:endParaRPr lang="fr-FR" sz="1800" kern="800" dirty="0">
                        <a:effectLst/>
                        <a:latin typeface="Times New Roman"/>
                        <a:ea typeface="Arial Unicode MS"/>
                        <a:cs typeface="Tahoma"/>
                      </a:endParaRPr>
                    </a:p>
                  </a:txBody>
                  <a:tcPr marL="68580" marR="68580" marT="0" marB="0" anchor="ctr"/>
                </a:tc>
                <a:tc>
                  <a:txBody>
                    <a:bodyPr/>
                    <a:lstStyle/>
                    <a:p>
                      <a:pPr algn="just">
                        <a:spcBef>
                          <a:spcPts val="400"/>
                        </a:spcBef>
                        <a:spcAft>
                          <a:spcPts val="400"/>
                        </a:spcAft>
                      </a:pPr>
                      <a:r>
                        <a:rPr lang="fr-FR" sz="1800" kern="50" dirty="0">
                          <a:effectLst/>
                          <a:latin typeface="Arial"/>
                          <a:ea typeface="Arial Unicode MS"/>
                          <a:cs typeface="Arial"/>
                        </a:rPr>
                        <a:t>Optimiser le processus</a:t>
                      </a:r>
                      <a:endParaRPr lang="fr-FR" sz="1800" kern="800" dirty="0">
                        <a:effectLst/>
                        <a:latin typeface="Times New Roman"/>
                        <a:ea typeface="Arial Unicode MS"/>
                        <a:cs typeface="Tahoma"/>
                      </a:endParaRPr>
                    </a:p>
                  </a:txBody>
                  <a:tcPr marL="68580" marR="68580" marT="0" marB="0" anchor="ctr"/>
                </a:tc>
              </a:tr>
              <a:tr h="651043">
                <a:tc>
                  <a:txBody>
                    <a:bodyPr/>
                    <a:lstStyle/>
                    <a:p>
                      <a:pPr marL="0" marR="0" indent="0" algn="ctr" defTabSz="457200" rtl="0" eaLnBrk="1" fontAlgn="auto" latinLnBrk="0" hangingPunct="1">
                        <a:lnSpc>
                          <a:spcPct val="100000"/>
                        </a:lnSpc>
                        <a:spcBef>
                          <a:spcPts val="140"/>
                        </a:spcBef>
                        <a:spcAft>
                          <a:spcPts val="0"/>
                        </a:spcAft>
                        <a:buClrTx/>
                        <a:buSzTx/>
                        <a:buFontTx/>
                        <a:buNone/>
                        <a:tabLst/>
                        <a:defRPr/>
                      </a:pPr>
                      <a:r>
                        <a:rPr lang="fr-FR" sz="1800" b="1" kern="50" dirty="0" smtClean="0">
                          <a:effectLst/>
                          <a:latin typeface="+mn-lt"/>
                          <a:ea typeface="Arial Unicode MS"/>
                          <a:cs typeface="Tahoma"/>
                        </a:rPr>
                        <a:t>A2-T5</a:t>
                      </a:r>
                      <a:endParaRPr lang="fr-FR" sz="1800" kern="800" dirty="0" smtClean="0">
                        <a:effectLst/>
                        <a:latin typeface="Times New Roman"/>
                        <a:ea typeface="Arial Unicode MS"/>
                        <a:cs typeface="Tahoma"/>
                      </a:endParaRPr>
                    </a:p>
                  </a:txBody>
                  <a:tcPr marL="68580" marR="68580" marT="0" marB="0" anchor="ctr"/>
                </a:tc>
                <a:tc>
                  <a:txBody>
                    <a:bodyPr/>
                    <a:lstStyle/>
                    <a:p>
                      <a:pPr algn="just">
                        <a:spcBef>
                          <a:spcPts val="400"/>
                        </a:spcBef>
                        <a:spcAft>
                          <a:spcPts val="400"/>
                        </a:spcAft>
                      </a:pPr>
                      <a:r>
                        <a:rPr lang="fr-FR" sz="1800" kern="50" dirty="0">
                          <a:effectLst/>
                          <a:latin typeface="Arial"/>
                          <a:ea typeface="Arial Unicode MS"/>
                          <a:cs typeface="Arial"/>
                        </a:rPr>
                        <a:t>Définir le cahier des charges des moyens de production et de sous-traitance des procédés</a:t>
                      </a:r>
                      <a:endParaRPr lang="fr-FR" sz="1800" kern="800" dirty="0">
                        <a:effectLst/>
                        <a:latin typeface="Times New Roman"/>
                        <a:ea typeface="Arial Unicode MS"/>
                        <a:cs typeface="Tahoma"/>
                      </a:endParaRPr>
                    </a:p>
                  </a:txBody>
                  <a:tcPr marL="68580" marR="68580" marT="0" marB="0" anchor="ctr"/>
                </a:tc>
              </a:tr>
              <a:tr h="548251">
                <a:tc>
                  <a:txBody>
                    <a:bodyPr/>
                    <a:lstStyle/>
                    <a:p>
                      <a:pPr marL="0" marR="0" indent="0" algn="ctr" defTabSz="457200" rtl="0" eaLnBrk="1" fontAlgn="auto" latinLnBrk="0" hangingPunct="1">
                        <a:lnSpc>
                          <a:spcPct val="100000"/>
                        </a:lnSpc>
                        <a:spcBef>
                          <a:spcPts val="140"/>
                        </a:spcBef>
                        <a:spcAft>
                          <a:spcPts val="0"/>
                        </a:spcAft>
                        <a:buClrTx/>
                        <a:buSzTx/>
                        <a:buFontTx/>
                        <a:buNone/>
                        <a:tabLst/>
                        <a:defRPr/>
                      </a:pPr>
                      <a:r>
                        <a:rPr lang="fr-FR" sz="1800" b="1" kern="50" dirty="0" smtClean="0">
                          <a:effectLst/>
                          <a:latin typeface="+mn-lt"/>
                          <a:ea typeface="Arial Unicode MS"/>
                          <a:cs typeface="Tahoma"/>
                        </a:rPr>
                        <a:t>A2-T6</a:t>
                      </a:r>
                      <a:endParaRPr lang="fr-FR" sz="1800" kern="800" dirty="0" smtClean="0">
                        <a:effectLst/>
                        <a:latin typeface="Times New Roman"/>
                        <a:ea typeface="Arial Unicode MS"/>
                        <a:cs typeface="Tahoma"/>
                      </a:endParaRPr>
                    </a:p>
                  </a:txBody>
                  <a:tcPr marL="68580" marR="68580" marT="0" marB="0" anchor="ctr"/>
                </a:tc>
                <a:tc>
                  <a:txBody>
                    <a:bodyPr/>
                    <a:lstStyle/>
                    <a:p>
                      <a:pPr algn="just">
                        <a:spcBef>
                          <a:spcPts val="400"/>
                        </a:spcBef>
                        <a:spcAft>
                          <a:spcPts val="400"/>
                        </a:spcAft>
                      </a:pPr>
                      <a:r>
                        <a:rPr lang="fr-FR" sz="1800" kern="1200" dirty="0" smtClean="0">
                          <a:solidFill>
                            <a:schemeClr val="dk1"/>
                          </a:solidFill>
                          <a:effectLst/>
                          <a:latin typeface="+mn-lt"/>
                          <a:ea typeface="+mn-ea"/>
                          <a:cs typeface="+mn-cs"/>
                        </a:rPr>
                        <a:t>Élaborer le dossier d’industrialisation</a:t>
                      </a:r>
                      <a:r>
                        <a:rPr lang="fr-FR" dirty="0" smtClean="0">
                          <a:effectLst/>
                        </a:rPr>
                        <a:t> </a:t>
                      </a:r>
                      <a:endParaRPr lang="fr-FR" sz="1800" kern="800" dirty="0">
                        <a:effectLst/>
                        <a:latin typeface="Times New Roman"/>
                        <a:ea typeface="Arial Unicode MS"/>
                        <a:cs typeface="Tahoma"/>
                      </a:endParaRPr>
                    </a:p>
                  </a:txBody>
                  <a:tcPr marL="68580" marR="68580" marT="0" marB="0" anchor="ctr"/>
                </a:tc>
              </a:tr>
            </a:tbl>
          </a:graphicData>
        </a:graphic>
      </p:graphicFrame>
      <p:sp>
        <p:nvSpPr>
          <p:cNvPr id="14" name="Rectangle 13"/>
          <p:cNvSpPr/>
          <p:nvPr/>
        </p:nvSpPr>
        <p:spPr>
          <a:xfrm>
            <a:off x="2699792" y="899428"/>
            <a:ext cx="4731546" cy="369332"/>
          </a:xfrm>
          <a:prstGeom prst="rect">
            <a:avLst/>
          </a:prstGeom>
        </p:spPr>
        <p:txBody>
          <a:bodyPr wrap="none">
            <a:spAutoFit/>
          </a:bodyPr>
          <a:lstStyle/>
          <a:p>
            <a:r>
              <a:rPr lang="fr-FR" b="1" dirty="0"/>
              <a:t>Niveau d’autonomie dans l’activité : ■■</a:t>
            </a:r>
            <a:r>
              <a:rPr lang="fr-FR" b="1" dirty="0" smtClean="0"/>
              <a:t>■</a:t>
            </a:r>
            <a:r>
              <a:rPr lang="fr-FR" b="1" dirty="0"/>
              <a:t>■</a:t>
            </a:r>
            <a:r>
              <a:rPr lang="fr-FR" dirty="0" smtClean="0">
                <a:effectLst/>
              </a:rPr>
              <a:t> </a:t>
            </a:r>
            <a:endParaRPr lang="fr-FR" dirty="0"/>
          </a:p>
        </p:txBody>
      </p:sp>
      <p:graphicFrame>
        <p:nvGraphicFramePr>
          <p:cNvPr id="7" name="Espace réservé du contenu 4"/>
          <p:cNvGraphicFramePr>
            <a:graphicFrameLocks noChangeAspect="1"/>
          </p:cNvGraphicFramePr>
          <p:nvPr>
            <p:extLst>
              <p:ext uri="{D42A27DB-BD31-4B8C-83A1-F6EECF244321}">
                <p14:modId xmlns:p14="http://schemas.microsoft.com/office/powerpoint/2010/main" val="3608812673"/>
              </p:ext>
            </p:extLst>
          </p:nvPr>
        </p:nvGraphicFramePr>
        <p:xfrm>
          <a:off x="-396552" y="0"/>
          <a:ext cx="3887788" cy="212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7787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30887" cy="6858000"/>
          </a:xfrm>
          <a:prstGeom prst="rect">
            <a:avLst/>
          </a:prstGeom>
          <a:solidFill>
            <a:schemeClr val="accent2">
              <a:lumMod val="75000"/>
            </a:schemeClr>
          </a:solidFill>
        </p:spPr>
        <p:txBody>
          <a:bodyPr vert="vert270" wrap="square" rtlCol="0">
            <a:spAutoFit/>
          </a:bodyPr>
          <a:lstStyle/>
          <a:p>
            <a:r>
              <a:rPr lang="fr-FR" sz="1600" b="1" i="1" dirty="0" smtClean="0"/>
              <a:t>      </a:t>
            </a:r>
            <a:r>
              <a:rPr lang="fr-FR" sz="1600" b="1" i="1" dirty="0" smtClean="0">
                <a:solidFill>
                  <a:srgbClr val="FFFFFF"/>
                </a:solidFill>
              </a:rPr>
              <a:t>BTS CPRP 2015 – A3 : </a:t>
            </a:r>
            <a:r>
              <a:rPr lang="fr-FR" sz="1600" i="1" dirty="0" smtClean="0">
                <a:solidFill>
                  <a:schemeClr val="bg1"/>
                </a:solidFill>
              </a:rPr>
              <a:t>Initialiser la production</a:t>
            </a:r>
            <a:endParaRPr lang="fr-FR" sz="1600" b="1" i="1" dirty="0">
              <a:solidFill>
                <a:schemeClr val="bg1"/>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3039221613"/>
              </p:ext>
            </p:extLst>
          </p:nvPr>
        </p:nvGraphicFramePr>
        <p:xfrm>
          <a:off x="935023" y="1910379"/>
          <a:ext cx="7657150" cy="3102797"/>
        </p:xfrm>
        <a:graphic>
          <a:graphicData uri="http://schemas.openxmlformats.org/drawingml/2006/table">
            <a:tbl>
              <a:tblPr firstRow="1" bandRow="1">
                <a:tableStyleId>{284E427A-3D55-4303-BF80-6455036E1DE7}</a:tableStyleId>
              </a:tblPr>
              <a:tblGrid>
                <a:gridCol w="1159281"/>
                <a:gridCol w="6497869"/>
              </a:tblGrid>
              <a:tr h="466062">
                <a:tc gridSpan="2">
                  <a:txBody>
                    <a:bodyPr/>
                    <a:lstStyle/>
                    <a:p>
                      <a:pPr algn="ctr"/>
                      <a:r>
                        <a:rPr lang="fr-FR" sz="2000" dirty="0" smtClean="0"/>
                        <a:t>Tâches</a:t>
                      </a:r>
                      <a:endParaRPr lang="fr-FR" sz="2000" dirty="0"/>
                    </a:p>
                  </a:txBody>
                  <a:tcPr anchor="ctr"/>
                </a:tc>
                <a:tc hMerge="1">
                  <a:txBody>
                    <a:bodyPr/>
                    <a:lstStyle/>
                    <a:p>
                      <a:endParaRPr lang="fr-FR" dirty="0"/>
                    </a:p>
                  </a:txBody>
                  <a:tcPr/>
                </a:tc>
              </a:tr>
              <a:tr h="476495">
                <a:tc>
                  <a:txBody>
                    <a:bodyPr/>
                    <a:lstStyle/>
                    <a:p>
                      <a:pPr algn="ctr">
                        <a:spcBef>
                          <a:spcPts val="140"/>
                        </a:spcBef>
                        <a:spcAft>
                          <a:spcPts val="0"/>
                        </a:spcAft>
                      </a:pPr>
                      <a:r>
                        <a:rPr lang="fr-FR" sz="1800" b="1" kern="50" dirty="0" smtClean="0">
                          <a:effectLst/>
                          <a:latin typeface="Arial"/>
                          <a:ea typeface="Arial Unicode MS"/>
                          <a:cs typeface="Tahoma"/>
                        </a:rPr>
                        <a:t>A3-</a:t>
                      </a:r>
                      <a:r>
                        <a:rPr lang="fr-FR" sz="1800" b="1" kern="50" dirty="0">
                          <a:effectLst/>
                          <a:latin typeface="Arial"/>
                          <a:ea typeface="Arial Unicode MS"/>
                          <a:cs typeface="Tahoma"/>
                        </a:rPr>
                        <a:t>T1</a:t>
                      </a:r>
                      <a:endParaRPr lang="fr-FR" sz="1800" kern="800" dirty="0">
                        <a:effectLst/>
                        <a:latin typeface="Times New Roman"/>
                        <a:ea typeface="Arial Unicode MS"/>
                        <a:cs typeface="Tahoma"/>
                      </a:endParaRPr>
                    </a:p>
                  </a:txBody>
                  <a:tcPr marL="68580" marR="68580" marT="0" marB="0" anchor="ctr"/>
                </a:tc>
                <a:tc>
                  <a:txBody>
                    <a:bodyPr/>
                    <a:lstStyle/>
                    <a:p>
                      <a:pPr algn="just">
                        <a:spcBef>
                          <a:spcPts val="400"/>
                        </a:spcBef>
                        <a:spcAft>
                          <a:spcPts val="400"/>
                        </a:spcAft>
                      </a:pPr>
                      <a:r>
                        <a:rPr lang="fr-FR" sz="1800" kern="50" dirty="0">
                          <a:effectLst/>
                          <a:latin typeface="Arial"/>
                          <a:ea typeface="Arial Unicode MS"/>
                          <a:cs typeface="Arial"/>
                        </a:rPr>
                        <a:t>Tester le processus </a:t>
                      </a:r>
                      <a:endParaRPr lang="fr-FR" sz="1800" kern="800" dirty="0">
                        <a:effectLst/>
                        <a:latin typeface="Times New Roman"/>
                        <a:ea typeface="Arial Unicode MS"/>
                        <a:cs typeface="Tahoma"/>
                      </a:endParaRPr>
                    </a:p>
                  </a:txBody>
                  <a:tcPr marL="68580" marR="68580" marT="0" marB="0" anchor="ctr"/>
                </a:tc>
              </a:tr>
              <a:tr h="504056">
                <a:tc>
                  <a:txBody>
                    <a:bodyPr/>
                    <a:lstStyle/>
                    <a:p>
                      <a:pPr algn="ctr">
                        <a:spcBef>
                          <a:spcPts val="140"/>
                        </a:spcBef>
                        <a:spcAft>
                          <a:spcPts val="0"/>
                        </a:spcAft>
                      </a:pPr>
                      <a:r>
                        <a:rPr lang="fr-FR" sz="1800" b="1" kern="50" dirty="0" smtClean="0">
                          <a:effectLst/>
                          <a:latin typeface="Arial"/>
                          <a:ea typeface="Arial Unicode MS"/>
                          <a:cs typeface="Tahoma"/>
                        </a:rPr>
                        <a:t>A3-</a:t>
                      </a:r>
                      <a:r>
                        <a:rPr lang="fr-FR" sz="1800" b="1" kern="50" dirty="0">
                          <a:effectLst/>
                          <a:latin typeface="Arial"/>
                          <a:ea typeface="Arial Unicode MS"/>
                          <a:cs typeface="Tahoma"/>
                        </a:rPr>
                        <a:t>T2</a:t>
                      </a:r>
                      <a:endParaRPr lang="fr-FR" sz="1800" kern="800" dirty="0">
                        <a:effectLst/>
                        <a:latin typeface="Times New Roman"/>
                        <a:ea typeface="Arial Unicode MS"/>
                        <a:cs typeface="Tahoma"/>
                      </a:endParaRPr>
                    </a:p>
                  </a:txBody>
                  <a:tcPr marL="68580" marR="68580" marT="0" marB="0" anchor="ctr"/>
                </a:tc>
                <a:tc>
                  <a:txBody>
                    <a:bodyPr/>
                    <a:lstStyle/>
                    <a:p>
                      <a:pPr algn="just">
                        <a:spcBef>
                          <a:spcPts val="400"/>
                        </a:spcBef>
                        <a:spcAft>
                          <a:spcPts val="400"/>
                        </a:spcAft>
                      </a:pPr>
                      <a:r>
                        <a:rPr lang="fr-FR" sz="1800" kern="50" dirty="0">
                          <a:effectLst/>
                          <a:latin typeface="Arial"/>
                          <a:ea typeface="Arial Unicode MS"/>
                          <a:cs typeface="Arial"/>
                        </a:rPr>
                        <a:t>Rechercher l’optimum des paramètres</a:t>
                      </a:r>
                      <a:endParaRPr lang="fr-FR" sz="1800" kern="800" dirty="0">
                        <a:effectLst/>
                        <a:latin typeface="Times New Roman"/>
                        <a:ea typeface="Arial Unicode MS"/>
                        <a:cs typeface="Tahoma"/>
                      </a:endParaRPr>
                    </a:p>
                  </a:txBody>
                  <a:tcPr marL="68580" marR="68580" marT="0" marB="0" anchor="ctr"/>
                </a:tc>
              </a:tr>
              <a:tr h="720080">
                <a:tc>
                  <a:txBody>
                    <a:bodyPr/>
                    <a:lstStyle/>
                    <a:p>
                      <a:pPr algn="ctr">
                        <a:spcBef>
                          <a:spcPts val="140"/>
                        </a:spcBef>
                        <a:spcAft>
                          <a:spcPts val="0"/>
                        </a:spcAft>
                      </a:pPr>
                      <a:r>
                        <a:rPr lang="fr-FR" sz="1800" b="1" kern="50" dirty="0" smtClean="0">
                          <a:effectLst/>
                          <a:latin typeface="Arial"/>
                          <a:ea typeface="Arial Unicode MS"/>
                          <a:cs typeface="Tahoma"/>
                        </a:rPr>
                        <a:t>A3-</a:t>
                      </a:r>
                      <a:r>
                        <a:rPr lang="fr-FR" sz="1800" b="1" kern="50" dirty="0">
                          <a:effectLst/>
                          <a:latin typeface="Arial"/>
                          <a:ea typeface="Arial Unicode MS"/>
                          <a:cs typeface="Tahoma"/>
                        </a:rPr>
                        <a:t>T3</a:t>
                      </a:r>
                      <a:endParaRPr lang="fr-FR" sz="1800" kern="800" dirty="0">
                        <a:effectLst/>
                        <a:latin typeface="Times New Roman"/>
                        <a:ea typeface="Arial Unicode MS"/>
                        <a:cs typeface="Tahoma"/>
                      </a:endParaRPr>
                    </a:p>
                  </a:txBody>
                  <a:tcPr marL="68580" marR="68580" marT="0" marB="0" anchor="ctr"/>
                </a:tc>
                <a:tc>
                  <a:txBody>
                    <a:bodyPr/>
                    <a:lstStyle/>
                    <a:p>
                      <a:pPr algn="just">
                        <a:spcBef>
                          <a:spcPts val="400"/>
                        </a:spcBef>
                        <a:spcAft>
                          <a:spcPts val="400"/>
                        </a:spcAft>
                      </a:pPr>
                      <a:r>
                        <a:rPr lang="fr-FR" sz="1800" kern="50">
                          <a:effectLst/>
                          <a:latin typeface="Arial"/>
                          <a:ea typeface="Arial Unicode MS"/>
                          <a:cs typeface="Arial"/>
                        </a:rPr>
                        <a:t>Proposer des améliorations du processus en termes de coûts, qualité et délais </a:t>
                      </a:r>
                      <a:endParaRPr lang="fr-FR" sz="1800" kern="800">
                        <a:effectLst/>
                        <a:latin typeface="Times New Roman"/>
                        <a:ea typeface="Arial Unicode MS"/>
                        <a:cs typeface="Tahoma"/>
                      </a:endParaRPr>
                    </a:p>
                  </a:txBody>
                  <a:tcPr marL="68580" marR="68580" marT="0" marB="0" anchor="ctr"/>
                </a:tc>
              </a:tr>
              <a:tr h="432048">
                <a:tc>
                  <a:txBody>
                    <a:bodyPr/>
                    <a:lstStyle/>
                    <a:p>
                      <a:pPr algn="ctr">
                        <a:spcBef>
                          <a:spcPts val="140"/>
                        </a:spcBef>
                        <a:spcAft>
                          <a:spcPts val="0"/>
                        </a:spcAft>
                      </a:pPr>
                      <a:r>
                        <a:rPr lang="fr-FR" sz="1800" b="1" kern="50" dirty="0" smtClean="0">
                          <a:effectLst/>
                          <a:latin typeface="Arial"/>
                          <a:ea typeface="Arial Unicode MS"/>
                          <a:cs typeface="Tahoma"/>
                        </a:rPr>
                        <a:t>A3-T4</a:t>
                      </a:r>
                      <a:endParaRPr lang="fr-FR" sz="1800" kern="800" dirty="0">
                        <a:effectLst/>
                        <a:latin typeface="Times New Roman"/>
                        <a:ea typeface="Arial Unicode MS"/>
                        <a:cs typeface="Tahoma"/>
                      </a:endParaRPr>
                    </a:p>
                  </a:txBody>
                  <a:tcPr marL="68580" marR="68580" marT="0" marB="0" anchor="ctr"/>
                </a:tc>
                <a:tc>
                  <a:txBody>
                    <a:bodyPr/>
                    <a:lstStyle/>
                    <a:p>
                      <a:pPr algn="just">
                        <a:spcBef>
                          <a:spcPts val="400"/>
                        </a:spcBef>
                        <a:spcAft>
                          <a:spcPts val="400"/>
                        </a:spcAft>
                      </a:pPr>
                      <a:r>
                        <a:rPr lang="fr-FR" sz="1800" kern="50">
                          <a:effectLst/>
                          <a:latin typeface="Arial"/>
                          <a:ea typeface="Arial Unicode MS"/>
                          <a:cs typeface="Arial"/>
                        </a:rPr>
                        <a:t>Établir le planning prévisionnel des réalisations</a:t>
                      </a:r>
                      <a:endParaRPr lang="fr-FR" sz="1800" kern="800">
                        <a:effectLst/>
                        <a:latin typeface="Times New Roman"/>
                        <a:ea typeface="Arial Unicode MS"/>
                        <a:cs typeface="Tahoma"/>
                      </a:endParaRPr>
                    </a:p>
                  </a:txBody>
                  <a:tcPr marL="68580" marR="68580" marT="0" marB="0" anchor="ctr"/>
                </a:tc>
              </a:tr>
              <a:tr h="504056">
                <a:tc>
                  <a:txBody>
                    <a:bodyPr/>
                    <a:lstStyle/>
                    <a:p>
                      <a:pPr marL="0" marR="0" indent="0" algn="ctr" defTabSz="457200" rtl="0" eaLnBrk="1" fontAlgn="auto" latinLnBrk="0" hangingPunct="1">
                        <a:lnSpc>
                          <a:spcPct val="100000"/>
                        </a:lnSpc>
                        <a:spcBef>
                          <a:spcPts val="140"/>
                        </a:spcBef>
                        <a:spcAft>
                          <a:spcPts val="0"/>
                        </a:spcAft>
                        <a:buClrTx/>
                        <a:buSzTx/>
                        <a:buFontTx/>
                        <a:buNone/>
                        <a:tabLst/>
                        <a:defRPr/>
                      </a:pPr>
                      <a:r>
                        <a:rPr lang="fr-FR" sz="1800" b="1" kern="50" dirty="0" smtClean="0">
                          <a:effectLst/>
                          <a:latin typeface="+mn-lt"/>
                          <a:ea typeface="Arial Unicode MS"/>
                          <a:cs typeface="Tahoma"/>
                        </a:rPr>
                        <a:t>A3-T5</a:t>
                      </a:r>
                      <a:endParaRPr lang="fr-FR" sz="1800" kern="800" dirty="0" smtClean="0">
                        <a:effectLst/>
                        <a:latin typeface="Times New Roman"/>
                        <a:ea typeface="Arial Unicode MS"/>
                        <a:cs typeface="Tahoma"/>
                      </a:endParaRPr>
                    </a:p>
                  </a:txBody>
                  <a:tcPr marL="68580" marR="68580" marT="0" marB="0" anchor="ctr"/>
                </a:tc>
                <a:tc>
                  <a:txBody>
                    <a:bodyPr/>
                    <a:lstStyle/>
                    <a:p>
                      <a:pPr algn="just">
                        <a:spcBef>
                          <a:spcPts val="400"/>
                        </a:spcBef>
                        <a:spcAft>
                          <a:spcPts val="400"/>
                        </a:spcAft>
                      </a:pPr>
                      <a:r>
                        <a:rPr lang="fr-FR" sz="1800" kern="50" dirty="0">
                          <a:effectLst/>
                          <a:latin typeface="Arial"/>
                          <a:ea typeface="Arial Unicode MS"/>
                          <a:cs typeface="Arial"/>
                        </a:rPr>
                        <a:t>Définir des indicateurs de suivi</a:t>
                      </a:r>
                      <a:endParaRPr lang="fr-FR" sz="1800" kern="800" dirty="0">
                        <a:effectLst/>
                        <a:latin typeface="Times New Roman"/>
                        <a:ea typeface="Arial Unicode MS"/>
                        <a:cs typeface="Tahoma"/>
                      </a:endParaRPr>
                    </a:p>
                  </a:txBody>
                  <a:tcPr marL="68580" marR="68580" marT="0" marB="0" anchor="ctr"/>
                </a:tc>
              </a:tr>
            </a:tbl>
          </a:graphicData>
        </a:graphic>
      </p:graphicFrame>
      <p:sp>
        <p:nvSpPr>
          <p:cNvPr id="14" name="Rectangle 13"/>
          <p:cNvSpPr/>
          <p:nvPr/>
        </p:nvSpPr>
        <p:spPr>
          <a:xfrm>
            <a:off x="2699792" y="908720"/>
            <a:ext cx="4872548" cy="369332"/>
          </a:xfrm>
          <a:prstGeom prst="rect">
            <a:avLst/>
          </a:prstGeom>
        </p:spPr>
        <p:txBody>
          <a:bodyPr wrap="none">
            <a:spAutoFit/>
          </a:bodyPr>
          <a:lstStyle/>
          <a:p>
            <a:r>
              <a:rPr lang="fr-FR" b="1" dirty="0"/>
              <a:t>Niveau d’autonomie dans l’activité </a:t>
            </a:r>
            <a:r>
              <a:rPr lang="fr-FR" b="1" dirty="0" smtClean="0"/>
              <a:t>: </a:t>
            </a:r>
            <a:r>
              <a:rPr lang="fr-FR" b="1" dirty="0"/>
              <a:t>■■■■</a:t>
            </a:r>
            <a:r>
              <a:rPr lang="fr-FR" dirty="0" smtClean="0">
                <a:effectLst/>
              </a:rPr>
              <a:t> </a:t>
            </a:r>
            <a:endParaRPr lang="fr-FR" dirty="0"/>
          </a:p>
        </p:txBody>
      </p:sp>
      <p:graphicFrame>
        <p:nvGraphicFramePr>
          <p:cNvPr id="7" name="Espace réservé du contenu 4"/>
          <p:cNvGraphicFramePr>
            <a:graphicFrameLocks noChangeAspect="1"/>
          </p:cNvGraphicFramePr>
          <p:nvPr>
            <p:extLst>
              <p:ext uri="{D42A27DB-BD31-4B8C-83A1-F6EECF244321}">
                <p14:modId xmlns:p14="http://schemas.microsoft.com/office/powerpoint/2010/main" val="987114116"/>
              </p:ext>
            </p:extLst>
          </p:nvPr>
        </p:nvGraphicFramePr>
        <p:xfrm>
          <a:off x="-396552" y="0"/>
          <a:ext cx="3887788" cy="212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7787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30887" cy="6858000"/>
          </a:xfrm>
          <a:prstGeom prst="rect">
            <a:avLst/>
          </a:prstGeom>
          <a:solidFill>
            <a:schemeClr val="accent2">
              <a:lumMod val="75000"/>
            </a:schemeClr>
          </a:solidFill>
        </p:spPr>
        <p:txBody>
          <a:bodyPr vert="vert270" wrap="square" rtlCol="0">
            <a:spAutoFit/>
          </a:bodyPr>
          <a:lstStyle/>
          <a:p>
            <a:r>
              <a:rPr lang="fr-FR" sz="1600" b="1" i="1" dirty="0" smtClean="0"/>
              <a:t>      </a:t>
            </a:r>
            <a:r>
              <a:rPr lang="fr-FR" sz="1600" b="1" i="1" dirty="0" smtClean="0">
                <a:solidFill>
                  <a:srgbClr val="FFFFFF"/>
                </a:solidFill>
              </a:rPr>
              <a:t>BTS CPRP 2015 – A4 : </a:t>
            </a:r>
            <a:r>
              <a:rPr lang="fr-FR" sz="1600" i="1" dirty="0" smtClean="0">
                <a:solidFill>
                  <a:schemeClr val="bg1"/>
                </a:solidFill>
              </a:rPr>
              <a:t>Gérer la réalisation</a:t>
            </a:r>
            <a:endParaRPr lang="fr-FR" sz="1600" b="1" i="1" dirty="0">
              <a:solidFill>
                <a:schemeClr val="bg1"/>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1511019561"/>
              </p:ext>
            </p:extLst>
          </p:nvPr>
        </p:nvGraphicFramePr>
        <p:xfrm>
          <a:off x="935023" y="1910379"/>
          <a:ext cx="7657150" cy="4285797"/>
        </p:xfrm>
        <a:graphic>
          <a:graphicData uri="http://schemas.openxmlformats.org/drawingml/2006/table">
            <a:tbl>
              <a:tblPr firstRow="1" bandRow="1">
                <a:tableStyleId>{284E427A-3D55-4303-BF80-6455036E1DE7}</a:tableStyleId>
              </a:tblPr>
              <a:tblGrid>
                <a:gridCol w="1159281"/>
                <a:gridCol w="6497869"/>
              </a:tblGrid>
              <a:tr h="466062">
                <a:tc gridSpan="2">
                  <a:txBody>
                    <a:bodyPr/>
                    <a:lstStyle/>
                    <a:p>
                      <a:pPr algn="ctr"/>
                      <a:r>
                        <a:rPr lang="fr-FR" sz="2000" dirty="0" smtClean="0"/>
                        <a:t>Tâches</a:t>
                      </a:r>
                      <a:endParaRPr lang="fr-FR" sz="2000" dirty="0"/>
                    </a:p>
                  </a:txBody>
                  <a:tcPr anchor="ctr"/>
                </a:tc>
                <a:tc hMerge="1">
                  <a:txBody>
                    <a:bodyPr/>
                    <a:lstStyle/>
                    <a:p>
                      <a:endParaRPr lang="fr-FR" dirty="0"/>
                    </a:p>
                  </a:txBody>
                  <a:tcPr/>
                </a:tc>
              </a:tr>
              <a:tr h="404487">
                <a:tc>
                  <a:txBody>
                    <a:bodyPr/>
                    <a:lstStyle/>
                    <a:p>
                      <a:pPr algn="ctr">
                        <a:spcBef>
                          <a:spcPts val="140"/>
                        </a:spcBef>
                        <a:spcAft>
                          <a:spcPts val="0"/>
                        </a:spcAft>
                      </a:pPr>
                      <a:r>
                        <a:rPr lang="fr-FR" sz="1800" b="1" kern="50" dirty="0">
                          <a:effectLst/>
                          <a:latin typeface="+mn-lt"/>
                        </a:rPr>
                        <a:t>A1-T1</a:t>
                      </a:r>
                      <a:endParaRPr lang="fr-FR" sz="1800" b="1" kern="800" dirty="0">
                        <a:effectLst/>
                        <a:latin typeface="+mn-lt"/>
                        <a:ea typeface="Arial Unicode MS"/>
                        <a:cs typeface="Tahoma"/>
                      </a:endParaRPr>
                    </a:p>
                  </a:txBody>
                  <a:tcPr marL="68580" marR="68580" marT="0" marB="0" anchor="ctr"/>
                </a:tc>
                <a:tc>
                  <a:txBody>
                    <a:bodyPr/>
                    <a:lstStyle/>
                    <a:p>
                      <a:pPr algn="just">
                        <a:spcBef>
                          <a:spcPts val="400"/>
                        </a:spcBef>
                        <a:spcAft>
                          <a:spcPts val="400"/>
                        </a:spcAft>
                      </a:pPr>
                      <a:r>
                        <a:rPr lang="fr-FR" sz="1800" kern="50">
                          <a:effectLst/>
                          <a:latin typeface="Arial"/>
                          <a:ea typeface="Arial Unicode MS"/>
                          <a:cs typeface="Arial"/>
                        </a:rPr>
                        <a:t>Organiser le secteur de production et son environnement</a:t>
                      </a:r>
                      <a:endParaRPr lang="fr-FR" sz="1800" kern="800">
                        <a:effectLst/>
                        <a:latin typeface="Times New Roman"/>
                        <a:ea typeface="Arial Unicode MS"/>
                        <a:cs typeface="Tahoma"/>
                      </a:endParaRPr>
                    </a:p>
                  </a:txBody>
                  <a:tcPr marL="68580" marR="68580" marT="0" marB="0"/>
                </a:tc>
              </a:tr>
              <a:tr h="360040">
                <a:tc>
                  <a:txBody>
                    <a:bodyPr/>
                    <a:lstStyle/>
                    <a:p>
                      <a:pPr algn="ctr">
                        <a:spcBef>
                          <a:spcPts val="140"/>
                        </a:spcBef>
                        <a:spcAft>
                          <a:spcPts val="0"/>
                        </a:spcAft>
                      </a:pPr>
                      <a:r>
                        <a:rPr lang="fr-FR" sz="1800" b="1" kern="50" dirty="0">
                          <a:effectLst/>
                          <a:latin typeface="+mn-lt"/>
                        </a:rPr>
                        <a:t>A1-T2</a:t>
                      </a:r>
                      <a:endParaRPr lang="fr-FR" sz="1800" b="1" kern="800" dirty="0">
                        <a:effectLst/>
                        <a:latin typeface="+mn-lt"/>
                        <a:ea typeface="Arial Unicode MS"/>
                        <a:cs typeface="Tahoma"/>
                      </a:endParaRPr>
                    </a:p>
                  </a:txBody>
                  <a:tcPr marL="68580" marR="68580" marT="0" marB="0" anchor="ctr"/>
                </a:tc>
                <a:tc>
                  <a:txBody>
                    <a:bodyPr/>
                    <a:lstStyle/>
                    <a:p>
                      <a:pPr algn="just">
                        <a:spcBef>
                          <a:spcPts val="400"/>
                        </a:spcBef>
                        <a:spcAft>
                          <a:spcPts val="400"/>
                        </a:spcAft>
                      </a:pPr>
                      <a:r>
                        <a:rPr lang="fr-FR" sz="1800" kern="50">
                          <a:effectLst/>
                          <a:latin typeface="Arial"/>
                          <a:ea typeface="Arial Unicode MS"/>
                          <a:cs typeface="Arial"/>
                        </a:rPr>
                        <a:t>Définir les besoins humains et matériels</a:t>
                      </a:r>
                      <a:endParaRPr lang="fr-FR" sz="1800" kern="800">
                        <a:effectLst/>
                        <a:latin typeface="Times New Roman"/>
                        <a:ea typeface="Arial Unicode MS"/>
                        <a:cs typeface="Tahoma"/>
                      </a:endParaRPr>
                    </a:p>
                  </a:txBody>
                  <a:tcPr marL="68580" marR="68580" marT="0" marB="0"/>
                </a:tc>
              </a:tr>
              <a:tr h="360040">
                <a:tc>
                  <a:txBody>
                    <a:bodyPr/>
                    <a:lstStyle/>
                    <a:p>
                      <a:pPr algn="ctr">
                        <a:spcBef>
                          <a:spcPts val="140"/>
                        </a:spcBef>
                        <a:spcAft>
                          <a:spcPts val="0"/>
                        </a:spcAft>
                      </a:pPr>
                      <a:r>
                        <a:rPr lang="fr-FR" sz="1800" b="1" kern="50" dirty="0">
                          <a:effectLst/>
                          <a:latin typeface="+mn-lt"/>
                        </a:rPr>
                        <a:t>A1-T3</a:t>
                      </a:r>
                      <a:endParaRPr lang="fr-FR" sz="1800" b="1" kern="800" dirty="0">
                        <a:effectLst/>
                        <a:latin typeface="+mn-lt"/>
                        <a:ea typeface="Arial Unicode MS"/>
                        <a:cs typeface="Tahoma"/>
                      </a:endParaRPr>
                    </a:p>
                  </a:txBody>
                  <a:tcPr marL="68580" marR="68580" marT="0" marB="0" anchor="ctr"/>
                </a:tc>
                <a:tc>
                  <a:txBody>
                    <a:bodyPr/>
                    <a:lstStyle/>
                    <a:p>
                      <a:pPr algn="just">
                        <a:spcBef>
                          <a:spcPts val="400"/>
                        </a:spcBef>
                        <a:spcAft>
                          <a:spcPts val="400"/>
                        </a:spcAft>
                      </a:pPr>
                      <a:r>
                        <a:rPr lang="fr-FR" sz="1800" kern="50">
                          <a:effectLst/>
                          <a:latin typeface="Arial"/>
                          <a:ea typeface="Arial Unicode MS"/>
                          <a:cs typeface="Arial"/>
                        </a:rPr>
                        <a:t>Garantir la mise en œuvre</a:t>
                      </a:r>
                      <a:endParaRPr lang="fr-FR" sz="1800" kern="800">
                        <a:effectLst/>
                        <a:latin typeface="Times New Roman"/>
                        <a:ea typeface="Arial Unicode MS"/>
                        <a:cs typeface="Tahoma"/>
                      </a:endParaRPr>
                    </a:p>
                  </a:txBody>
                  <a:tcPr marL="68580" marR="68580" marT="0" marB="0"/>
                </a:tc>
              </a:tr>
              <a:tr h="648072">
                <a:tc>
                  <a:txBody>
                    <a:bodyPr/>
                    <a:lstStyle/>
                    <a:p>
                      <a:pPr algn="ctr">
                        <a:spcBef>
                          <a:spcPts val="140"/>
                        </a:spcBef>
                        <a:spcAft>
                          <a:spcPts val="0"/>
                        </a:spcAft>
                      </a:pPr>
                      <a:r>
                        <a:rPr lang="fr-FR" sz="1800" b="1" kern="50" dirty="0">
                          <a:effectLst/>
                          <a:latin typeface="+mn-lt"/>
                        </a:rPr>
                        <a:t>A1-</a:t>
                      </a:r>
                      <a:r>
                        <a:rPr lang="fr-FR" sz="1800" b="1" kern="50" dirty="0" smtClean="0">
                          <a:effectLst/>
                          <a:latin typeface="+mn-lt"/>
                        </a:rPr>
                        <a:t>T4</a:t>
                      </a:r>
                      <a:endParaRPr lang="fr-FR" sz="1800" b="1" kern="800" dirty="0">
                        <a:effectLst/>
                        <a:latin typeface="+mn-lt"/>
                        <a:ea typeface="Arial Unicode MS"/>
                        <a:cs typeface="Tahoma"/>
                      </a:endParaRPr>
                    </a:p>
                  </a:txBody>
                  <a:tcPr marL="68580" marR="68580" marT="0" marB="0" anchor="ctr"/>
                </a:tc>
                <a:tc>
                  <a:txBody>
                    <a:bodyPr/>
                    <a:lstStyle/>
                    <a:p>
                      <a:pPr algn="just">
                        <a:spcBef>
                          <a:spcPts val="400"/>
                        </a:spcBef>
                        <a:spcAft>
                          <a:spcPts val="400"/>
                        </a:spcAft>
                      </a:pPr>
                      <a:r>
                        <a:rPr lang="fr-FR" sz="1800" kern="50">
                          <a:effectLst/>
                          <a:latin typeface="Arial"/>
                          <a:ea typeface="Arial Unicode MS"/>
                          <a:cs typeface="Arial"/>
                        </a:rPr>
                        <a:t>Participer à l’amélioration continue de l’environnement de production</a:t>
                      </a:r>
                      <a:endParaRPr lang="fr-FR" sz="1800" kern="800">
                        <a:effectLst/>
                        <a:latin typeface="Times New Roman"/>
                        <a:ea typeface="Arial Unicode MS"/>
                        <a:cs typeface="Tahoma"/>
                      </a:endParaRPr>
                    </a:p>
                  </a:txBody>
                  <a:tcPr marL="68580" marR="68580" marT="0" marB="0"/>
                </a:tc>
              </a:tr>
              <a:tr h="648072">
                <a:tc>
                  <a:txBody>
                    <a:bodyPr/>
                    <a:lstStyle/>
                    <a:p>
                      <a:pPr marL="0" marR="0" indent="0" algn="ctr" defTabSz="457200" rtl="0" eaLnBrk="1" fontAlgn="auto" latinLnBrk="0" hangingPunct="1">
                        <a:lnSpc>
                          <a:spcPct val="100000"/>
                        </a:lnSpc>
                        <a:spcBef>
                          <a:spcPts val="140"/>
                        </a:spcBef>
                        <a:spcAft>
                          <a:spcPts val="0"/>
                        </a:spcAft>
                        <a:buClrTx/>
                        <a:buSzTx/>
                        <a:buFontTx/>
                        <a:buNone/>
                        <a:tabLst/>
                        <a:defRPr/>
                      </a:pPr>
                      <a:r>
                        <a:rPr lang="fr-FR" sz="1800" b="1" kern="50" dirty="0" smtClean="0">
                          <a:effectLst/>
                          <a:latin typeface="+mn-lt"/>
                        </a:rPr>
                        <a:t>A1-T5</a:t>
                      </a:r>
                      <a:endParaRPr lang="fr-FR" sz="1800" b="1" kern="800" dirty="0" smtClean="0">
                        <a:effectLst/>
                        <a:latin typeface="+mn-lt"/>
                        <a:ea typeface="Arial Unicode MS"/>
                        <a:cs typeface="Tahoma"/>
                      </a:endParaRPr>
                    </a:p>
                  </a:txBody>
                  <a:tcPr marL="68580" marR="68580" marT="0" marB="0" anchor="ctr"/>
                </a:tc>
                <a:tc>
                  <a:txBody>
                    <a:bodyPr/>
                    <a:lstStyle/>
                    <a:p>
                      <a:pPr algn="just">
                        <a:spcBef>
                          <a:spcPts val="400"/>
                        </a:spcBef>
                        <a:spcAft>
                          <a:spcPts val="400"/>
                        </a:spcAft>
                      </a:pPr>
                      <a:r>
                        <a:rPr lang="fr-FR" sz="1800" kern="50">
                          <a:effectLst/>
                          <a:latin typeface="Arial"/>
                          <a:ea typeface="Arial Unicode MS"/>
                          <a:cs typeface="Arial"/>
                        </a:rPr>
                        <a:t>S’assurer de l’application du plan sécurité (QHSE) et des certifications de l’entreprise</a:t>
                      </a:r>
                      <a:endParaRPr lang="fr-FR" sz="1800" kern="800">
                        <a:effectLst/>
                        <a:latin typeface="Times New Roman"/>
                        <a:ea typeface="Arial Unicode MS"/>
                        <a:cs typeface="Tahoma"/>
                      </a:endParaRPr>
                    </a:p>
                  </a:txBody>
                  <a:tcPr marL="68580" marR="68580" marT="0" marB="0"/>
                </a:tc>
              </a:tr>
              <a:tr h="576064">
                <a:tc>
                  <a:txBody>
                    <a:bodyPr/>
                    <a:lstStyle/>
                    <a:p>
                      <a:pPr marL="0" marR="0" indent="0" algn="ctr" defTabSz="457200" rtl="0" eaLnBrk="1" fontAlgn="auto" latinLnBrk="0" hangingPunct="1">
                        <a:lnSpc>
                          <a:spcPct val="100000"/>
                        </a:lnSpc>
                        <a:spcBef>
                          <a:spcPts val="140"/>
                        </a:spcBef>
                        <a:spcAft>
                          <a:spcPts val="0"/>
                        </a:spcAft>
                        <a:buClrTx/>
                        <a:buSzTx/>
                        <a:buFontTx/>
                        <a:buNone/>
                        <a:tabLst/>
                        <a:defRPr/>
                      </a:pPr>
                      <a:r>
                        <a:rPr lang="fr-FR" sz="1800" b="1" kern="800" dirty="0" smtClean="0">
                          <a:effectLst/>
                          <a:latin typeface="+mn-lt"/>
                          <a:ea typeface="Arial Unicode MS"/>
                          <a:cs typeface="Tahoma"/>
                        </a:rPr>
                        <a:t>A4-T6</a:t>
                      </a:r>
                    </a:p>
                  </a:txBody>
                  <a:tcPr marL="68580" marR="68580" marT="0" marB="0" anchor="ctr"/>
                </a:tc>
                <a:tc>
                  <a:txBody>
                    <a:bodyPr/>
                    <a:lstStyle/>
                    <a:p>
                      <a:pPr algn="just">
                        <a:spcBef>
                          <a:spcPts val="400"/>
                        </a:spcBef>
                        <a:spcAft>
                          <a:spcPts val="400"/>
                        </a:spcAft>
                      </a:pPr>
                      <a:r>
                        <a:rPr lang="fr-FR" sz="1800" kern="50">
                          <a:effectLst/>
                          <a:latin typeface="Arial"/>
                          <a:ea typeface="Arial Unicode MS"/>
                          <a:cs typeface="Arial"/>
                        </a:rPr>
                        <a:t>Communiquer et rendre compte des activités en français et en anglais</a:t>
                      </a:r>
                      <a:endParaRPr lang="fr-FR" sz="1800" kern="800">
                        <a:effectLst/>
                        <a:latin typeface="Times New Roman"/>
                        <a:ea typeface="Arial Unicode MS"/>
                        <a:cs typeface="Tahoma"/>
                      </a:endParaRPr>
                    </a:p>
                  </a:txBody>
                  <a:tcPr marL="68580" marR="68580" marT="0" marB="0"/>
                </a:tc>
              </a:tr>
              <a:tr h="689516">
                <a:tc>
                  <a:txBody>
                    <a:bodyPr/>
                    <a:lstStyle/>
                    <a:p>
                      <a:pPr marL="0" marR="0" indent="0" algn="ctr" defTabSz="457200" rtl="0" eaLnBrk="1" fontAlgn="auto" latinLnBrk="0" hangingPunct="1">
                        <a:lnSpc>
                          <a:spcPct val="100000"/>
                        </a:lnSpc>
                        <a:spcBef>
                          <a:spcPts val="140"/>
                        </a:spcBef>
                        <a:spcAft>
                          <a:spcPts val="0"/>
                        </a:spcAft>
                        <a:buClrTx/>
                        <a:buSzTx/>
                        <a:buFontTx/>
                        <a:buNone/>
                        <a:tabLst/>
                        <a:defRPr/>
                      </a:pPr>
                      <a:r>
                        <a:rPr lang="fr-FR" sz="1800" b="1" kern="800" dirty="0" smtClean="0">
                          <a:effectLst/>
                          <a:latin typeface="+mn-lt"/>
                          <a:ea typeface="Arial Unicode MS"/>
                          <a:cs typeface="Tahoma"/>
                        </a:rPr>
                        <a:t>A4-T7</a:t>
                      </a:r>
                    </a:p>
                  </a:txBody>
                  <a:tcPr marL="68580" marR="68580" marT="0" marB="0" anchor="ctr"/>
                </a:tc>
                <a:tc>
                  <a:txBody>
                    <a:bodyPr/>
                    <a:lstStyle/>
                    <a:p>
                      <a:pPr algn="just">
                        <a:spcBef>
                          <a:spcPts val="400"/>
                        </a:spcBef>
                        <a:spcAft>
                          <a:spcPts val="400"/>
                        </a:spcAft>
                      </a:pPr>
                      <a:r>
                        <a:rPr lang="fr-FR" sz="1800" kern="50" dirty="0">
                          <a:effectLst/>
                          <a:latin typeface="Arial"/>
                          <a:ea typeface="Arial Unicode MS"/>
                          <a:cs typeface="Arial"/>
                        </a:rPr>
                        <a:t>Garantir l’assemblage, participer à la mise au point d’un ensemble mécanique unitaire et effectuer les corrections avant livraison</a:t>
                      </a:r>
                      <a:endParaRPr lang="fr-FR" sz="1800" kern="800" dirty="0">
                        <a:effectLst/>
                        <a:latin typeface="Times New Roman"/>
                        <a:ea typeface="Arial Unicode MS"/>
                        <a:cs typeface="Tahoma"/>
                      </a:endParaRPr>
                    </a:p>
                  </a:txBody>
                  <a:tcPr marL="68580" marR="68580" marT="0" marB="0"/>
                </a:tc>
              </a:tr>
            </a:tbl>
          </a:graphicData>
        </a:graphic>
      </p:graphicFrame>
      <p:sp>
        <p:nvSpPr>
          <p:cNvPr id="14" name="Rectangle 13"/>
          <p:cNvSpPr/>
          <p:nvPr/>
        </p:nvSpPr>
        <p:spPr>
          <a:xfrm>
            <a:off x="2699792" y="908720"/>
            <a:ext cx="4731546" cy="369332"/>
          </a:xfrm>
          <a:prstGeom prst="rect">
            <a:avLst/>
          </a:prstGeom>
        </p:spPr>
        <p:txBody>
          <a:bodyPr wrap="none">
            <a:spAutoFit/>
          </a:bodyPr>
          <a:lstStyle/>
          <a:p>
            <a:r>
              <a:rPr lang="fr-FR" b="1" dirty="0"/>
              <a:t>Niveau d’autonomie dans l’activité : ■■■□</a:t>
            </a:r>
            <a:r>
              <a:rPr lang="fr-FR" dirty="0" smtClean="0">
                <a:effectLst/>
              </a:rPr>
              <a:t> </a:t>
            </a:r>
            <a:endParaRPr lang="fr-FR" dirty="0"/>
          </a:p>
        </p:txBody>
      </p:sp>
      <p:graphicFrame>
        <p:nvGraphicFramePr>
          <p:cNvPr id="7" name="Espace réservé du contenu 4"/>
          <p:cNvGraphicFramePr>
            <a:graphicFrameLocks noChangeAspect="1"/>
          </p:cNvGraphicFramePr>
          <p:nvPr>
            <p:extLst>
              <p:ext uri="{D42A27DB-BD31-4B8C-83A1-F6EECF244321}">
                <p14:modId xmlns:p14="http://schemas.microsoft.com/office/powerpoint/2010/main" val="2156712311"/>
              </p:ext>
            </p:extLst>
          </p:nvPr>
        </p:nvGraphicFramePr>
        <p:xfrm>
          <a:off x="-396552" y="0"/>
          <a:ext cx="3887788" cy="212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77877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BC8D34-BEFC-6B45-95FD-88DF8388AD58}" type="slidenum">
              <a:rPr lang="fr-FR" smtClean="0"/>
              <a:t>34</a:t>
            </a:fld>
            <a:endParaRPr lang="fr-FR"/>
          </a:p>
        </p:txBody>
      </p:sp>
      <p:sp>
        <p:nvSpPr>
          <p:cNvPr id="3" name="Bouton d'action : Retour 2">
            <a:hlinkClick r:id="rId2" action="ppaction://hlinksldjump" highlightClick="1"/>
          </p:cNvPr>
          <p:cNvSpPr/>
          <p:nvPr/>
        </p:nvSpPr>
        <p:spPr>
          <a:xfrm>
            <a:off x="5652120" y="3284984"/>
            <a:ext cx="576064" cy="504056"/>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p:cNvSpPr txBox="1"/>
          <p:nvPr/>
        </p:nvSpPr>
        <p:spPr>
          <a:xfrm>
            <a:off x="1835696" y="3284984"/>
            <a:ext cx="3744416" cy="369332"/>
          </a:xfrm>
          <a:prstGeom prst="rect">
            <a:avLst/>
          </a:prstGeom>
          <a:noFill/>
        </p:spPr>
        <p:txBody>
          <a:bodyPr wrap="square" rtlCol="0">
            <a:spAutoFit/>
          </a:bodyPr>
          <a:lstStyle/>
          <a:p>
            <a:r>
              <a:rPr lang="fr-FR" dirty="0" smtClean="0"/>
              <a:t>Retour à la présentation</a:t>
            </a:r>
            <a:endParaRPr lang="fr-FR" dirty="0"/>
          </a:p>
        </p:txBody>
      </p:sp>
    </p:spTree>
    <p:extLst>
      <p:ext uri="{BB962C8B-B14F-4D97-AF65-F5344CB8AC3E}">
        <p14:creationId xmlns:p14="http://schemas.microsoft.com/office/powerpoint/2010/main" val="3697972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404664"/>
            <a:ext cx="7418201" cy="621802"/>
          </a:xfrm>
        </p:spPr>
        <p:txBody>
          <a:bodyPr>
            <a:noAutofit/>
          </a:bodyPr>
          <a:lstStyle/>
          <a:p>
            <a:pPr algn="l"/>
            <a:r>
              <a:rPr lang="fr-FR" sz="2000" b="1" dirty="0" smtClean="0">
                <a:solidFill>
                  <a:srgbClr val="244D79"/>
                </a:solidFill>
                <a:latin typeface="+mj-lt"/>
              </a:rPr>
              <a:t>Activités génériques des BTS métiers de la conception de produits</a:t>
            </a:r>
            <a:endParaRPr lang="fr-FR" sz="2000" b="1" dirty="0">
              <a:solidFill>
                <a:srgbClr val="244D79"/>
              </a:solidFill>
              <a:latin typeface="+mj-lt"/>
            </a:endParaRPr>
          </a:p>
        </p:txBody>
      </p:sp>
      <p:sp>
        <p:nvSpPr>
          <p:cNvPr id="3" name="Espace réservé du contenu 2"/>
          <p:cNvSpPr>
            <a:spLocks noGrp="1"/>
          </p:cNvSpPr>
          <p:nvPr>
            <p:ph sz="quarter" idx="1"/>
          </p:nvPr>
        </p:nvSpPr>
        <p:spPr>
          <a:xfrm>
            <a:off x="1268599" y="5122019"/>
            <a:ext cx="7418200" cy="1625181"/>
          </a:xfrm>
          <a:solidFill>
            <a:schemeClr val="bg1"/>
          </a:solidFill>
        </p:spPr>
        <p:txBody>
          <a:bodyPr>
            <a:normAutofit/>
          </a:bodyPr>
          <a:lstStyle/>
          <a:p>
            <a:pPr marL="0" indent="0">
              <a:lnSpc>
                <a:spcPct val="110000"/>
              </a:lnSpc>
              <a:spcBef>
                <a:spcPts val="0"/>
              </a:spcBef>
              <a:spcAft>
                <a:spcPts val="0"/>
              </a:spcAft>
              <a:buNone/>
            </a:pPr>
            <a:r>
              <a:rPr lang="fr-FR" sz="1800" i="1" dirty="0" smtClean="0">
                <a:latin typeface="+mn-lt"/>
              </a:rPr>
              <a:t>Le niveau de responsabilité : il est défini comme un indicateur de niveau d’intervention et d’implication.</a:t>
            </a:r>
          </a:p>
          <a:p>
            <a:pPr marL="0" indent="0">
              <a:lnSpc>
                <a:spcPct val="110000"/>
              </a:lnSpc>
              <a:spcBef>
                <a:spcPts val="0"/>
              </a:spcBef>
              <a:spcAft>
                <a:spcPts val="0"/>
              </a:spcAft>
              <a:buNone/>
            </a:pPr>
            <a:r>
              <a:rPr lang="fr-FR" sz="1800" i="1" dirty="0" smtClean="0">
                <a:latin typeface="+mn-lt"/>
              </a:rPr>
              <a:t>Le niveau qualifie le niveau moyen de l’ensemble des tâches liées à l’activité, certaines tâches peuvent être d’un niveau supérieur ou inférieur</a:t>
            </a:r>
          </a:p>
        </p:txBody>
      </p:sp>
      <p:graphicFrame>
        <p:nvGraphicFramePr>
          <p:cNvPr id="4" name="Tableau 3"/>
          <p:cNvGraphicFramePr>
            <a:graphicFrameLocks noGrp="1"/>
          </p:cNvGraphicFramePr>
          <p:nvPr>
            <p:extLst>
              <p:ext uri="{D42A27DB-BD31-4B8C-83A1-F6EECF244321}">
                <p14:modId xmlns:p14="http://schemas.microsoft.com/office/powerpoint/2010/main" val="98892274"/>
              </p:ext>
            </p:extLst>
          </p:nvPr>
        </p:nvGraphicFramePr>
        <p:xfrm>
          <a:off x="1268599" y="1700808"/>
          <a:ext cx="7418201" cy="2936240"/>
        </p:xfrm>
        <a:graphic>
          <a:graphicData uri="http://schemas.openxmlformats.org/drawingml/2006/table">
            <a:tbl>
              <a:tblPr firstRow="1" bandRow="1">
                <a:tableStyleId>{69012ECD-51FC-41F1-AA8D-1B2483CD663E}</a:tableStyleId>
              </a:tblPr>
              <a:tblGrid>
                <a:gridCol w="645061"/>
                <a:gridCol w="4748630"/>
                <a:gridCol w="2024510"/>
              </a:tblGrid>
              <a:tr h="370840">
                <a:tc gridSpan="2">
                  <a:txBody>
                    <a:bodyPr/>
                    <a:lstStyle/>
                    <a:p>
                      <a:r>
                        <a:rPr lang="fr-FR" dirty="0" smtClean="0"/>
                        <a:t>Activités</a:t>
                      </a:r>
                      <a:r>
                        <a:rPr lang="fr-FR" baseline="0" dirty="0" smtClean="0"/>
                        <a:t> Professionnelles (macro)</a:t>
                      </a:r>
                      <a:endParaRPr lang="fr-FR" dirty="0"/>
                    </a:p>
                  </a:txBody>
                  <a:tcPr/>
                </a:tc>
                <a:tc hMerge="1">
                  <a:txBody>
                    <a:bodyPr/>
                    <a:lstStyle/>
                    <a:p>
                      <a:endParaRPr lang="fr-FR" dirty="0"/>
                    </a:p>
                  </a:txBody>
                  <a:tcPr/>
                </a:tc>
                <a:tc>
                  <a:txBody>
                    <a:bodyPr/>
                    <a:lstStyle/>
                    <a:p>
                      <a:pPr algn="ctr"/>
                      <a:r>
                        <a:rPr lang="fr-FR" dirty="0" smtClean="0"/>
                        <a:t>Niveau de responsabilité</a:t>
                      </a:r>
                      <a:endParaRPr lang="fr-FR" dirty="0"/>
                    </a:p>
                  </a:txBody>
                  <a:tcPr/>
                </a:tc>
              </a:tr>
              <a:tr h="370840">
                <a:tc>
                  <a:txBody>
                    <a:bodyPr/>
                    <a:lstStyle/>
                    <a:p>
                      <a:r>
                        <a:rPr lang="fr-FR" dirty="0" smtClean="0"/>
                        <a:t>A1</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Participer à la réponse à une affaire</a:t>
                      </a:r>
                    </a:p>
                  </a:txBody>
                  <a:tcPr/>
                </a:tc>
                <a:tc>
                  <a:txBody>
                    <a:bodyPr/>
                    <a:lstStyle/>
                    <a:p>
                      <a:pPr algn="ctr"/>
                      <a:r>
                        <a:rPr lang="fr-FR" sz="1800" kern="1200" dirty="0" smtClean="0"/>
                        <a:t>■■□□</a:t>
                      </a:r>
                      <a:endParaRPr lang="fr-FR" dirty="0"/>
                    </a:p>
                  </a:txBody>
                  <a:tcPr/>
                </a:tc>
              </a:tr>
              <a:tr h="370840">
                <a:tc>
                  <a:txBody>
                    <a:bodyPr/>
                    <a:lstStyle/>
                    <a:p>
                      <a:r>
                        <a:rPr lang="fr-FR" dirty="0" smtClean="0"/>
                        <a:t>A2</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Concevoir les Systèmes du domaine considéré</a:t>
                      </a:r>
                    </a:p>
                  </a:txBody>
                  <a:tcPr/>
                </a:tc>
                <a:tc>
                  <a:txBody>
                    <a:bodyPr/>
                    <a:lstStyle/>
                    <a:p>
                      <a:pPr algn="ctr"/>
                      <a:r>
                        <a:rPr lang="fr-FR" sz="1800" kern="1200" dirty="0" smtClean="0"/>
                        <a:t>■■■■</a:t>
                      </a:r>
                      <a:endParaRPr lang="fr-FR" dirty="0"/>
                    </a:p>
                  </a:txBody>
                  <a:tcPr/>
                </a:tc>
              </a:tr>
              <a:tr h="370840">
                <a:tc>
                  <a:txBody>
                    <a:bodyPr/>
                    <a:lstStyle/>
                    <a:p>
                      <a:r>
                        <a:rPr lang="fr-FR" dirty="0" smtClean="0"/>
                        <a:t>A3</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Pré-industrialiser le produit</a:t>
                      </a:r>
                    </a:p>
                  </a:txBody>
                  <a:tcPr/>
                </a:tc>
                <a:tc>
                  <a:txBody>
                    <a:bodyPr/>
                    <a:lstStyle/>
                    <a:p>
                      <a:pPr algn="ctr"/>
                      <a:r>
                        <a:rPr lang="fr-FR" sz="1800" kern="1200" dirty="0" smtClean="0"/>
                        <a:t>■■■□</a:t>
                      </a:r>
                      <a:endParaRPr lang="fr-FR" dirty="0"/>
                    </a:p>
                  </a:txBody>
                  <a:tcPr/>
                </a:tc>
              </a:tr>
              <a:tr h="370840">
                <a:tc>
                  <a:txBody>
                    <a:bodyPr/>
                    <a:lstStyle/>
                    <a:p>
                      <a:r>
                        <a:rPr lang="fr-FR" dirty="0" smtClean="0"/>
                        <a:t>A4</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Gérer la vie du système (préparer, conduire un chantier de réalisation et/ou de maintenance)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kern="1200" dirty="0" smtClean="0"/>
                        <a:t>■■■■</a:t>
                      </a:r>
                      <a:endParaRPr lang="fr-FR" dirty="0" smtClean="0"/>
                    </a:p>
                  </a:txBody>
                  <a:tcPr/>
                </a:tc>
              </a:tr>
            </a:tbl>
          </a:graphicData>
        </a:graphic>
      </p:graphicFrame>
      <p:sp>
        <p:nvSpPr>
          <p:cNvPr id="5" name="Rectangle 4"/>
          <p:cNvSpPr/>
          <p:nvPr/>
        </p:nvSpPr>
        <p:spPr>
          <a:xfrm>
            <a:off x="6786069" y="1574346"/>
            <a:ext cx="1765093" cy="342651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6" name="ZoneTexte 5"/>
          <p:cNvSpPr txBox="1"/>
          <p:nvPr/>
        </p:nvSpPr>
        <p:spPr>
          <a:xfrm>
            <a:off x="6786069" y="4357002"/>
            <a:ext cx="1765093" cy="646331"/>
          </a:xfrm>
          <a:prstGeom prst="rect">
            <a:avLst/>
          </a:prstGeom>
          <a:solidFill>
            <a:schemeClr val="accent1">
              <a:lumMod val="40000"/>
              <a:lumOff val="60000"/>
            </a:schemeClr>
          </a:solidFill>
          <a:ln>
            <a:solidFill>
              <a:srgbClr val="1F497D"/>
            </a:solidFill>
          </a:ln>
        </p:spPr>
        <p:txBody>
          <a:bodyPr wrap="square" rtlCol="0">
            <a:spAutoFit/>
          </a:bodyPr>
          <a:lstStyle/>
          <a:p>
            <a:pPr algn="ctr"/>
            <a:r>
              <a:rPr lang="fr-FR" dirty="0" smtClean="0"/>
              <a:t>Générique, à affiner par BTS</a:t>
            </a:r>
            <a:endParaRPr lang="fr-FR" dirty="0"/>
          </a:p>
        </p:txBody>
      </p:sp>
      <p:sp>
        <p:nvSpPr>
          <p:cNvPr id="8" name="ZoneTexte 7"/>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BTS de la mécanique: les activités professionnelles</a:t>
            </a:r>
          </a:p>
        </p:txBody>
      </p:sp>
    </p:spTree>
    <p:extLst>
      <p:ext uri="{BB962C8B-B14F-4D97-AF65-F5344CB8AC3E}">
        <p14:creationId xmlns:p14="http://schemas.microsoft.com/office/powerpoint/2010/main" val="1341471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404664"/>
            <a:ext cx="7418201" cy="621802"/>
          </a:xfrm>
        </p:spPr>
        <p:txBody>
          <a:bodyPr>
            <a:noAutofit/>
          </a:bodyPr>
          <a:lstStyle/>
          <a:p>
            <a:pPr algn="l"/>
            <a:r>
              <a:rPr lang="fr-FR" sz="2000" b="1" dirty="0" smtClean="0">
                <a:solidFill>
                  <a:schemeClr val="accent6">
                    <a:lumMod val="75000"/>
                  </a:schemeClr>
                </a:solidFill>
                <a:latin typeface="+mj-lt"/>
              </a:rPr>
              <a:t>Activités </a:t>
            </a:r>
            <a:r>
              <a:rPr lang="fr-FR" sz="2000" b="1" dirty="0" smtClean="0">
                <a:solidFill>
                  <a:srgbClr val="244D79"/>
                </a:solidFill>
                <a:latin typeface="+mj-lt"/>
              </a:rPr>
              <a:t>génériques des BTS métiers de la conception de process</a:t>
            </a:r>
            <a:endParaRPr lang="fr-FR" sz="2000" b="1" dirty="0">
              <a:solidFill>
                <a:srgbClr val="244D79"/>
              </a:solidFill>
              <a:latin typeface="+mj-lt"/>
            </a:endParaRPr>
          </a:p>
        </p:txBody>
      </p:sp>
      <p:sp>
        <p:nvSpPr>
          <p:cNvPr id="3" name="Espace réservé du contenu 2"/>
          <p:cNvSpPr>
            <a:spLocks noGrp="1"/>
          </p:cNvSpPr>
          <p:nvPr>
            <p:ph sz="quarter" idx="1"/>
          </p:nvPr>
        </p:nvSpPr>
        <p:spPr>
          <a:xfrm>
            <a:off x="1268599" y="5122019"/>
            <a:ext cx="7418200" cy="1625181"/>
          </a:xfrm>
          <a:solidFill>
            <a:schemeClr val="bg1"/>
          </a:solidFill>
        </p:spPr>
        <p:txBody>
          <a:bodyPr>
            <a:normAutofit/>
          </a:bodyPr>
          <a:lstStyle/>
          <a:p>
            <a:pPr marL="0" indent="0">
              <a:lnSpc>
                <a:spcPct val="110000"/>
              </a:lnSpc>
              <a:spcBef>
                <a:spcPts val="0"/>
              </a:spcBef>
              <a:spcAft>
                <a:spcPts val="0"/>
              </a:spcAft>
              <a:buNone/>
            </a:pPr>
            <a:r>
              <a:rPr lang="fr-FR" sz="1800" i="1" dirty="0" smtClean="0">
                <a:latin typeface="+mn-lt"/>
              </a:rPr>
              <a:t>Le niveau de responsabilité : il est défini comme un indicateur de niveau d’intervention et d’implication.</a:t>
            </a:r>
          </a:p>
          <a:p>
            <a:pPr marL="0" indent="0">
              <a:lnSpc>
                <a:spcPct val="110000"/>
              </a:lnSpc>
              <a:spcBef>
                <a:spcPts val="0"/>
              </a:spcBef>
              <a:spcAft>
                <a:spcPts val="0"/>
              </a:spcAft>
              <a:buNone/>
            </a:pPr>
            <a:r>
              <a:rPr lang="fr-FR" sz="1800" i="1" dirty="0" smtClean="0">
                <a:latin typeface="+mn-lt"/>
              </a:rPr>
              <a:t>Le niveau qualifie le niveau moyen de l’ensemble des tâches liées à l’activité, certaines tâches peuvent être d’un niveau supérieur ou inférieur</a:t>
            </a:r>
          </a:p>
        </p:txBody>
      </p:sp>
      <p:graphicFrame>
        <p:nvGraphicFramePr>
          <p:cNvPr id="4" name="Tableau 3"/>
          <p:cNvGraphicFramePr>
            <a:graphicFrameLocks noGrp="1"/>
          </p:cNvGraphicFramePr>
          <p:nvPr>
            <p:extLst>
              <p:ext uri="{D42A27DB-BD31-4B8C-83A1-F6EECF244321}">
                <p14:modId xmlns:p14="http://schemas.microsoft.com/office/powerpoint/2010/main" val="3209704959"/>
              </p:ext>
            </p:extLst>
          </p:nvPr>
        </p:nvGraphicFramePr>
        <p:xfrm>
          <a:off x="1268599" y="1700808"/>
          <a:ext cx="7418201" cy="2661920"/>
        </p:xfrm>
        <a:graphic>
          <a:graphicData uri="http://schemas.openxmlformats.org/drawingml/2006/table">
            <a:tbl>
              <a:tblPr firstRow="1" bandRow="1">
                <a:tableStyleId>{69012ECD-51FC-41F1-AA8D-1B2483CD663E}</a:tableStyleId>
              </a:tblPr>
              <a:tblGrid>
                <a:gridCol w="645061"/>
                <a:gridCol w="4748630"/>
                <a:gridCol w="2024510"/>
              </a:tblGrid>
              <a:tr h="370840">
                <a:tc gridSpan="2">
                  <a:txBody>
                    <a:bodyPr/>
                    <a:lstStyle/>
                    <a:p>
                      <a:r>
                        <a:rPr lang="fr-FR" dirty="0" smtClean="0"/>
                        <a:t>Activités</a:t>
                      </a:r>
                      <a:r>
                        <a:rPr lang="fr-FR" baseline="0" dirty="0" smtClean="0"/>
                        <a:t> Professionnelles (macro)</a:t>
                      </a:r>
                      <a:endParaRPr lang="fr-FR" dirty="0"/>
                    </a:p>
                  </a:txBody>
                  <a:tcPr/>
                </a:tc>
                <a:tc hMerge="1">
                  <a:txBody>
                    <a:bodyPr/>
                    <a:lstStyle/>
                    <a:p>
                      <a:endParaRPr lang="fr-FR" dirty="0"/>
                    </a:p>
                  </a:txBody>
                  <a:tcPr/>
                </a:tc>
                <a:tc>
                  <a:txBody>
                    <a:bodyPr/>
                    <a:lstStyle/>
                    <a:p>
                      <a:pPr algn="ctr"/>
                      <a:r>
                        <a:rPr lang="fr-FR" dirty="0" smtClean="0"/>
                        <a:t>Niveau de responsabilité</a:t>
                      </a:r>
                      <a:endParaRPr lang="fr-FR" dirty="0"/>
                    </a:p>
                  </a:txBody>
                  <a:tcPr/>
                </a:tc>
              </a:tr>
              <a:tr h="370840">
                <a:tc>
                  <a:txBody>
                    <a:bodyPr/>
                    <a:lstStyle/>
                    <a:p>
                      <a:r>
                        <a:rPr lang="fr-FR" dirty="0" smtClean="0"/>
                        <a:t>A1</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mn-lt"/>
                          <a:cs typeface="Calibri"/>
                        </a:rPr>
                        <a:t>Participer à la réponse à une affaire</a:t>
                      </a:r>
                    </a:p>
                  </a:txBody>
                  <a:tcPr/>
                </a:tc>
                <a:tc>
                  <a:txBody>
                    <a:bodyPr/>
                    <a:lstStyle/>
                    <a:p>
                      <a:pPr algn="ctr"/>
                      <a:r>
                        <a:rPr lang="fr-FR" sz="1800" kern="1200" dirty="0" smtClean="0"/>
                        <a:t>■■□□</a:t>
                      </a:r>
                      <a:endParaRPr lang="fr-FR" dirty="0"/>
                    </a:p>
                  </a:txBody>
                  <a:tcPr/>
                </a:tc>
              </a:tr>
              <a:tr h="370840">
                <a:tc>
                  <a:txBody>
                    <a:bodyPr/>
                    <a:lstStyle/>
                    <a:p>
                      <a:r>
                        <a:rPr lang="fr-FR" dirty="0" smtClean="0"/>
                        <a:t>A2</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mn-lt"/>
                          <a:cs typeface="Calibri"/>
                        </a:rPr>
                        <a:t>Concevoir la production du domaine considéré</a:t>
                      </a:r>
                    </a:p>
                  </a:txBody>
                  <a:tcPr/>
                </a:tc>
                <a:tc>
                  <a:txBody>
                    <a:bodyPr/>
                    <a:lstStyle/>
                    <a:p>
                      <a:pPr algn="ctr"/>
                      <a:r>
                        <a:rPr lang="fr-FR" sz="1800" kern="1200" dirty="0" smtClean="0"/>
                        <a:t>■■■■</a:t>
                      </a:r>
                      <a:endParaRPr lang="fr-FR" dirty="0"/>
                    </a:p>
                  </a:txBody>
                  <a:tcPr/>
                </a:tc>
              </a:tr>
              <a:tr h="370840">
                <a:tc>
                  <a:txBody>
                    <a:bodyPr/>
                    <a:lstStyle/>
                    <a:p>
                      <a:r>
                        <a:rPr lang="fr-FR" dirty="0" smtClean="0"/>
                        <a:t>A3</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mn-lt"/>
                          <a:cs typeface="Calibri"/>
                        </a:rPr>
                        <a:t>Optimiser le triptyque coûts-délais-qualité</a:t>
                      </a:r>
                      <a:r>
                        <a:rPr lang="fr-FR" baseline="0" dirty="0" smtClean="0">
                          <a:latin typeface="+mn-lt"/>
                          <a:cs typeface="Calibri"/>
                        </a:rPr>
                        <a:t> </a:t>
                      </a:r>
                      <a:r>
                        <a:rPr lang="fr-FR" dirty="0" smtClean="0">
                          <a:latin typeface="+mn-lt"/>
                          <a:cs typeface="Calibri"/>
                        </a:rPr>
                        <a:t>de la réalisation du produit</a:t>
                      </a:r>
                    </a:p>
                  </a:txBody>
                  <a:tcPr/>
                </a:tc>
                <a:tc>
                  <a:txBody>
                    <a:bodyPr/>
                    <a:lstStyle/>
                    <a:p>
                      <a:pPr algn="ctr"/>
                      <a:r>
                        <a:rPr lang="fr-FR" sz="1800" kern="1200" dirty="0" smtClean="0"/>
                        <a:t>■■■□</a:t>
                      </a:r>
                      <a:endParaRPr lang="fr-FR" dirty="0"/>
                    </a:p>
                  </a:txBody>
                  <a:tcPr/>
                </a:tc>
              </a:tr>
              <a:tr h="370840">
                <a:tc>
                  <a:txBody>
                    <a:bodyPr/>
                    <a:lstStyle/>
                    <a:p>
                      <a:r>
                        <a:rPr lang="fr-FR" dirty="0" smtClean="0"/>
                        <a:t>A4</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mn-lt"/>
                          <a:cs typeface="Calibri"/>
                        </a:rPr>
                        <a:t>Gérer la réalisation du produit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kern="1200" dirty="0" smtClean="0"/>
                        <a:t>■■■■</a:t>
                      </a:r>
                      <a:endParaRPr lang="fr-FR" dirty="0" smtClean="0"/>
                    </a:p>
                  </a:txBody>
                  <a:tcPr/>
                </a:tc>
              </a:tr>
            </a:tbl>
          </a:graphicData>
        </a:graphic>
      </p:graphicFrame>
      <p:sp>
        <p:nvSpPr>
          <p:cNvPr id="5" name="Rectangle 4"/>
          <p:cNvSpPr/>
          <p:nvPr/>
        </p:nvSpPr>
        <p:spPr>
          <a:xfrm>
            <a:off x="6786069" y="1574346"/>
            <a:ext cx="1765093" cy="342651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6" name="ZoneTexte 5"/>
          <p:cNvSpPr txBox="1"/>
          <p:nvPr/>
        </p:nvSpPr>
        <p:spPr>
          <a:xfrm>
            <a:off x="6786069" y="4357002"/>
            <a:ext cx="1765093" cy="646331"/>
          </a:xfrm>
          <a:prstGeom prst="rect">
            <a:avLst/>
          </a:prstGeom>
          <a:solidFill>
            <a:schemeClr val="accent1">
              <a:lumMod val="40000"/>
              <a:lumOff val="60000"/>
            </a:schemeClr>
          </a:solidFill>
          <a:ln>
            <a:solidFill>
              <a:srgbClr val="1F497D"/>
            </a:solidFill>
          </a:ln>
        </p:spPr>
        <p:txBody>
          <a:bodyPr wrap="square" rtlCol="0">
            <a:spAutoFit/>
          </a:bodyPr>
          <a:lstStyle/>
          <a:p>
            <a:pPr algn="ctr"/>
            <a:r>
              <a:rPr lang="fr-FR" dirty="0" smtClean="0"/>
              <a:t>Générique, à affiner par BTS</a:t>
            </a:r>
            <a:endParaRPr lang="fr-FR" dirty="0"/>
          </a:p>
        </p:txBody>
      </p:sp>
      <p:sp>
        <p:nvSpPr>
          <p:cNvPr id="8" name="ZoneTexte 7"/>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BTS de la mécanique: les activités professionnelles</a:t>
            </a:r>
          </a:p>
        </p:txBody>
      </p:sp>
    </p:spTree>
    <p:extLst>
      <p:ext uri="{BB962C8B-B14F-4D97-AF65-F5344CB8AC3E}">
        <p14:creationId xmlns:p14="http://schemas.microsoft.com/office/powerpoint/2010/main" val="3608924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BTS de la mécanique: les activités professionnelles</a:t>
            </a:r>
          </a:p>
        </p:txBody>
      </p:sp>
      <p:graphicFrame>
        <p:nvGraphicFramePr>
          <p:cNvPr id="2" name="Tableau 1"/>
          <p:cNvGraphicFramePr>
            <a:graphicFrameLocks noGrp="1"/>
          </p:cNvGraphicFramePr>
          <p:nvPr>
            <p:extLst>
              <p:ext uri="{D42A27DB-BD31-4B8C-83A1-F6EECF244321}">
                <p14:modId xmlns:p14="http://schemas.microsoft.com/office/powerpoint/2010/main" val="3072887053"/>
              </p:ext>
            </p:extLst>
          </p:nvPr>
        </p:nvGraphicFramePr>
        <p:xfrm>
          <a:off x="755576" y="188640"/>
          <a:ext cx="8136904" cy="6065520"/>
        </p:xfrm>
        <a:graphic>
          <a:graphicData uri="http://schemas.openxmlformats.org/drawingml/2006/table">
            <a:tbl>
              <a:tblPr firstRow="1" bandRow="1">
                <a:tableStyleId>{69012ECD-51FC-41F1-AA8D-1B2483CD663E}</a:tableStyleId>
              </a:tblPr>
              <a:tblGrid>
                <a:gridCol w="1656184"/>
                <a:gridCol w="2230098"/>
                <a:gridCol w="1874358"/>
                <a:gridCol w="237626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accent3">
                              <a:lumMod val="85000"/>
                            </a:schemeClr>
                          </a:solidFill>
                        </a:rPr>
                        <a:t>Activités génériques conception de produits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solidFill>
                            <a:srgbClr val="D9D9D9"/>
                          </a:solidFill>
                        </a:rPr>
                        <a:t>BTS CPI</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solidFill>
                            <a:srgbClr val="D1E0F1"/>
                          </a:solidFill>
                        </a:rPr>
                        <a:t>Activités génériques conception de process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solidFill>
                            <a:srgbClr val="D1E0F1"/>
                          </a:solidFill>
                        </a:rPr>
                        <a:t>BTS CPRP</a:t>
                      </a: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A1. Participer à la réponse à une affaire</a:t>
                      </a:r>
                    </a:p>
                  </a:txBody>
                  <a:tcPr>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rgbClr val="FF0000"/>
                          </a:solidFill>
                        </a:rPr>
                        <a:t>Analyser l'expression d'un besoin et rédiger un cahier des charges fonctionnel</a:t>
                      </a:r>
                      <a:r>
                        <a:rPr lang="fr-FR" sz="1600" dirty="0" smtClean="0">
                          <a:solidFill>
                            <a:srgbClr val="FF0000"/>
                          </a:solidFill>
                          <a:effectLst/>
                        </a:rPr>
                        <a:t> </a:t>
                      </a:r>
                      <a:endParaRPr lang="fr-FR" sz="1600" dirty="0" smtClean="0">
                        <a:solidFill>
                          <a:srgbClr val="FF0000"/>
                        </a:solidFill>
                      </a:endParaRPr>
                    </a:p>
                  </a:txBody>
                  <a:tcPr>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latin typeface="+mn-lt"/>
                          <a:cs typeface="Calibri"/>
                        </a:rPr>
                        <a:t>A1. Participer à la réponse à une affaire</a:t>
                      </a: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008000"/>
                          </a:solidFill>
                        </a:rPr>
                        <a:t>Participer à la réponse à une affaire</a:t>
                      </a:r>
                      <a:r>
                        <a:rPr lang="fr-FR" sz="1600" b="0" dirty="0" smtClean="0">
                          <a:solidFill>
                            <a:srgbClr val="008000"/>
                          </a:solidFill>
                        </a:rPr>
                        <a:t> </a:t>
                      </a:r>
                    </a:p>
                  </a:txBody>
                  <a:tcPr>
                    <a:solidFill>
                      <a:schemeClr val="accent6">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A2. Concevoir les Systèmes du domaine considéré</a:t>
                      </a:r>
                    </a:p>
                  </a:txBody>
                  <a:tcPr>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FF0000"/>
                          </a:solidFill>
                        </a:rPr>
                        <a:t>Conception préliminaire </a:t>
                      </a:r>
                      <a:r>
                        <a:rPr lang="fr-FR" sz="1600" dirty="0" smtClean="0">
                          <a:solidFill>
                            <a:srgbClr val="FF0000"/>
                          </a:solidFill>
                        </a:rPr>
                        <a:t>: concevoir et choisir une solution technique relative à un mécanisme</a:t>
                      </a:r>
                      <a:r>
                        <a:rPr lang="fr-FR" sz="1600" dirty="0" smtClean="0">
                          <a:solidFill>
                            <a:srgbClr val="FF0000"/>
                          </a:solidFill>
                          <a:effectLst/>
                        </a:rPr>
                        <a:t> </a:t>
                      </a:r>
                      <a:endParaRPr lang="fr-FR" sz="1600" dirty="0" smtClean="0"/>
                    </a:p>
                  </a:txBody>
                  <a:tcPr>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latin typeface="+mn-lt"/>
                          <a:cs typeface="Calibri"/>
                        </a:rPr>
                        <a:t>A2. Concevoir la production du domaine considéré</a:t>
                      </a: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008000"/>
                          </a:solidFill>
                        </a:rPr>
                        <a:t>Concevoir la production</a:t>
                      </a:r>
                      <a:r>
                        <a:rPr lang="fr-FR" sz="1600" b="1" dirty="0" smtClean="0">
                          <a:solidFill>
                            <a:srgbClr val="008000"/>
                          </a:solidFill>
                          <a:effectLst/>
                        </a:rPr>
                        <a:t> : </a:t>
                      </a:r>
                      <a:r>
                        <a:rPr lang="fr-FR" sz="1600" b="0" dirty="0" smtClean="0">
                          <a:solidFill>
                            <a:srgbClr val="008000"/>
                          </a:solidFill>
                          <a:effectLst/>
                        </a:rPr>
                        <a:t>concevoir</a:t>
                      </a:r>
                      <a:r>
                        <a:rPr lang="fr-FR" sz="1600" b="0" baseline="0" dirty="0" smtClean="0">
                          <a:solidFill>
                            <a:srgbClr val="008000"/>
                          </a:solidFill>
                          <a:effectLst/>
                        </a:rPr>
                        <a:t> le processus optimisé de réalisation et les environnements associés</a:t>
                      </a:r>
                      <a:endParaRPr lang="fr-FR" sz="1600" b="0" dirty="0" smtClean="0">
                        <a:solidFill>
                          <a:srgbClr val="008000"/>
                        </a:solidFill>
                      </a:endParaRPr>
                    </a:p>
                  </a:txBody>
                  <a:tcPr>
                    <a:solidFill>
                      <a:schemeClr val="accent6">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A3. Pré-industrialiser le produit</a:t>
                      </a:r>
                    </a:p>
                  </a:txBody>
                  <a:tcPr>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FF0000"/>
                          </a:solidFill>
                        </a:rPr>
                        <a:t>Conception détaillée </a:t>
                      </a:r>
                      <a:r>
                        <a:rPr lang="fr-FR" sz="1600" dirty="0" smtClean="0">
                          <a:solidFill>
                            <a:srgbClr val="FF0000"/>
                          </a:solidFill>
                        </a:rPr>
                        <a:t>: pré-industrialiser et définir une solution technique optimisée relative à un mécanisme</a:t>
                      </a:r>
                      <a:r>
                        <a:rPr lang="fr-FR" sz="1600" dirty="0" smtClean="0">
                          <a:solidFill>
                            <a:schemeClr val="tx1"/>
                          </a:solidFill>
                        </a:rPr>
                        <a:t>.</a:t>
                      </a:r>
                      <a:endParaRPr lang="fr-FR" sz="1600" dirty="0" smtClean="0"/>
                    </a:p>
                  </a:txBody>
                  <a:tcPr>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latin typeface="+mn-lt"/>
                          <a:cs typeface="Calibri"/>
                        </a:rPr>
                        <a:t>A3. Optimiser le triptyque coûts-délais-qualité</a:t>
                      </a:r>
                      <a:r>
                        <a:rPr lang="fr-FR" sz="1600" b="1" baseline="0" dirty="0" smtClean="0">
                          <a:latin typeface="+mn-lt"/>
                          <a:cs typeface="Calibri"/>
                        </a:rPr>
                        <a:t> </a:t>
                      </a:r>
                      <a:r>
                        <a:rPr lang="fr-FR" sz="1600" b="1" dirty="0" smtClean="0">
                          <a:latin typeface="+mn-lt"/>
                          <a:cs typeface="Calibri"/>
                        </a:rPr>
                        <a:t>de la réalisation du produit</a:t>
                      </a: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008000"/>
                          </a:solidFill>
                        </a:rPr>
                        <a:t>Initialiser la production</a:t>
                      </a:r>
                      <a:r>
                        <a:rPr lang="fr-FR" sz="1600" b="1" dirty="0" smtClean="0">
                          <a:solidFill>
                            <a:srgbClr val="008000"/>
                          </a:solidFill>
                          <a:effectLst/>
                        </a:rPr>
                        <a:t> : </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b="0" dirty="0" smtClean="0">
                          <a:solidFill>
                            <a:srgbClr val="008000"/>
                          </a:solidFill>
                          <a:effectLst/>
                        </a:rPr>
                        <a:t>tester le processus, optimiser les paramètres et planifier la réalisation</a:t>
                      </a:r>
                      <a:endParaRPr lang="fr-FR" sz="1600" b="0" dirty="0" smtClean="0">
                        <a:solidFill>
                          <a:srgbClr val="008000"/>
                        </a:solidFill>
                      </a:endParaRPr>
                    </a:p>
                  </a:txBody>
                  <a:tcPr>
                    <a:solidFill>
                      <a:schemeClr val="accent6">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A4. Gérer la vie du système</a:t>
                      </a:r>
                    </a:p>
                  </a:txBody>
                  <a:tcPr>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FF0000"/>
                          </a:solidFill>
                        </a:rPr>
                        <a:t>Participer à la vie d’un bureau d’études</a:t>
                      </a:r>
                      <a:r>
                        <a:rPr lang="fr-FR" sz="1600" b="0" dirty="0" smtClean="0">
                          <a:solidFill>
                            <a:srgbClr val="FF0000"/>
                          </a:solidFill>
                          <a:effectLst/>
                        </a:rPr>
                        <a:t>.</a:t>
                      </a:r>
                      <a:endParaRPr lang="fr-FR" sz="1600" dirty="0" smtClean="0">
                        <a:solidFill>
                          <a:srgbClr val="FF0000"/>
                        </a:solidFill>
                      </a:endParaRPr>
                    </a:p>
                  </a:txBody>
                  <a:tcPr>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latin typeface="+mn-lt"/>
                          <a:cs typeface="Calibri"/>
                        </a:rPr>
                        <a:t>A4. Gérer la réalisation du produit</a:t>
                      </a: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008000"/>
                          </a:solidFill>
                        </a:rPr>
                        <a:t>Gérer la réalisation :</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b="0" dirty="0" smtClean="0">
                          <a:solidFill>
                            <a:srgbClr val="008000"/>
                          </a:solidFill>
                          <a:effectLst/>
                        </a:rPr>
                        <a:t>garantir</a:t>
                      </a:r>
                      <a:r>
                        <a:rPr lang="fr-FR" sz="1600" b="0" baseline="0" dirty="0" smtClean="0">
                          <a:solidFill>
                            <a:srgbClr val="008000"/>
                          </a:solidFill>
                          <a:effectLst/>
                        </a:rPr>
                        <a:t> la mise en œuvre et l’assemblage</a:t>
                      </a:r>
                      <a:endParaRPr lang="fr-FR" sz="1600" b="0" dirty="0" smtClean="0">
                        <a:solidFill>
                          <a:srgbClr val="008000"/>
                        </a:solidFill>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1081138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r 10"/>
          <p:cNvGrpSpPr/>
          <p:nvPr/>
        </p:nvGrpSpPr>
        <p:grpSpPr>
          <a:xfrm>
            <a:off x="755576" y="864025"/>
            <a:ext cx="7885384" cy="5040631"/>
            <a:chOff x="755576" y="864025"/>
            <a:chExt cx="7885384" cy="5040631"/>
          </a:xfrm>
        </p:grpSpPr>
        <p:sp>
          <p:nvSpPr>
            <p:cNvPr id="25" name="Ellipse 24"/>
            <p:cNvSpPr>
              <a:spLocks noChangeAspect="1"/>
            </p:cNvSpPr>
            <p:nvPr/>
          </p:nvSpPr>
          <p:spPr>
            <a:xfrm>
              <a:off x="3600329" y="864025"/>
              <a:ext cx="5040631" cy="5040631"/>
            </a:xfrm>
            <a:prstGeom prst="ellipse">
              <a:avLst/>
            </a:prstGeom>
            <a:solidFill>
              <a:schemeClr val="accent2">
                <a:lumMod val="75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p:cNvSpPr txBox="1"/>
            <p:nvPr/>
          </p:nvSpPr>
          <p:spPr>
            <a:xfrm>
              <a:off x="755576" y="5282044"/>
              <a:ext cx="2520280" cy="523220"/>
            </a:xfrm>
            <a:prstGeom prst="rect">
              <a:avLst/>
            </a:prstGeom>
            <a:solidFill>
              <a:schemeClr val="accent2">
                <a:lumMod val="75000"/>
              </a:schemeClr>
            </a:solidFill>
            <a:ln>
              <a:solidFill>
                <a:schemeClr val="accent5">
                  <a:lumMod val="50000"/>
                </a:schemeClr>
              </a:solidFill>
            </a:ln>
          </p:spPr>
          <p:txBody>
            <a:bodyPr wrap="square" rtlCol="0">
              <a:spAutoFit/>
            </a:bodyPr>
            <a:lstStyle/>
            <a:p>
              <a:pPr algn="r"/>
              <a:r>
                <a:rPr lang="fr-FR" sz="1400" b="1" dirty="0">
                  <a:solidFill>
                    <a:schemeClr val="bg1"/>
                  </a:solidFill>
                </a:rPr>
                <a:t>7: Gérer et piloter la réalisation</a:t>
              </a:r>
            </a:p>
          </p:txBody>
        </p:sp>
      </p:grpSp>
      <p:grpSp>
        <p:nvGrpSpPr>
          <p:cNvPr id="10" name="Grouper 9"/>
          <p:cNvGrpSpPr/>
          <p:nvPr/>
        </p:nvGrpSpPr>
        <p:grpSpPr>
          <a:xfrm>
            <a:off x="755576" y="1224619"/>
            <a:ext cx="7525344" cy="4319997"/>
            <a:chOff x="755576" y="1224619"/>
            <a:chExt cx="7525344" cy="4319997"/>
          </a:xfrm>
        </p:grpSpPr>
        <p:sp>
          <p:nvSpPr>
            <p:cNvPr id="18" name="Ellipse 17"/>
            <p:cNvSpPr>
              <a:spLocks noChangeAspect="1"/>
            </p:cNvSpPr>
            <p:nvPr/>
          </p:nvSpPr>
          <p:spPr>
            <a:xfrm>
              <a:off x="3960923" y="1224619"/>
              <a:ext cx="4319997" cy="4319997"/>
            </a:xfrm>
            <a:prstGeom prst="ellipse">
              <a:avLst/>
            </a:prstGeom>
            <a:solidFill>
              <a:schemeClr val="accent5">
                <a:lumMod val="75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ZoneTexte 22"/>
            <p:cNvSpPr txBox="1"/>
            <p:nvPr/>
          </p:nvSpPr>
          <p:spPr>
            <a:xfrm>
              <a:off x="755576" y="4705980"/>
              <a:ext cx="2520280" cy="523220"/>
            </a:xfrm>
            <a:prstGeom prst="rect">
              <a:avLst/>
            </a:prstGeom>
            <a:solidFill>
              <a:schemeClr val="accent5">
                <a:lumMod val="75000"/>
              </a:schemeClr>
            </a:solidFill>
            <a:ln>
              <a:solidFill>
                <a:schemeClr val="accent5">
                  <a:lumMod val="50000"/>
                </a:schemeClr>
              </a:solidFill>
            </a:ln>
          </p:spPr>
          <p:txBody>
            <a:bodyPr wrap="square" rtlCol="0">
              <a:spAutoFit/>
            </a:bodyPr>
            <a:lstStyle/>
            <a:p>
              <a:pPr algn="r"/>
              <a:r>
                <a:rPr lang="fr-FR" sz="1400" b="1" dirty="0">
                  <a:solidFill>
                    <a:schemeClr val="bg1"/>
                  </a:solidFill>
                </a:rPr>
                <a:t>6: Initialiser ou industrialiser la production</a:t>
              </a:r>
            </a:p>
          </p:txBody>
        </p:sp>
      </p:grpSp>
      <p:grpSp>
        <p:nvGrpSpPr>
          <p:cNvPr id="8" name="Grouper 7"/>
          <p:cNvGrpSpPr/>
          <p:nvPr/>
        </p:nvGrpSpPr>
        <p:grpSpPr>
          <a:xfrm>
            <a:off x="755576" y="1584176"/>
            <a:ext cx="7164901" cy="3599997"/>
            <a:chOff x="755576" y="1584176"/>
            <a:chExt cx="7164901" cy="3599997"/>
          </a:xfrm>
        </p:grpSpPr>
        <p:sp>
          <p:nvSpPr>
            <p:cNvPr id="17" name="Ellipse 16"/>
            <p:cNvSpPr>
              <a:spLocks noChangeAspect="1"/>
            </p:cNvSpPr>
            <p:nvPr/>
          </p:nvSpPr>
          <p:spPr>
            <a:xfrm>
              <a:off x="4320480" y="1584176"/>
              <a:ext cx="3599997" cy="3599997"/>
            </a:xfrm>
            <a:prstGeom prst="ellipse">
              <a:avLst/>
            </a:prstGeom>
            <a:solidFill>
              <a:schemeClr val="accent2">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ZoneTexte 21"/>
            <p:cNvSpPr txBox="1"/>
            <p:nvPr/>
          </p:nvSpPr>
          <p:spPr>
            <a:xfrm>
              <a:off x="755576" y="3915231"/>
              <a:ext cx="2520280" cy="738664"/>
            </a:xfrm>
            <a:prstGeom prst="rect">
              <a:avLst/>
            </a:prstGeom>
            <a:solidFill>
              <a:schemeClr val="accent2">
                <a:lumMod val="60000"/>
                <a:lumOff val="40000"/>
              </a:schemeClr>
            </a:solidFill>
            <a:ln>
              <a:solidFill>
                <a:schemeClr val="accent5">
                  <a:lumMod val="50000"/>
                </a:schemeClr>
              </a:solidFill>
            </a:ln>
          </p:spPr>
          <p:txBody>
            <a:bodyPr wrap="square" rtlCol="0">
              <a:spAutoFit/>
            </a:bodyPr>
            <a:lstStyle/>
            <a:p>
              <a:pPr algn="r"/>
              <a:r>
                <a:rPr lang="fr-FR" sz="1400" b="1" dirty="0"/>
                <a:t>5: Concevoir la production ou les moyens de production</a:t>
              </a:r>
            </a:p>
          </p:txBody>
        </p:sp>
      </p:grpSp>
      <p:grpSp>
        <p:nvGrpSpPr>
          <p:cNvPr id="7" name="Grouper 6"/>
          <p:cNvGrpSpPr/>
          <p:nvPr/>
        </p:nvGrpSpPr>
        <p:grpSpPr>
          <a:xfrm>
            <a:off x="755576" y="1944216"/>
            <a:ext cx="6823201" cy="2880210"/>
            <a:chOff x="755576" y="1944216"/>
            <a:chExt cx="6823201" cy="2880210"/>
          </a:xfrm>
        </p:grpSpPr>
        <p:sp>
          <p:nvSpPr>
            <p:cNvPr id="16" name="Ellipse 15"/>
            <p:cNvSpPr>
              <a:spLocks noChangeAspect="1"/>
            </p:cNvSpPr>
            <p:nvPr/>
          </p:nvSpPr>
          <p:spPr>
            <a:xfrm>
              <a:off x="4698567" y="1944216"/>
              <a:ext cx="2880210" cy="2880210"/>
            </a:xfrm>
            <a:prstGeom prst="ellipse">
              <a:avLst/>
            </a:prstGeom>
            <a:solidFill>
              <a:schemeClr val="accent5">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ZoneTexte 20"/>
            <p:cNvSpPr txBox="1"/>
            <p:nvPr/>
          </p:nvSpPr>
          <p:spPr>
            <a:xfrm>
              <a:off x="755576" y="3537569"/>
              <a:ext cx="2520280" cy="307777"/>
            </a:xfrm>
            <a:prstGeom prst="rect">
              <a:avLst/>
            </a:prstGeom>
            <a:solidFill>
              <a:schemeClr val="accent5">
                <a:lumMod val="60000"/>
                <a:lumOff val="40000"/>
              </a:schemeClr>
            </a:solidFill>
            <a:ln>
              <a:solidFill>
                <a:schemeClr val="accent5">
                  <a:lumMod val="50000"/>
                </a:schemeClr>
              </a:solidFill>
            </a:ln>
          </p:spPr>
          <p:txBody>
            <a:bodyPr wrap="square" rtlCol="0">
              <a:spAutoFit/>
            </a:bodyPr>
            <a:lstStyle/>
            <a:p>
              <a:pPr algn="r"/>
              <a:r>
                <a:rPr lang="fr-FR" sz="1400" b="1" dirty="0"/>
                <a:t>4: Répondre à une affaire</a:t>
              </a:r>
            </a:p>
          </p:txBody>
        </p:sp>
      </p:grpSp>
      <p:sp>
        <p:nvSpPr>
          <p:cNvPr id="2" name="Espace réservé du numéro de diapositive 1"/>
          <p:cNvSpPr>
            <a:spLocks noGrp="1"/>
          </p:cNvSpPr>
          <p:nvPr>
            <p:ph type="sldNum" sz="quarter" idx="12"/>
          </p:nvPr>
        </p:nvSpPr>
        <p:spPr>
          <a:xfrm>
            <a:off x="8173888" y="6455742"/>
            <a:ext cx="2133600" cy="365125"/>
          </a:xfrm>
        </p:spPr>
        <p:txBody>
          <a:bodyPr/>
          <a:lstStyle/>
          <a:p>
            <a:fld id="{5FBC8D34-BEFC-6B45-95FD-88DF8388AD58}" type="slidenum">
              <a:rPr lang="fr-FR" smtClean="0"/>
              <a:t>7</a:t>
            </a:fld>
            <a:endParaRPr lang="fr-FR"/>
          </a:p>
        </p:txBody>
      </p:sp>
      <p:cxnSp>
        <p:nvCxnSpPr>
          <p:cNvPr id="9" name="Connecteur droit 8"/>
          <p:cNvCxnSpPr/>
          <p:nvPr/>
        </p:nvCxnSpPr>
        <p:spPr>
          <a:xfrm>
            <a:off x="6120680" y="216024"/>
            <a:ext cx="0" cy="6669360"/>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1620688" y="3384376"/>
            <a:ext cx="9144000" cy="0"/>
          </a:xfrm>
          <a:prstGeom prst="line">
            <a:avLst/>
          </a:prstGeom>
          <a:ln w="3175" cmpd="sng"/>
        </p:spPr>
        <p:style>
          <a:lnRef idx="2">
            <a:schemeClr val="accent1"/>
          </a:lnRef>
          <a:fillRef idx="0">
            <a:schemeClr val="accent1"/>
          </a:fillRef>
          <a:effectRef idx="1">
            <a:schemeClr val="accent1"/>
          </a:effectRef>
          <a:fontRef idx="minor">
            <a:schemeClr val="tx1"/>
          </a:fontRef>
        </p:style>
      </p:cxnSp>
      <p:grpSp>
        <p:nvGrpSpPr>
          <p:cNvPr id="6" name="Grouper 5"/>
          <p:cNvGrpSpPr/>
          <p:nvPr/>
        </p:nvGrpSpPr>
        <p:grpSpPr>
          <a:xfrm>
            <a:off x="755576" y="2340260"/>
            <a:ext cx="6445224" cy="2160232"/>
            <a:chOff x="755576" y="2340260"/>
            <a:chExt cx="6445224" cy="2160232"/>
          </a:xfrm>
        </p:grpSpPr>
        <p:sp>
          <p:nvSpPr>
            <p:cNvPr id="15" name="Ellipse 14"/>
            <p:cNvSpPr>
              <a:spLocks noChangeAspect="1"/>
            </p:cNvSpPr>
            <p:nvPr/>
          </p:nvSpPr>
          <p:spPr>
            <a:xfrm>
              <a:off x="5040568" y="2340260"/>
              <a:ext cx="2160232" cy="2160232"/>
            </a:xfrm>
            <a:prstGeom prst="ellipse">
              <a:avLst/>
            </a:prstGeom>
            <a:solidFill>
              <a:schemeClr val="accent5">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ZoneTexte 19"/>
            <p:cNvSpPr txBox="1"/>
            <p:nvPr/>
          </p:nvSpPr>
          <p:spPr>
            <a:xfrm>
              <a:off x="755576" y="2924719"/>
              <a:ext cx="2520280" cy="307777"/>
            </a:xfrm>
            <a:prstGeom prst="rect">
              <a:avLst/>
            </a:prstGeom>
            <a:solidFill>
              <a:schemeClr val="accent5">
                <a:lumMod val="40000"/>
                <a:lumOff val="60000"/>
              </a:schemeClr>
            </a:solidFill>
            <a:ln>
              <a:solidFill>
                <a:schemeClr val="accent1">
                  <a:lumMod val="75000"/>
                </a:schemeClr>
              </a:solidFill>
            </a:ln>
          </p:spPr>
          <p:txBody>
            <a:bodyPr wrap="square" rtlCol="0">
              <a:spAutoFit/>
            </a:bodyPr>
            <a:lstStyle/>
            <a:p>
              <a:pPr algn="r"/>
              <a:r>
                <a:rPr lang="fr-FR" sz="1400" b="1" dirty="0"/>
                <a:t>3: Conception détaillée</a:t>
              </a:r>
            </a:p>
          </p:txBody>
        </p:sp>
      </p:grpSp>
      <p:grpSp>
        <p:nvGrpSpPr>
          <p:cNvPr id="5" name="Grouper 4"/>
          <p:cNvGrpSpPr/>
          <p:nvPr/>
        </p:nvGrpSpPr>
        <p:grpSpPr>
          <a:xfrm>
            <a:off x="755576" y="2527893"/>
            <a:ext cx="6085184" cy="1576563"/>
            <a:chOff x="755576" y="2527893"/>
            <a:chExt cx="6085184" cy="1576563"/>
          </a:xfrm>
        </p:grpSpPr>
        <p:sp>
          <p:nvSpPr>
            <p:cNvPr id="14" name="Ellipse 13"/>
            <p:cNvSpPr>
              <a:spLocks noChangeAspect="1"/>
            </p:cNvSpPr>
            <p:nvPr/>
          </p:nvSpPr>
          <p:spPr>
            <a:xfrm>
              <a:off x="5400619" y="2664315"/>
              <a:ext cx="1440141" cy="1440141"/>
            </a:xfrm>
            <a:prstGeom prst="ellipse">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ZoneTexte 18"/>
            <p:cNvSpPr txBox="1"/>
            <p:nvPr/>
          </p:nvSpPr>
          <p:spPr>
            <a:xfrm>
              <a:off x="755576" y="2527893"/>
              <a:ext cx="2520280" cy="307777"/>
            </a:xfrm>
            <a:prstGeom prst="rect">
              <a:avLst/>
            </a:prstGeom>
            <a:solidFill>
              <a:schemeClr val="accent6">
                <a:lumMod val="40000"/>
                <a:lumOff val="60000"/>
              </a:schemeClr>
            </a:solidFill>
            <a:ln>
              <a:solidFill>
                <a:schemeClr val="accent1">
                  <a:lumMod val="75000"/>
                </a:schemeClr>
              </a:solidFill>
            </a:ln>
          </p:spPr>
          <p:txBody>
            <a:bodyPr wrap="square" rtlCol="0">
              <a:spAutoFit/>
            </a:bodyPr>
            <a:lstStyle/>
            <a:p>
              <a:pPr algn="r"/>
              <a:r>
                <a:rPr lang="fr-FR" sz="1400" b="1" dirty="0"/>
                <a:t>2: Conception préliminaire</a:t>
              </a:r>
            </a:p>
          </p:txBody>
        </p:sp>
      </p:grpSp>
      <p:grpSp>
        <p:nvGrpSpPr>
          <p:cNvPr id="4" name="Grouper 3"/>
          <p:cNvGrpSpPr/>
          <p:nvPr/>
        </p:nvGrpSpPr>
        <p:grpSpPr>
          <a:xfrm>
            <a:off x="755576" y="2131067"/>
            <a:ext cx="5725144" cy="1613349"/>
            <a:chOff x="755576" y="2131067"/>
            <a:chExt cx="5725144" cy="1613349"/>
          </a:xfrm>
        </p:grpSpPr>
        <p:sp>
          <p:nvSpPr>
            <p:cNvPr id="13" name="Ellipse 12"/>
            <p:cNvSpPr>
              <a:spLocks noChangeAspect="1"/>
            </p:cNvSpPr>
            <p:nvPr/>
          </p:nvSpPr>
          <p:spPr>
            <a:xfrm>
              <a:off x="5760611" y="3024307"/>
              <a:ext cx="720109" cy="720109"/>
            </a:xfrm>
            <a:prstGeom prst="ellipse">
              <a:avLst/>
            </a:prstGeom>
            <a:solidFill>
              <a:schemeClr val="accent6">
                <a:lumMod val="20000"/>
                <a:lumOff val="8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p:cNvSpPr txBox="1"/>
            <p:nvPr/>
          </p:nvSpPr>
          <p:spPr>
            <a:xfrm>
              <a:off x="755576" y="2131067"/>
              <a:ext cx="2520280" cy="307777"/>
            </a:xfrm>
            <a:prstGeom prst="rect">
              <a:avLst/>
            </a:prstGeom>
            <a:solidFill>
              <a:schemeClr val="accent6">
                <a:lumMod val="20000"/>
                <a:lumOff val="80000"/>
              </a:schemeClr>
            </a:solidFill>
            <a:ln>
              <a:solidFill>
                <a:schemeClr val="accent1">
                  <a:lumMod val="75000"/>
                </a:schemeClr>
              </a:solidFill>
            </a:ln>
          </p:spPr>
          <p:txBody>
            <a:bodyPr wrap="square" rtlCol="0">
              <a:spAutoFit/>
            </a:bodyPr>
            <a:lstStyle/>
            <a:p>
              <a:pPr algn="r"/>
              <a:r>
                <a:rPr lang="fr-FR" sz="1400" b="1" dirty="0"/>
                <a:t>1: Besoin &amp; CDCF</a:t>
              </a:r>
            </a:p>
          </p:txBody>
        </p:sp>
      </p:grpSp>
      <p:sp>
        <p:nvSpPr>
          <p:cNvPr id="31" name="ZoneTexte 30"/>
          <p:cNvSpPr txBox="1"/>
          <p:nvPr/>
        </p:nvSpPr>
        <p:spPr>
          <a:xfrm>
            <a:off x="3347864" y="3203684"/>
            <a:ext cx="2880320" cy="369332"/>
          </a:xfrm>
          <a:prstGeom prst="rect">
            <a:avLst/>
          </a:prstGeom>
          <a:noFill/>
        </p:spPr>
        <p:txBody>
          <a:bodyPr wrap="square" rtlCol="0">
            <a:spAutoFit/>
          </a:bodyPr>
          <a:lstStyle/>
          <a:p>
            <a:pPr algn="r"/>
            <a:r>
              <a:rPr lang="fr-FR" b="1" dirty="0" smtClean="0">
                <a:solidFill>
                  <a:schemeClr val="bg1"/>
                </a:solidFill>
              </a:rPr>
              <a:t>7    6   5    4   </a:t>
            </a:r>
            <a:r>
              <a:rPr lang="fr-FR" b="1" dirty="0" smtClean="0"/>
              <a:t>3    2      1 </a:t>
            </a:r>
            <a:endParaRPr lang="fr-FR" b="1" dirty="0"/>
          </a:p>
        </p:txBody>
      </p:sp>
      <p:sp>
        <p:nvSpPr>
          <p:cNvPr id="26" name="Bouton d'action : Informations 25">
            <a:hlinkClick r:id="rId2" action="ppaction://hlinksldjump" highlightClick="1"/>
          </p:cNvPr>
          <p:cNvSpPr/>
          <p:nvPr/>
        </p:nvSpPr>
        <p:spPr>
          <a:xfrm>
            <a:off x="5850347" y="2455349"/>
            <a:ext cx="540262" cy="473982"/>
          </a:xfrm>
          <a:prstGeom prst="actionButtonInform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Bouton d'action : Informations 29">
            <a:hlinkClick r:id="rId2" action="ppaction://hlinksldjump" highlightClick="1"/>
          </p:cNvPr>
          <p:cNvSpPr/>
          <p:nvPr/>
        </p:nvSpPr>
        <p:spPr>
          <a:xfrm>
            <a:off x="5850347" y="5133350"/>
            <a:ext cx="540262" cy="473982"/>
          </a:xfrm>
          <a:prstGeom prst="actionButtonInformation">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33" name="Grouper 32"/>
          <p:cNvGrpSpPr/>
          <p:nvPr/>
        </p:nvGrpSpPr>
        <p:grpSpPr>
          <a:xfrm>
            <a:off x="5022316" y="2349120"/>
            <a:ext cx="2160000" cy="2160000"/>
            <a:chOff x="5022316" y="2349120"/>
            <a:chExt cx="2160000" cy="2160000"/>
          </a:xfrm>
        </p:grpSpPr>
        <p:sp>
          <p:nvSpPr>
            <p:cNvPr id="27" name="Secteurs 26">
              <a:hlinkClick r:id="rId2" action="ppaction://hlinksldjump"/>
            </p:cNvPr>
            <p:cNvSpPr/>
            <p:nvPr/>
          </p:nvSpPr>
          <p:spPr>
            <a:xfrm>
              <a:off x="5022316" y="2349120"/>
              <a:ext cx="2160000" cy="2160000"/>
            </a:xfrm>
            <a:prstGeom prst="pie">
              <a:avLst>
                <a:gd name="adj1" fmla="val 10825995"/>
                <a:gd name="adj2" fmla="val 21902"/>
              </a:avLst>
            </a:prstGeom>
            <a:solidFill>
              <a:schemeClr val="accent1">
                <a:lumMod val="60000"/>
                <a:lumOff val="40000"/>
                <a:alpha val="31000"/>
              </a:schemeClr>
            </a:solid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8" name="ZoneTexte 27"/>
            <p:cNvSpPr txBox="1"/>
            <p:nvPr/>
          </p:nvSpPr>
          <p:spPr>
            <a:xfrm>
              <a:off x="5421129" y="2930026"/>
              <a:ext cx="1296144" cy="369332"/>
            </a:xfrm>
            <a:prstGeom prst="rect">
              <a:avLst/>
            </a:prstGeom>
            <a:noFill/>
          </p:spPr>
          <p:txBody>
            <a:bodyPr wrap="square" rtlCol="0">
              <a:spAutoFit/>
            </a:bodyPr>
            <a:lstStyle/>
            <a:p>
              <a:pPr algn="ctr"/>
              <a:r>
                <a:rPr lang="fr-FR" b="1" i="1" dirty="0" smtClean="0">
                  <a:ln>
                    <a:solidFill>
                      <a:schemeClr val="tx1"/>
                    </a:solidFill>
                  </a:ln>
                  <a:solidFill>
                    <a:schemeClr val="accent6">
                      <a:lumMod val="75000"/>
                    </a:schemeClr>
                  </a:solidFill>
                </a:rPr>
                <a:t>BTS CPI</a:t>
              </a:r>
              <a:endParaRPr lang="fr-FR" b="1" i="1" dirty="0">
                <a:ln>
                  <a:solidFill>
                    <a:schemeClr val="tx1"/>
                  </a:solidFill>
                </a:ln>
                <a:solidFill>
                  <a:schemeClr val="accent6">
                    <a:lumMod val="75000"/>
                  </a:schemeClr>
                </a:solidFill>
              </a:endParaRPr>
            </a:p>
          </p:txBody>
        </p:sp>
      </p:grpSp>
      <p:grpSp>
        <p:nvGrpSpPr>
          <p:cNvPr id="34" name="Grouper 33"/>
          <p:cNvGrpSpPr/>
          <p:nvPr/>
        </p:nvGrpSpPr>
        <p:grpSpPr>
          <a:xfrm>
            <a:off x="3600327" y="3377509"/>
            <a:ext cx="5004000" cy="2535211"/>
            <a:chOff x="3600327" y="3377509"/>
            <a:chExt cx="5004000" cy="2535211"/>
          </a:xfrm>
        </p:grpSpPr>
        <p:sp>
          <p:nvSpPr>
            <p:cNvPr id="29" name="Secteurs 28"/>
            <p:cNvSpPr>
              <a:spLocks noChangeAspect="1"/>
            </p:cNvSpPr>
            <p:nvPr/>
          </p:nvSpPr>
          <p:spPr>
            <a:xfrm flipV="1">
              <a:off x="3600327" y="3377509"/>
              <a:ext cx="5004000" cy="2535211"/>
            </a:xfrm>
            <a:custGeom>
              <a:avLst/>
              <a:gdLst>
                <a:gd name="connsiteX0" fmla="*/ 220 w 5004000"/>
                <a:gd name="connsiteY0" fmla="*/ 2535211 h 5004000"/>
                <a:gd name="connsiteX1" fmla="*/ 1236454 w 5004000"/>
                <a:gd name="connsiteY1" fmla="*/ 343668 h 5004000"/>
                <a:gd name="connsiteX2" fmla="*/ 3752614 w 5004000"/>
                <a:gd name="connsiteY2" fmla="*/ 334983 h 5004000"/>
                <a:gd name="connsiteX3" fmla="*/ 5003948 w 5004000"/>
                <a:gd name="connsiteY3" fmla="*/ 2517940 h 5004000"/>
                <a:gd name="connsiteX4" fmla="*/ 2502000 w 5004000"/>
                <a:gd name="connsiteY4" fmla="*/ 2502000 h 5004000"/>
                <a:gd name="connsiteX5" fmla="*/ 220 w 5004000"/>
                <a:gd name="connsiteY5" fmla="*/ 2535211 h 5004000"/>
                <a:gd name="connsiteX0" fmla="*/ 221 w 5004000"/>
                <a:gd name="connsiteY0" fmla="*/ 2535211 h 2535211"/>
                <a:gd name="connsiteX1" fmla="*/ 1236455 w 5004000"/>
                <a:gd name="connsiteY1" fmla="*/ 343668 h 2535211"/>
                <a:gd name="connsiteX2" fmla="*/ 3752615 w 5004000"/>
                <a:gd name="connsiteY2" fmla="*/ 334983 h 2535211"/>
                <a:gd name="connsiteX3" fmla="*/ 5003949 w 5004000"/>
                <a:gd name="connsiteY3" fmla="*/ 2517940 h 2535211"/>
                <a:gd name="connsiteX4" fmla="*/ 3574445 w 5004000"/>
                <a:gd name="connsiteY4" fmla="*/ 2490711 h 2535211"/>
                <a:gd name="connsiteX5" fmla="*/ 221 w 5004000"/>
                <a:gd name="connsiteY5" fmla="*/ 2535211 h 2535211"/>
                <a:gd name="connsiteX0" fmla="*/ 221 w 5004000"/>
                <a:gd name="connsiteY0" fmla="*/ 2535211 h 2535211"/>
                <a:gd name="connsiteX1" fmla="*/ 1236455 w 5004000"/>
                <a:gd name="connsiteY1" fmla="*/ 343668 h 2535211"/>
                <a:gd name="connsiteX2" fmla="*/ 3752615 w 5004000"/>
                <a:gd name="connsiteY2" fmla="*/ 334983 h 2535211"/>
                <a:gd name="connsiteX3" fmla="*/ 5003949 w 5004000"/>
                <a:gd name="connsiteY3" fmla="*/ 2517940 h 2535211"/>
                <a:gd name="connsiteX4" fmla="*/ 3574445 w 5004000"/>
                <a:gd name="connsiteY4" fmla="*/ 2490711 h 2535211"/>
                <a:gd name="connsiteX5" fmla="*/ 1411940 w 5004000"/>
                <a:gd name="connsiteY5" fmla="*/ 2514764 h 2535211"/>
                <a:gd name="connsiteX6" fmla="*/ 221 w 5004000"/>
                <a:gd name="connsiteY6" fmla="*/ 2535211 h 2535211"/>
                <a:gd name="connsiteX0" fmla="*/ 221 w 5004000"/>
                <a:gd name="connsiteY0" fmla="*/ 2535211 h 2535211"/>
                <a:gd name="connsiteX1" fmla="*/ 1236455 w 5004000"/>
                <a:gd name="connsiteY1" fmla="*/ 343668 h 2535211"/>
                <a:gd name="connsiteX2" fmla="*/ 3752615 w 5004000"/>
                <a:gd name="connsiteY2" fmla="*/ 334983 h 2535211"/>
                <a:gd name="connsiteX3" fmla="*/ 5003949 w 5004000"/>
                <a:gd name="connsiteY3" fmla="*/ 2517940 h 2535211"/>
                <a:gd name="connsiteX4" fmla="*/ 3574445 w 5004000"/>
                <a:gd name="connsiteY4" fmla="*/ 2490711 h 2535211"/>
                <a:gd name="connsiteX5" fmla="*/ 2427940 w 5004000"/>
                <a:gd name="connsiteY5" fmla="*/ 2492187 h 2535211"/>
                <a:gd name="connsiteX6" fmla="*/ 1411940 w 5004000"/>
                <a:gd name="connsiteY6" fmla="*/ 2514764 h 2535211"/>
                <a:gd name="connsiteX7" fmla="*/ 221 w 5004000"/>
                <a:gd name="connsiteY7" fmla="*/ 2535211 h 2535211"/>
                <a:gd name="connsiteX0" fmla="*/ 221 w 5004000"/>
                <a:gd name="connsiteY0" fmla="*/ 2535211 h 2535211"/>
                <a:gd name="connsiteX1" fmla="*/ 1236455 w 5004000"/>
                <a:gd name="connsiteY1" fmla="*/ 343668 h 2535211"/>
                <a:gd name="connsiteX2" fmla="*/ 3752615 w 5004000"/>
                <a:gd name="connsiteY2" fmla="*/ 334983 h 2535211"/>
                <a:gd name="connsiteX3" fmla="*/ 5003949 w 5004000"/>
                <a:gd name="connsiteY3" fmla="*/ 2517940 h 2535211"/>
                <a:gd name="connsiteX4" fmla="*/ 3574445 w 5004000"/>
                <a:gd name="connsiteY4" fmla="*/ 2490711 h 2535211"/>
                <a:gd name="connsiteX5" fmla="*/ 2518251 w 5004000"/>
                <a:gd name="connsiteY5" fmla="*/ 1352010 h 2535211"/>
                <a:gd name="connsiteX6" fmla="*/ 1411940 w 5004000"/>
                <a:gd name="connsiteY6" fmla="*/ 2514764 h 2535211"/>
                <a:gd name="connsiteX7" fmla="*/ 221 w 5004000"/>
                <a:gd name="connsiteY7" fmla="*/ 2535211 h 2535211"/>
                <a:gd name="connsiteX0" fmla="*/ 221 w 5004000"/>
                <a:gd name="connsiteY0" fmla="*/ 2535211 h 2535211"/>
                <a:gd name="connsiteX1" fmla="*/ 1236455 w 5004000"/>
                <a:gd name="connsiteY1" fmla="*/ 343668 h 2535211"/>
                <a:gd name="connsiteX2" fmla="*/ 3752615 w 5004000"/>
                <a:gd name="connsiteY2" fmla="*/ 334983 h 2535211"/>
                <a:gd name="connsiteX3" fmla="*/ 5003949 w 5004000"/>
                <a:gd name="connsiteY3" fmla="*/ 2517940 h 2535211"/>
                <a:gd name="connsiteX4" fmla="*/ 3574445 w 5004000"/>
                <a:gd name="connsiteY4" fmla="*/ 2490711 h 2535211"/>
                <a:gd name="connsiteX5" fmla="*/ 2518251 w 5004000"/>
                <a:gd name="connsiteY5" fmla="*/ 1352010 h 2535211"/>
                <a:gd name="connsiteX6" fmla="*/ 1411940 w 5004000"/>
                <a:gd name="connsiteY6" fmla="*/ 2514764 h 2535211"/>
                <a:gd name="connsiteX7" fmla="*/ 221 w 5004000"/>
                <a:gd name="connsiteY7" fmla="*/ 2535211 h 2535211"/>
                <a:gd name="connsiteX0" fmla="*/ 221 w 5004000"/>
                <a:gd name="connsiteY0" fmla="*/ 2535211 h 2535211"/>
                <a:gd name="connsiteX1" fmla="*/ 1236455 w 5004000"/>
                <a:gd name="connsiteY1" fmla="*/ 343668 h 2535211"/>
                <a:gd name="connsiteX2" fmla="*/ 3752615 w 5004000"/>
                <a:gd name="connsiteY2" fmla="*/ 334983 h 2535211"/>
                <a:gd name="connsiteX3" fmla="*/ 5003949 w 5004000"/>
                <a:gd name="connsiteY3" fmla="*/ 2517940 h 2535211"/>
                <a:gd name="connsiteX4" fmla="*/ 3574445 w 5004000"/>
                <a:gd name="connsiteY4" fmla="*/ 2490711 h 2535211"/>
                <a:gd name="connsiteX5" fmla="*/ 2518251 w 5004000"/>
                <a:gd name="connsiteY5" fmla="*/ 1352010 h 2535211"/>
                <a:gd name="connsiteX6" fmla="*/ 1457095 w 5004000"/>
                <a:gd name="connsiteY6" fmla="*/ 2503475 h 2535211"/>
                <a:gd name="connsiteX7" fmla="*/ 221 w 5004000"/>
                <a:gd name="connsiteY7" fmla="*/ 2535211 h 2535211"/>
                <a:gd name="connsiteX0" fmla="*/ 221 w 5004000"/>
                <a:gd name="connsiteY0" fmla="*/ 2535211 h 2535211"/>
                <a:gd name="connsiteX1" fmla="*/ 1236455 w 5004000"/>
                <a:gd name="connsiteY1" fmla="*/ 343668 h 2535211"/>
                <a:gd name="connsiteX2" fmla="*/ 3752615 w 5004000"/>
                <a:gd name="connsiteY2" fmla="*/ 334983 h 2535211"/>
                <a:gd name="connsiteX3" fmla="*/ 5003949 w 5004000"/>
                <a:gd name="connsiteY3" fmla="*/ 2517940 h 2535211"/>
                <a:gd name="connsiteX4" fmla="*/ 3574445 w 5004000"/>
                <a:gd name="connsiteY4" fmla="*/ 2490711 h 2535211"/>
                <a:gd name="connsiteX5" fmla="*/ 2518251 w 5004000"/>
                <a:gd name="connsiteY5" fmla="*/ 1352010 h 2535211"/>
                <a:gd name="connsiteX6" fmla="*/ 1400651 w 5004000"/>
                <a:gd name="connsiteY6" fmla="*/ 2503475 h 2535211"/>
                <a:gd name="connsiteX7" fmla="*/ 221 w 5004000"/>
                <a:gd name="connsiteY7" fmla="*/ 2535211 h 2535211"/>
                <a:gd name="connsiteX0" fmla="*/ 221 w 5004000"/>
                <a:gd name="connsiteY0" fmla="*/ 2535211 h 2535211"/>
                <a:gd name="connsiteX1" fmla="*/ 1236455 w 5004000"/>
                <a:gd name="connsiteY1" fmla="*/ 343668 h 2535211"/>
                <a:gd name="connsiteX2" fmla="*/ 3752615 w 5004000"/>
                <a:gd name="connsiteY2" fmla="*/ 334983 h 2535211"/>
                <a:gd name="connsiteX3" fmla="*/ 5003949 w 5004000"/>
                <a:gd name="connsiteY3" fmla="*/ 2517940 h 2535211"/>
                <a:gd name="connsiteX4" fmla="*/ 3574445 w 5004000"/>
                <a:gd name="connsiteY4" fmla="*/ 2490711 h 2535211"/>
                <a:gd name="connsiteX5" fmla="*/ 2518251 w 5004000"/>
                <a:gd name="connsiteY5" fmla="*/ 1352010 h 2535211"/>
                <a:gd name="connsiteX6" fmla="*/ 1400651 w 5004000"/>
                <a:gd name="connsiteY6" fmla="*/ 2503475 h 2535211"/>
                <a:gd name="connsiteX7" fmla="*/ 221 w 5004000"/>
                <a:gd name="connsiteY7" fmla="*/ 2535211 h 2535211"/>
                <a:gd name="connsiteX0" fmla="*/ 221 w 5004000"/>
                <a:gd name="connsiteY0" fmla="*/ 2535211 h 2535211"/>
                <a:gd name="connsiteX1" fmla="*/ 1236455 w 5004000"/>
                <a:gd name="connsiteY1" fmla="*/ 343668 h 2535211"/>
                <a:gd name="connsiteX2" fmla="*/ 3752615 w 5004000"/>
                <a:gd name="connsiteY2" fmla="*/ 334983 h 2535211"/>
                <a:gd name="connsiteX3" fmla="*/ 5003949 w 5004000"/>
                <a:gd name="connsiteY3" fmla="*/ 2517940 h 2535211"/>
                <a:gd name="connsiteX4" fmla="*/ 3574445 w 5004000"/>
                <a:gd name="connsiteY4" fmla="*/ 2490711 h 2535211"/>
                <a:gd name="connsiteX5" fmla="*/ 2518251 w 5004000"/>
                <a:gd name="connsiteY5" fmla="*/ 1352010 h 2535211"/>
                <a:gd name="connsiteX6" fmla="*/ 1400651 w 5004000"/>
                <a:gd name="connsiteY6" fmla="*/ 2503475 h 2535211"/>
                <a:gd name="connsiteX7" fmla="*/ 221 w 5004000"/>
                <a:gd name="connsiteY7" fmla="*/ 2535211 h 2535211"/>
                <a:gd name="connsiteX0" fmla="*/ 221 w 5004000"/>
                <a:gd name="connsiteY0" fmla="*/ 2535211 h 2535211"/>
                <a:gd name="connsiteX1" fmla="*/ 1236455 w 5004000"/>
                <a:gd name="connsiteY1" fmla="*/ 343668 h 2535211"/>
                <a:gd name="connsiteX2" fmla="*/ 3752615 w 5004000"/>
                <a:gd name="connsiteY2" fmla="*/ 334983 h 2535211"/>
                <a:gd name="connsiteX3" fmla="*/ 5003949 w 5004000"/>
                <a:gd name="connsiteY3" fmla="*/ 2517940 h 2535211"/>
                <a:gd name="connsiteX4" fmla="*/ 3574445 w 5004000"/>
                <a:gd name="connsiteY4" fmla="*/ 2490711 h 2535211"/>
                <a:gd name="connsiteX5" fmla="*/ 2518251 w 5004000"/>
                <a:gd name="connsiteY5" fmla="*/ 1352010 h 2535211"/>
                <a:gd name="connsiteX6" fmla="*/ 1400651 w 5004000"/>
                <a:gd name="connsiteY6" fmla="*/ 2503475 h 2535211"/>
                <a:gd name="connsiteX7" fmla="*/ 221 w 5004000"/>
                <a:gd name="connsiteY7" fmla="*/ 2535211 h 2535211"/>
                <a:gd name="connsiteX0" fmla="*/ 221 w 5004000"/>
                <a:gd name="connsiteY0" fmla="*/ 2535211 h 2535211"/>
                <a:gd name="connsiteX1" fmla="*/ 1236455 w 5004000"/>
                <a:gd name="connsiteY1" fmla="*/ 343668 h 2535211"/>
                <a:gd name="connsiteX2" fmla="*/ 3752615 w 5004000"/>
                <a:gd name="connsiteY2" fmla="*/ 334983 h 2535211"/>
                <a:gd name="connsiteX3" fmla="*/ 5003949 w 5004000"/>
                <a:gd name="connsiteY3" fmla="*/ 2517940 h 2535211"/>
                <a:gd name="connsiteX4" fmla="*/ 3574445 w 5004000"/>
                <a:gd name="connsiteY4" fmla="*/ 2490711 h 2535211"/>
                <a:gd name="connsiteX5" fmla="*/ 2518251 w 5004000"/>
                <a:gd name="connsiteY5" fmla="*/ 1374588 h 2535211"/>
                <a:gd name="connsiteX6" fmla="*/ 1400651 w 5004000"/>
                <a:gd name="connsiteY6" fmla="*/ 2503475 h 2535211"/>
                <a:gd name="connsiteX7" fmla="*/ 221 w 5004000"/>
                <a:gd name="connsiteY7" fmla="*/ 2535211 h 2535211"/>
                <a:gd name="connsiteX0" fmla="*/ 221 w 5004000"/>
                <a:gd name="connsiteY0" fmla="*/ 2535211 h 2535211"/>
                <a:gd name="connsiteX1" fmla="*/ 1236455 w 5004000"/>
                <a:gd name="connsiteY1" fmla="*/ 343668 h 2535211"/>
                <a:gd name="connsiteX2" fmla="*/ 3752615 w 5004000"/>
                <a:gd name="connsiteY2" fmla="*/ 334983 h 2535211"/>
                <a:gd name="connsiteX3" fmla="*/ 5003949 w 5004000"/>
                <a:gd name="connsiteY3" fmla="*/ 2517940 h 2535211"/>
                <a:gd name="connsiteX4" fmla="*/ 3574445 w 5004000"/>
                <a:gd name="connsiteY4" fmla="*/ 2490711 h 2535211"/>
                <a:gd name="connsiteX5" fmla="*/ 2518251 w 5004000"/>
                <a:gd name="connsiteY5" fmla="*/ 1374588 h 2535211"/>
                <a:gd name="connsiteX6" fmla="*/ 1400651 w 5004000"/>
                <a:gd name="connsiteY6" fmla="*/ 2503475 h 2535211"/>
                <a:gd name="connsiteX7" fmla="*/ 221 w 5004000"/>
                <a:gd name="connsiteY7" fmla="*/ 2535211 h 2535211"/>
                <a:gd name="connsiteX0" fmla="*/ 221 w 5004000"/>
                <a:gd name="connsiteY0" fmla="*/ 2535211 h 2535211"/>
                <a:gd name="connsiteX1" fmla="*/ 1236455 w 5004000"/>
                <a:gd name="connsiteY1" fmla="*/ 343668 h 2535211"/>
                <a:gd name="connsiteX2" fmla="*/ 3752615 w 5004000"/>
                <a:gd name="connsiteY2" fmla="*/ 334983 h 2535211"/>
                <a:gd name="connsiteX3" fmla="*/ 5003949 w 5004000"/>
                <a:gd name="connsiteY3" fmla="*/ 2517940 h 2535211"/>
                <a:gd name="connsiteX4" fmla="*/ 3574445 w 5004000"/>
                <a:gd name="connsiteY4" fmla="*/ 2490711 h 2535211"/>
                <a:gd name="connsiteX5" fmla="*/ 2518251 w 5004000"/>
                <a:gd name="connsiteY5" fmla="*/ 1374588 h 2535211"/>
                <a:gd name="connsiteX6" fmla="*/ 1400651 w 5004000"/>
                <a:gd name="connsiteY6" fmla="*/ 2503475 h 2535211"/>
                <a:gd name="connsiteX7" fmla="*/ 221 w 5004000"/>
                <a:gd name="connsiteY7" fmla="*/ 2535211 h 2535211"/>
                <a:gd name="connsiteX0" fmla="*/ 221 w 5004000"/>
                <a:gd name="connsiteY0" fmla="*/ 2535211 h 2535211"/>
                <a:gd name="connsiteX1" fmla="*/ 1236455 w 5004000"/>
                <a:gd name="connsiteY1" fmla="*/ 343668 h 2535211"/>
                <a:gd name="connsiteX2" fmla="*/ 3752615 w 5004000"/>
                <a:gd name="connsiteY2" fmla="*/ 334983 h 2535211"/>
                <a:gd name="connsiteX3" fmla="*/ 5003949 w 5004000"/>
                <a:gd name="connsiteY3" fmla="*/ 2517940 h 2535211"/>
                <a:gd name="connsiteX4" fmla="*/ 3574445 w 5004000"/>
                <a:gd name="connsiteY4" fmla="*/ 2490711 h 2535211"/>
                <a:gd name="connsiteX5" fmla="*/ 2518251 w 5004000"/>
                <a:gd name="connsiteY5" fmla="*/ 1374588 h 2535211"/>
                <a:gd name="connsiteX6" fmla="*/ 1400651 w 5004000"/>
                <a:gd name="connsiteY6" fmla="*/ 2503475 h 2535211"/>
                <a:gd name="connsiteX7" fmla="*/ 221 w 5004000"/>
                <a:gd name="connsiteY7" fmla="*/ 2535211 h 2535211"/>
                <a:gd name="connsiteX0" fmla="*/ 221 w 5004000"/>
                <a:gd name="connsiteY0" fmla="*/ 2535211 h 2535211"/>
                <a:gd name="connsiteX1" fmla="*/ 1236455 w 5004000"/>
                <a:gd name="connsiteY1" fmla="*/ 343668 h 2535211"/>
                <a:gd name="connsiteX2" fmla="*/ 3752615 w 5004000"/>
                <a:gd name="connsiteY2" fmla="*/ 334983 h 2535211"/>
                <a:gd name="connsiteX3" fmla="*/ 5003949 w 5004000"/>
                <a:gd name="connsiteY3" fmla="*/ 2517940 h 2535211"/>
                <a:gd name="connsiteX4" fmla="*/ 3574445 w 5004000"/>
                <a:gd name="connsiteY4" fmla="*/ 2490711 h 2535211"/>
                <a:gd name="connsiteX5" fmla="*/ 2518251 w 5004000"/>
                <a:gd name="connsiteY5" fmla="*/ 1374588 h 2535211"/>
                <a:gd name="connsiteX6" fmla="*/ 1400651 w 5004000"/>
                <a:gd name="connsiteY6" fmla="*/ 2503475 h 2535211"/>
                <a:gd name="connsiteX7" fmla="*/ 221 w 5004000"/>
                <a:gd name="connsiteY7" fmla="*/ 2535211 h 253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4000" h="2535211">
                  <a:moveTo>
                    <a:pt x="221" y="2535211"/>
                  </a:moveTo>
                  <a:cubicBezTo>
                    <a:pt x="-11722" y="1635556"/>
                    <a:pt x="460306" y="798765"/>
                    <a:pt x="1236455" y="343668"/>
                  </a:cubicBezTo>
                  <a:cubicBezTo>
                    <a:pt x="2012604" y="-111430"/>
                    <a:pt x="2973342" y="-114746"/>
                    <a:pt x="3752615" y="334983"/>
                  </a:cubicBezTo>
                  <a:cubicBezTo>
                    <a:pt x="4531888" y="784712"/>
                    <a:pt x="5009681" y="1618224"/>
                    <a:pt x="5003949" y="2517940"/>
                  </a:cubicBezTo>
                  <a:lnTo>
                    <a:pt x="3574445" y="2490711"/>
                  </a:lnTo>
                  <a:cubicBezTo>
                    <a:pt x="3594913" y="1847737"/>
                    <a:pt x="3050939" y="1385384"/>
                    <a:pt x="2518251" y="1374588"/>
                  </a:cubicBezTo>
                  <a:cubicBezTo>
                    <a:pt x="1686637" y="1378350"/>
                    <a:pt x="1430754" y="2059446"/>
                    <a:pt x="1400651" y="2503475"/>
                  </a:cubicBezTo>
                  <a:lnTo>
                    <a:pt x="221" y="2535211"/>
                  </a:lnTo>
                  <a:close/>
                </a:path>
              </a:pathLst>
            </a:custGeom>
            <a:solidFill>
              <a:srgbClr val="7030A0">
                <a:alpha val="33000"/>
              </a:srgbClr>
            </a:solid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2" name="ZoneTexte 31"/>
            <p:cNvSpPr txBox="1"/>
            <p:nvPr/>
          </p:nvSpPr>
          <p:spPr>
            <a:xfrm>
              <a:off x="5454244" y="4617999"/>
              <a:ext cx="1422012" cy="369332"/>
            </a:xfrm>
            <a:prstGeom prst="rect">
              <a:avLst/>
            </a:prstGeom>
            <a:noFill/>
          </p:spPr>
          <p:txBody>
            <a:bodyPr wrap="square" rtlCol="0">
              <a:spAutoFit/>
            </a:bodyPr>
            <a:lstStyle/>
            <a:p>
              <a:pPr algn="ctr"/>
              <a:r>
                <a:rPr lang="fr-FR" b="1" i="1" dirty="0" smtClean="0">
                  <a:ln>
                    <a:solidFill>
                      <a:schemeClr val="tx1"/>
                    </a:solidFill>
                  </a:ln>
                  <a:solidFill>
                    <a:schemeClr val="accent3"/>
                  </a:solidFill>
                </a:rPr>
                <a:t>BTS CPRP</a:t>
              </a:r>
              <a:endParaRPr lang="fr-FR" b="1" i="1" dirty="0">
                <a:ln>
                  <a:solidFill>
                    <a:schemeClr val="tx1"/>
                  </a:solidFill>
                </a:ln>
                <a:solidFill>
                  <a:schemeClr val="accent3"/>
                </a:solidFill>
              </a:endParaRPr>
            </a:p>
          </p:txBody>
        </p:sp>
      </p:grpSp>
      <p:sp>
        <p:nvSpPr>
          <p:cNvPr id="35" name="Rectangle 34"/>
          <p:cNvSpPr/>
          <p:nvPr/>
        </p:nvSpPr>
        <p:spPr>
          <a:xfrm>
            <a:off x="743459" y="235073"/>
            <a:ext cx="4572000" cy="646331"/>
          </a:xfrm>
          <a:prstGeom prst="rect">
            <a:avLst/>
          </a:prstGeom>
        </p:spPr>
        <p:txBody>
          <a:bodyPr>
            <a:spAutoFit/>
          </a:bodyPr>
          <a:lstStyle/>
          <a:p>
            <a:r>
              <a:rPr lang="fr-FR" b="1" dirty="0">
                <a:solidFill>
                  <a:schemeClr val="accent6">
                    <a:lumMod val="75000"/>
                  </a:schemeClr>
                </a:solidFill>
              </a:rPr>
              <a:t>Des activités </a:t>
            </a:r>
            <a:r>
              <a:rPr lang="fr-FR" b="1" dirty="0" smtClean="0">
                <a:solidFill>
                  <a:schemeClr val="accent6">
                    <a:lumMod val="75000"/>
                  </a:schemeClr>
                </a:solidFill>
              </a:rPr>
              <a:t>professionnelles cohérentes et complémentaires</a:t>
            </a:r>
            <a:endParaRPr lang="fr-FR" b="1" dirty="0">
              <a:solidFill>
                <a:schemeClr val="accent6">
                  <a:lumMod val="75000"/>
                </a:schemeClr>
              </a:solidFill>
            </a:endParaRPr>
          </a:p>
        </p:txBody>
      </p:sp>
      <p:sp>
        <p:nvSpPr>
          <p:cNvPr id="36" name="ZoneTexte 35"/>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BTS de la mécanique: les activités professionnelles</a:t>
            </a:r>
          </a:p>
        </p:txBody>
      </p:sp>
    </p:spTree>
    <p:extLst>
      <p:ext uri="{BB962C8B-B14F-4D97-AF65-F5344CB8AC3E}">
        <p14:creationId xmlns:p14="http://schemas.microsoft.com/office/powerpoint/2010/main" val="76092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linds(horizont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173888" y="6455742"/>
            <a:ext cx="2133600" cy="365125"/>
          </a:xfrm>
        </p:spPr>
        <p:txBody>
          <a:bodyPr/>
          <a:lstStyle/>
          <a:p>
            <a:fld id="{5FBC8D34-BEFC-6B45-95FD-88DF8388AD58}" type="slidenum">
              <a:rPr lang="fr-FR" smtClean="0"/>
              <a:t>8</a:t>
            </a:fld>
            <a:endParaRPr lang="fr-FR"/>
          </a:p>
        </p:txBody>
      </p:sp>
      <p:cxnSp>
        <p:nvCxnSpPr>
          <p:cNvPr id="9" name="Connecteur droit 8"/>
          <p:cNvCxnSpPr/>
          <p:nvPr/>
        </p:nvCxnSpPr>
        <p:spPr>
          <a:xfrm>
            <a:off x="6118503" y="332656"/>
            <a:ext cx="0" cy="5904016"/>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flipV="1">
            <a:off x="755576" y="3384376"/>
            <a:ext cx="8280920" cy="44624"/>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41" name="ZoneTexte 40"/>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BTS de la mécanique: les activités professionnelles</a:t>
            </a:r>
          </a:p>
        </p:txBody>
      </p:sp>
      <p:sp>
        <p:nvSpPr>
          <p:cNvPr id="42" name="ZoneTexte 41"/>
          <p:cNvSpPr txBox="1"/>
          <p:nvPr/>
        </p:nvSpPr>
        <p:spPr>
          <a:xfrm>
            <a:off x="696656" y="243607"/>
            <a:ext cx="4341847" cy="923330"/>
          </a:xfrm>
          <a:prstGeom prst="rect">
            <a:avLst/>
          </a:prstGeom>
          <a:noFill/>
        </p:spPr>
        <p:txBody>
          <a:bodyPr wrap="square" rtlCol="0">
            <a:spAutoFit/>
          </a:bodyPr>
          <a:lstStyle/>
          <a:p>
            <a:r>
              <a:rPr lang="fr-FR" b="1" dirty="0">
                <a:solidFill>
                  <a:schemeClr val="accent6">
                    <a:lumMod val="75000"/>
                  </a:schemeClr>
                </a:solidFill>
              </a:rPr>
              <a:t>D</a:t>
            </a:r>
            <a:r>
              <a:rPr lang="fr-FR" b="1" dirty="0" smtClean="0">
                <a:solidFill>
                  <a:schemeClr val="accent6">
                    <a:lumMod val="75000"/>
                  </a:schemeClr>
                </a:solidFill>
              </a:rPr>
              <a:t>es activités professionnelles complémentaires dans deux champs de matériaux</a:t>
            </a:r>
            <a:endParaRPr lang="fr-FR" b="1" dirty="0">
              <a:solidFill>
                <a:schemeClr val="accent6">
                  <a:lumMod val="75000"/>
                </a:schemeClr>
              </a:solidFill>
            </a:endParaRPr>
          </a:p>
        </p:txBody>
      </p:sp>
      <p:grpSp>
        <p:nvGrpSpPr>
          <p:cNvPr id="49" name="Grouper 48"/>
          <p:cNvGrpSpPr/>
          <p:nvPr/>
        </p:nvGrpSpPr>
        <p:grpSpPr>
          <a:xfrm>
            <a:off x="3276496" y="476672"/>
            <a:ext cx="5760000" cy="5760000"/>
            <a:chOff x="3276496" y="476672"/>
            <a:chExt cx="5760000" cy="5760000"/>
          </a:xfrm>
        </p:grpSpPr>
        <p:sp>
          <p:nvSpPr>
            <p:cNvPr id="6" name="Flèche en arc 5"/>
            <p:cNvSpPr>
              <a:spLocks noChangeAspect="1"/>
            </p:cNvSpPr>
            <p:nvPr/>
          </p:nvSpPr>
          <p:spPr>
            <a:xfrm>
              <a:off x="3276496" y="476672"/>
              <a:ext cx="5760000" cy="5760000"/>
            </a:xfrm>
            <a:prstGeom prst="circularArrow">
              <a:avLst>
                <a:gd name="adj1" fmla="val 1238"/>
                <a:gd name="adj2" fmla="val 392018"/>
                <a:gd name="adj3" fmla="val 9511329"/>
                <a:gd name="adj4" fmla="val 14270360"/>
                <a:gd name="adj5" fmla="val 23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3" name="ZoneTexte 42"/>
            <p:cNvSpPr txBox="1"/>
            <p:nvPr/>
          </p:nvSpPr>
          <p:spPr>
            <a:xfrm>
              <a:off x="7553121" y="5686067"/>
              <a:ext cx="1420075" cy="369332"/>
            </a:xfrm>
            <a:prstGeom prst="rect">
              <a:avLst/>
            </a:prstGeom>
            <a:noFill/>
          </p:spPr>
          <p:txBody>
            <a:bodyPr wrap="square" rtlCol="0">
              <a:spAutoFit/>
            </a:bodyPr>
            <a:lstStyle/>
            <a:p>
              <a:r>
                <a:rPr lang="fr-FR" b="1" i="1" smtClean="0">
                  <a:solidFill>
                    <a:schemeClr val="accent6"/>
                  </a:solidFill>
                </a:rPr>
                <a:t>Métallurgie</a:t>
              </a:r>
              <a:endParaRPr lang="fr-FR" b="1" i="1">
                <a:solidFill>
                  <a:schemeClr val="accent6"/>
                </a:solidFill>
              </a:endParaRPr>
            </a:p>
          </p:txBody>
        </p:sp>
      </p:grpSp>
      <p:grpSp>
        <p:nvGrpSpPr>
          <p:cNvPr id="50" name="Grouper 49"/>
          <p:cNvGrpSpPr/>
          <p:nvPr/>
        </p:nvGrpSpPr>
        <p:grpSpPr>
          <a:xfrm>
            <a:off x="2719877" y="476672"/>
            <a:ext cx="6315979" cy="5760000"/>
            <a:chOff x="2719877" y="476672"/>
            <a:chExt cx="6315979" cy="5760000"/>
          </a:xfrm>
        </p:grpSpPr>
        <p:sp>
          <p:nvSpPr>
            <p:cNvPr id="40" name="Flèche en arc 39"/>
            <p:cNvSpPr>
              <a:spLocks noChangeAspect="1"/>
            </p:cNvSpPr>
            <p:nvPr/>
          </p:nvSpPr>
          <p:spPr>
            <a:xfrm>
              <a:off x="3275856" y="476672"/>
              <a:ext cx="5760000" cy="5760000"/>
            </a:xfrm>
            <a:prstGeom prst="circularArrow">
              <a:avLst>
                <a:gd name="adj1" fmla="val 1421"/>
                <a:gd name="adj2" fmla="val 392018"/>
                <a:gd name="adj3" fmla="val 13904101"/>
                <a:gd name="adj4" fmla="val 9869217"/>
                <a:gd name="adj5" fmla="val 2504"/>
              </a:avLst>
            </a:prstGeom>
            <a:solidFill>
              <a:srgbClr val="FFC000"/>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4" name="ZoneTexte 43"/>
            <p:cNvSpPr txBox="1"/>
            <p:nvPr/>
          </p:nvSpPr>
          <p:spPr>
            <a:xfrm>
              <a:off x="2719877" y="1259468"/>
              <a:ext cx="1420075" cy="369332"/>
            </a:xfrm>
            <a:prstGeom prst="rect">
              <a:avLst/>
            </a:prstGeom>
            <a:noFill/>
          </p:spPr>
          <p:txBody>
            <a:bodyPr wrap="square" rtlCol="0">
              <a:spAutoFit/>
            </a:bodyPr>
            <a:lstStyle/>
            <a:p>
              <a:pPr algn="r"/>
              <a:r>
                <a:rPr lang="fr-FR" b="1" i="1" dirty="0" smtClean="0">
                  <a:ln>
                    <a:solidFill>
                      <a:schemeClr val="tx1"/>
                    </a:solidFill>
                  </a:ln>
                  <a:solidFill>
                    <a:srgbClr val="FFC000"/>
                  </a:solidFill>
                </a:rPr>
                <a:t>Plasturgie</a:t>
              </a:r>
              <a:endParaRPr lang="fr-FR" b="1" i="1" dirty="0">
                <a:ln>
                  <a:solidFill>
                    <a:schemeClr val="tx1"/>
                  </a:solidFill>
                </a:ln>
                <a:solidFill>
                  <a:srgbClr val="FFC000"/>
                </a:solidFill>
              </a:endParaRPr>
            </a:p>
          </p:txBody>
        </p:sp>
      </p:grpSp>
      <p:grpSp>
        <p:nvGrpSpPr>
          <p:cNvPr id="51" name="Grouper 50"/>
          <p:cNvGrpSpPr/>
          <p:nvPr/>
        </p:nvGrpSpPr>
        <p:grpSpPr>
          <a:xfrm>
            <a:off x="755576" y="864025"/>
            <a:ext cx="7885384" cy="5040631"/>
            <a:chOff x="755576" y="864025"/>
            <a:chExt cx="7885384" cy="5040631"/>
          </a:xfrm>
        </p:grpSpPr>
        <p:sp>
          <p:nvSpPr>
            <p:cNvPr id="25" name="Ellipse 24"/>
            <p:cNvSpPr>
              <a:spLocks noChangeAspect="1"/>
            </p:cNvSpPr>
            <p:nvPr/>
          </p:nvSpPr>
          <p:spPr>
            <a:xfrm>
              <a:off x="3600329" y="864025"/>
              <a:ext cx="5040631" cy="5040631"/>
            </a:xfrm>
            <a:prstGeom prst="ellipse">
              <a:avLst/>
            </a:prstGeom>
            <a:solidFill>
              <a:schemeClr val="accent2">
                <a:lumMod val="75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p:cNvSpPr>
              <a:spLocks noChangeAspect="1"/>
            </p:cNvSpPr>
            <p:nvPr/>
          </p:nvSpPr>
          <p:spPr>
            <a:xfrm>
              <a:off x="3960923" y="1224619"/>
              <a:ext cx="4319997" cy="4319997"/>
            </a:xfrm>
            <a:prstGeom prst="ellipse">
              <a:avLst/>
            </a:prstGeom>
            <a:solidFill>
              <a:schemeClr val="accent5">
                <a:lumMod val="75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p:cNvSpPr>
              <a:spLocks noChangeAspect="1"/>
            </p:cNvSpPr>
            <p:nvPr/>
          </p:nvSpPr>
          <p:spPr>
            <a:xfrm>
              <a:off x="4320480" y="1584176"/>
              <a:ext cx="3599997" cy="3599997"/>
            </a:xfrm>
            <a:prstGeom prst="ellipse">
              <a:avLst/>
            </a:prstGeom>
            <a:solidFill>
              <a:schemeClr val="accent2">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p:cNvSpPr>
              <a:spLocks noChangeAspect="1"/>
            </p:cNvSpPr>
            <p:nvPr/>
          </p:nvSpPr>
          <p:spPr>
            <a:xfrm>
              <a:off x="4698567" y="1944216"/>
              <a:ext cx="2880210" cy="2880210"/>
            </a:xfrm>
            <a:prstGeom prst="ellipse">
              <a:avLst/>
            </a:prstGeom>
            <a:solidFill>
              <a:schemeClr val="accent5">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ZoneTexte 20"/>
            <p:cNvSpPr txBox="1"/>
            <p:nvPr/>
          </p:nvSpPr>
          <p:spPr>
            <a:xfrm>
              <a:off x="755576" y="3537569"/>
              <a:ext cx="2520280" cy="307777"/>
            </a:xfrm>
            <a:prstGeom prst="rect">
              <a:avLst/>
            </a:prstGeom>
            <a:solidFill>
              <a:schemeClr val="accent5">
                <a:lumMod val="60000"/>
                <a:lumOff val="40000"/>
              </a:schemeClr>
            </a:solidFill>
            <a:ln>
              <a:solidFill>
                <a:schemeClr val="accent5">
                  <a:lumMod val="50000"/>
                </a:schemeClr>
              </a:solidFill>
            </a:ln>
          </p:spPr>
          <p:txBody>
            <a:bodyPr wrap="square" rtlCol="0">
              <a:spAutoFit/>
            </a:bodyPr>
            <a:lstStyle/>
            <a:p>
              <a:pPr algn="r"/>
              <a:r>
                <a:rPr lang="fr-FR" sz="1400" b="1" dirty="0"/>
                <a:t>4: Répondre à une affaire</a:t>
              </a:r>
            </a:p>
          </p:txBody>
        </p:sp>
        <p:sp>
          <p:nvSpPr>
            <p:cNvPr id="22" name="ZoneTexte 21"/>
            <p:cNvSpPr txBox="1"/>
            <p:nvPr/>
          </p:nvSpPr>
          <p:spPr>
            <a:xfrm>
              <a:off x="755576" y="3915231"/>
              <a:ext cx="2520280" cy="738664"/>
            </a:xfrm>
            <a:prstGeom prst="rect">
              <a:avLst/>
            </a:prstGeom>
            <a:solidFill>
              <a:schemeClr val="accent2">
                <a:lumMod val="60000"/>
                <a:lumOff val="40000"/>
              </a:schemeClr>
            </a:solidFill>
            <a:ln>
              <a:solidFill>
                <a:schemeClr val="accent5">
                  <a:lumMod val="50000"/>
                </a:schemeClr>
              </a:solidFill>
            </a:ln>
          </p:spPr>
          <p:txBody>
            <a:bodyPr wrap="square" rtlCol="0">
              <a:spAutoFit/>
            </a:bodyPr>
            <a:lstStyle/>
            <a:p>
              <a:pPr algn="r"/>
              <a:r>
                <a:rPr lang="fr-FR" sz="1400" b="1" dirty="0"/>
                <a:t>5: Concevoir la production ou les moyens de production</a:t>
              </a:r>
            </a:p>
          </p:txBody>
        </p:sp>
        <p:sp>
          <p:nvSpPr>
            <p:cNvPr id="23" name="ZoneTexte 22"/>
            <p:cNvSpPr txBox="1"/>
            <p:nvPr/>
          </p:nvSpPr>
          <p:spPr>
            <a:xfrm>
              <a:off x="755576" y="4705980"/>
              <a:ext cx="2520280" cy="523220"/>
            </a:xfrm>
            <a:prstGeom prst="rect">
              <a:avLst/>
            </a:prstGeom>
            <a:solidFill>
              <a:schemeClr val="accent5">
                <a:lumMod val="75000"/>
              </a:schemeClr>
            </a:solidFill>
            <a:ln>
              <a:solidFill>
                <a:schemeClr val="accent5">
                  <a:lumMod val="50000"/>
                </a:schemeClr>
              </a:solidFill>
            </a:ln>
          </p:spPr>
          <p:txBody>
            <a:bodyPr wrap="square" rtlCol="0">
              <a:spAutoFit/>
            </a:bodyPr>
            <a:lstStyle/>
            <a:p>
              <a:pPr algn="r"/>
              <a:r>
                <a:rPr lang="fr-FR" sz="1400" b="1" dirty="0">
                  <a:solidFill>
                    <a:schemeClr val="bg1"/>
                  </a:solidFill>
                </a:rPr>
                <a:t>6: Initialiser ou industrialiser la production</a:t>
              </a:r>
            </a:p>
          </p:txBody>
        </p:sp>
        <p:sp>
          <p:nvSpPr>
            <p:cNvPr id="24" name="ZoneTexte 23"/>
            <p:cNvSpPr txBox="1"/>
            <p:nvPr/>
          </p:nvSpPr>
          <p:spPr>
            <a:xfrm>
              <a:off x="755576" y="5282044"/>
              <a:ext cx="2520280" cy="523220"/>
            </a:xfrm>
            <a:prstGeom prst="rect">
              <a:avLst/>
            </a:prstGeom>
            <a:solidFill>
              <a:schemeClr val="accent2">
                <a:lumMod val="75000"/>
              </a:schemeClr>
            </a:solidFill>
            <a:ln>
              <a:solidFill>
                <a:schemeClr val="accent5">
                  <a:lumMod val="50000"/>
                </a:schemeClr>
              </a:solidFill>
            </a:ln>
          </p:spPr>
          <p:txBody>
            <a:bodyPr wrap="square" rtlCol="0">
              <a:spAutoFit/>
            </a:bodyPr>
            <a:lstStyle/>
            <a:p>
              <a:pPr algn="r"/>
              <a:r>
                <a:rPr lang="fr-FR" sz="1400" b="1" dirty="0">
                  <a:solidFill>
                    <a:schemeClr val="bg1"/>
                  </a:solidFill>
                </a:rPr>
                <a:t>7: Gérer et piloter la réalisation</a:t>
              </a:r>
            </a:p>
          </p:txBody>
        </p:sp>
      </p:grpSp>
      <p:grpSp>
        <p:nvGrpSpPr>
          <p:cNvPr id="47" name="Grouper 46"/>
          <p:cNvGrpSpPr/>
          <p:nvPr/>
        </p:nvGrpSpPr>
        <p:grpSpPr>
          <a:xfrm>
            <a:off x="755576" y="2131067"/>
            <a:ext cx="6445224" cy="2369425"/>
            <a:chOff x="755576" y="2131067"/>
            <a:chExt cx="6445224" cy="2369425"/>
          </a:xfrm>
        </p:grpSpPr>
        <p:sp>
          <p:nvSpPr>
            <p:cNvPr id="15" name="Ellipse 14"/>
            <p:cNvSpPr>
              <a:spLocks noChangeAspect="1"/>
            </p:cNvSpPr>
            <p:nvPr/>
          </p:nvSpPr>
          <p:spPr>
            <a:xfrm>
              <a:off x="5040568" y="2340260"/>
              <a:ext cx="2160232" cy="2160232"/>
            </a:xfrm>
            <a:prstGeom prst="ellipse">
              <a:avLst/>
            </a:prstGeom>
            <a:solidFill>
              <a:schemeClr val="accent5">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p:cNvSpPr>
              <a:spLocks noChangeAspect="1"/>
            </p:cNvSpPr>
            <p:nvPr/>
          </p:nvSpPr>
          <p:spPr>
            <a:xfrm>
              <a:off x="5400619" y="2664315"/>
              <a:ext cx="1440141" cy="1440141"/>
            </a:xfrm>
            <a:prstGeom prst="ellipse">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p:cNvSpPr>
              <a:spLocks noChangeAspect="1"/>
            </p:cNvSpPr>
            <p:nvPr/>
          </p:nvSpPr>
          <p:spPr>
            <a:xfrm>
              <a:off x="5760611" y="3024307"/>
              <a:ext cx="720109" cy="720109"/>
            </a:xfrm>
            <a:prstGeom prst="ellipse">
              <a:avLst/>
            </a:prstGeom>
            <a:solidFill>
              <a:schemeClr val="accent6">
                <a:lumMod val="20000"/>
                <a:lumOff val="8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p:cNvSpPr txBox="1"/>
            <p:nvPr/>
          </p:nvSpPr>
          <p:spPr>
            <a:xfrm>
              <a:off x="755576" y="2131067"/>
              <a:ext cx="2520280" cy="307777"/>
            </a:xfrm>
            <a:prstGeom prst="rect">
              <a:avLst/>
            </a:prstGeom>
            <a:solidFill>
              <a:schemeClr val="accent6">
                <a:lumMod val="20000"/>
                <a:lumOff val="80000"/>
              </a:schemeClr>
            </a:solidFill>
            <a:ln>
              <a:solidFill>
                <a:schemeClr val="accent1">
                  <a:lumMod val="75000"/>
                </a:schemeClr>
              </a:solidFill>
            </a:ln>
          </p:spPr>
          <p:txBody>
            <a:bodyPr wrap="square" rtlCol="0">
              <a:spAutoFit/>
            </a:bodyPr>
            <a:lstStyle/>
            <a:p>
              <a:pPr algn="r"/>
              <a:r>
                <a:rPr lang="fr-FR" sz="1400" b="1" dirty="0"/>
                <a:t>1: Besoin &amp; CDCF</a:t>
              </a:r>
            </a:p>
          </p:txBody>
        </p:sp>
        <p:sp>
          <p:nvSpPr>
            <p:cNvPr id="19" name="ZoneTexte 18"/>
            <p:cNvSpPr txBox="1"/>
            <p:nvPr/>
          </p:nvSpPr>
          <p:spPr>
            <a:xfrm>
              <a:off x="755576" y="2527893"/>
              <a:ext cx="2520280" cy="307777"/>
            </a:xfrm>
            <a:prstGeom prst="rect">
              <a:avLst/>
            </a:prstGeom>
            <a:solidFill>
              <a:schemeClr val="accent6">
                <a:lumMod val="40000"/>
                <a:lumOff val="60000"/>
              </a:schemeClr>
            </a:solidFill>
            <a:ln>
              <a:solidFill>
                <a:schemeClr val="accent1">
                  <a:lumMod val="75000"/>
                </a:schemeClr>
              </a:solidFill>
            </a:ln>
          </p:spPr>
          <p:txBody>
            <a:bodyPr wrap="square" rtlCol="0">
              <a:spAutoFit/>
            </a:bodyPr>
            <a:lstStyle/>
            <a:p>
              <a:pPr algn="r"/>
              <a:r>
                <a:rPr lang="fr-FR" sz="1400" b="1" dirty="0"/>
                <a:t>2: Conception préliminaire</a:t>
              </a:r>
            </a:p>
          </p:txBody>
        </p:sp>
        <p:sp>
          <p:nvSpPr>
            <p:cNvPr id="20" name="ZoneTexte 19"/>
            <p:cNvSpPr txBox="1"/>
            <p:nvPr/>
          </p:nvSpPr>
          <p:spPr>
            <a:xfrm>
              <a:off x="755576" y="2924719"/>
              <a:ext cx="2520280" cy="307777"/>
            </a:xfrm>
            <a:prstGeom prst="rect">
              <a:avLst/>
            </a:prstGeom>
            <a:solidFill>
              <a:schemeClr val="accent5">
                <a:lumMod val="40000"/>
                <a:lumOff val="60000"/>
              </a:schemeClr>
            </a:solidFill>
            <a:ln>
              <a:solidFill>
                <a:schemeClr val="accent1">
                  <a:lumMod val="75000"/>
                </a:schemeClr>
              </a:solidFill>
            </a:ln>
          </p:spPr>
          <p:txBody>
            <a:bodyPr wrap="square" rtlCol="0">
              <a:spAutoFit/>
            </a:bodyPr>
            <a:lstStyle/>
            <a:p>
              <a:pPr algn="r"/>
              <a:r>
                <a:rPr lang="fr-FR" sz="1400" b="1" dirty="0"/>
                <a:t>3: Conception détaillée</a:t>
              </a:r>
            </a:p>
          </p:txBody>
        </p:sp>
        <p:sp>
          <p:nvSpPr>
            <p:cNvPr id="31" name="ZoneTexte 30"/>
            <p:cNvSpPr txBox="1"/>
            <p:nvPr/>
          </p:nvSpPr>
          <p:spPr>
            <a:xfrm>
              <a:off x="3347864" y="3203684"/>
              <a:ext cx="2880320" cy="369332"/>
            </a:xfrm>
            <a:prstGeom prst="rect">
              <a:avLst/>
            </a:prstGeom>
            <a:noFill/>
          </p:spPr>
          <p:txBody>
            <a:bodyPr wrap="square" rtlCol="0">
              <a:spAutoFit/>
            </a:bodyPr>
            <a:lstStyle/>
            <a:p>
              <a:pPr algn="r"/>
              <a:r>
                <a:rPr lang="fr-FR" b="1" dirty="0" smtClean="0">
                  <a:solidFill>
                    <a:schemeClr val="bg1"/>
                  </a:solidFill>
                </a:rPr>
                <a:t>7    6   5    4   3    2      1 </a:t>
              </a:r>
              <a:endParaRPr lang="fr-FR" b="1" dirty="0">
                <a:solidFill>
                  <a:schemeClr val="bg1"/>
                </a:solidFill>
              </a:endParaRPr>
            </a:p>
          </p:txBody>
        </p:sp>
      </p:grpSp>
      <p:sp>
        <p:nvSpPr>
          <p:cNvPr id="5" name="Ellipse 4"/>
          <p:cNvSpPr>
            <a:spLocks noChangeAspect="1"/>
          </p:cNvSpPr>
          <p:nvPr/>
        </p:nvSpPr>
        <p:spPr>
          <a:xfrm>
            <a:off x="5051624" y="2340260"/>
            <a:ext cx="2160000" cy="2160000"/>
          </a:xfrm>
          <a:prstGeom prst="ellipse">
            <a:avLst/>
          </a:prstGeom>
          <a:solidFill>
            <a:schemeClr val="accent1">
              <a:lumMod val="60000"/>
              <a:lumOff val="40000"/>
              <a:alpha val="1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accent1">
                    <a:lumMod val="75000"/>
                  </a:schemeClr>
                </a:solidFill>
              </a:rPr>
              <a:t>Conception de produits</a:t>
            </a:r>
            <a:endParaRPr lang="fr-FR" b="1" dirty="0">
              <a:solidFill>
                <a:schemeClr val="accent1">
                  <a:lumMod val="75000"/>
                </a:schemeClr>
              </a:solidFill>
            </a:endParaRPr>
          </a:p>
        </p:txBody>
      </p:sp>
      <p:sp>
        <p:nvSpPr>
          <p:cNvPr id="26" name="Ellipse 25"/>
          <p:cNvSpPr>
            <a:spLocks noChangeAspect="1"/>
          </p:cNvSpPr>
          <p:nvPr/>
        </p:nvSpPr>
        <p:spPr>
          <a:xfrm>
            <a:off x="5233393" y="908920"/>
            <a:ext cx="1800000" cy="1800000"/>
          </a:xfrm>
          <a:prstGeom prst="ellipse">
            <a:avLst/>
          </a:prstGeom>
          <a:solidFill>
            <a:schemeClr val="tx1">
              <a:alpha val="15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ln>
                  <a:solidFill>
                    <a:schemeClr val="tx1"/>
                  </a:solidFill>
                </a:ln>
                <a:solidFill>
                  <a:schemeClr val="bg1">
                    <a:lumMod val="85000"/>
                  </a:schemeClr>
                </a:solidFill>
              </a:rPr>
              <a:t>CPRP série</a:t>
            </a:r>
            <a:endParaRPr lang="fr-FR" b="1" dirty="0">
              <a:ln>
                <a:solidFill>
                  <a:schemeClr val="tx1"/>
                </a:solidFill>
              </a:ln>
              <a:solidFill>
                <a:schemeClr val="bg1">
                  <a:lumMod val="85000"/>
                </a:schemeClr>
              </a:solidFill>
            </a:endParaRPr>
          </a:p>
        </p:txBody>
      </p:sp>
      <p:sp>
        <p:nvSpPr>
          <p:cNvPr id="27" name="Ellipse 26"/>
          <p:cNvSpPr>
            <a:spLocks noChangeAspect="1"/>
          </p:cNvSpPr>
          <p:nvPr/>
        </p:nvSpPr>
        <p:spPr>
          <a:xfrm>
            <a:off x="6575227" y="1701008"/>
            <a:ext cx="1800000" cy="1800000"/>
          </a:xfrm>
          <a:prstGeom prst="ellipse">
            <a:avLst/>
          </a:prstGeom>
          <a:solidFill>
            <a:schemeClr val="tx1">
              <a:alpha val="15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ln>
                  <a:solidFill>
                    <a:schemeClr val="tx1"/>
                  </a:solidFill>
                </a:ln>
                <a:solidFill>
                  <a:schemeClr val="bg1">
                    <a:lumMod val="85000"/>
                  </a:schemeClr>
                </a:solidFill>
              </a:rPr>
              <a:t>CPRP unitaire</a:t>
            </a:r>
            <a:endParaRPr lang="fr-FR" b="1" dirty="0">
              <a:ln>
                <a:solidFill>
                  <a:schemeClr val="tx1"/>
                </a:solidFill>
              </a:ln>
              <a:solidFill>
                <a:schemeClr val="bg1">
                  <a:lumMod val="85000"/>
                </a:schemeClr>
              </a:solidFill>
            </a:endParaRPr>
          </a:p>
        </p:txBody>
      </p:sp>
      <p:sp>
        <p:nvSpPr>
          <p:cNvPr id="28" name="Ellipse 27"/>
          <p:cNvSpPr>
            <a:spLocks noChangeAspect="1"/>
          </p:cNvSpPr>
          <p:nvPr/>
        </p:nvSpPr>
        <p:spPr>
          <a:xfrm>
            <a:off x="6575227" y="3233750"/>
            <a:ext cx="1800000" cy="1800000"/>
          </a:xfrm>
          <a:prstGeom prst="ellipse">
            <a:avLst/>
          </a:prstGeom>
          <a:solidFill>
            <a:schemeClr val="tx1">
              <a:alpha val="15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ln>
                  <a:solidFill>
                    <a:schemeClr val="tx1"/>
                  </a:solidFill>
                </a:ln>
                <a:solidFill>
                  <a:schemeClr val="bg1">
                    <a:lumMod val="85000"/>
                  </a:schemeClr>
                </a:solidFill>
              </a:rPr>
              <a:t>Fonderie</a:t>
            </a:r>
            <a:endParaRPr lang="fr-FR" b="1" dirty="0">
              <a:ln>
                <a:solidFill>
                  <a:schemeClr val="tx1"/>
                </a:solidFill>
              </a:ln>
              <a:solidFill>
                <a:schemeClr val="bg1">
                  <a:lumMod val="85000"/>
                </a:schemeClr>
              </a:solidFill>
            </a:endParaRPr>
          </a:p>
        </p:txBody>
      </p:sp>
      <p:sp>
        <p:nvSpPr>
          <p:cNvPr id="29" name="Ellipse 28"/>
          <p:cNvSpPr>
            <a:spLocks noChangeAspect="1"/>
          </p:cNvSpPr>
          <p:nvPr/>
        </p:nvSpPr>
        <p:spPr>
          <a:xfrm>
            <a:off x="5233393" y="4077072"/>
            <a:ext cx="1800000" cy="1800000"/>
          </a:xfrm>
          <a:prstGeom prst="ellipse">
            <a:avLst/>
          </a:prstGeom>
          <a:solidFill>
            <a:schemeClr val="tx1">
              <a:alpha val="15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ln>
                  <a:solidFill>
                    <a:schemeClr val="tx1"/>
                  </a:solidFill>
                </a:ln>
                <a:solidFill>
                  <a:schemeClr val="bg1">
                    <a:lumMod val="85000"/>
                  </a:schemeClr>
                </a:solidFill>
              </a:rPr>
              <a:t>Forge</a:t>
            </a:r>
            <a:endParaRPr lang="fr-FR" b="1" dirty="0">
              <a:ln>
                <a:solidFill>
                  <a:schemeClr val="tx1"/>
                </a:solidFill>
              </a:ln>
              <a:solidFill>
                <a:schemeClr val="bg1">
                  <a:lumMod val="85000"/>
                </a:schemeClr>
              </a:solidFill>
            </a:endParaRPr>
          </a:p>
        </p:txBody>
      </p:sp>
      <p:sp>
        <p:nvSpPr>
          <p:cNvPr id="30" name="Ellipse 29"/>
          <p:cNvSpPr>
            <a:spLocks noChangeAspect="1"/>
          </p:cNvSpPr>
          <p:nvPr/>
        </p:nvSpPr>
        <p:spPr>
          <a:xfrm>
            <a:off x="3894592" y="3249080"/>
            <a:ext cx="1800000" cy="1800000"/>
          </a:xfrm>
          <a:prstGeom prst="ellipse">
            <a:avLst/>
          </a:prstGeom>
          <a:solidFill>
            <a:schemeClr val="tx1">
              <a:alpha val="15000"/>
            </a:schemeClr>
          </a:solidFill>
          <a:ln w="38100">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ln>
                  <a:solidFill>
                    <a:schemeClr val="tx1"/>
                  </a:solidFill>
                </a:ln>
                <a:solidFill>
                  <a:schemeClr val="bg1">
                    <a:lumMod val="85000"/>
                  </a:schemeClr>
                </a:solidFill>
              </a:rPr>
              <a:t>Découpe </a:t>
            </a:r>
          </a:p>
          <a:p>
            <a:pPr algn="ctr"/>
            <a:r>
              <a:rPr lang="fr-FR" sz="1600" b="1" dirty="0" err="1" smtClean="0">
                <a:ln>
                  <a:solidFill>
                    <a:schemeClr val="tx1"/>
                  </a:solidFill>
                </a:ln>
                <a:solidFill>
                  <a:schemeClr val="bg1">
                    <a:lumMod val="85000"/>
                  </a:schemeClr>
                </a:solidFill>
              </a:rPr>
              <a:t>Emboutis-sage</a:t>
            </a:r>
            <a:endParaRPr lang="fr-FR" sz="1600" b="1" dirty="0">
              <a:ln>
                <a:solidFill>
                  <a:schemeClr val="tx1"/>
                </a:solidFill>
              </a:ln>
              <a:solidFill>
                <a:schemeClr val="bg1">
                  <a:lumMod val="85000"/>
                </a:schemeClr>
              </a:solidFill>
            </a:endParaRPr>
          </a:p>
        </p:txBody>
      </p:sp>
      <p:sp>
        <p:nvSpPr>
          <p:cNvPr id="32" name="Ellipse 31"/>
          <p:cNvSpPr>
            <a:spLocks noChangeAspect="1"/>
          </p:cNvSpPr>
          <p:nvPr/>
        </p:nvSpPr>
        <p:spPr>
          <a:xfrm>
            <a:off x="3851920" y="1737569"/>
            <a:ext cx="1800000" cy="1800000"/>
          </a:xfrm>
          <a:prstGeom prst="ellipse">
            <a:avLst/>
          </a:prstGeom>
          <a:solidFill>
            <a:srgbClr val="FFC000">
              <a:alpha val="15000"/>
            </a:srgbClr>
          </a:solid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ln>
                  <a:solidFill>
                    <a:schemeClr val="tx1"/>
                  </a:solidFill>
                </a:ln>
                <a:solidFill>
                  <a:srgbClr val="FFC000"/>
                </a:solidFill>
              </a:rPr>
              <a:t>Plasturgie</a:t>
            </a:r>
            <a:endParaRPr lang="fr-FR" sz="1600" b="1" dirty="0">
              <a:ln>
                <a:solidFill>
                  <a:schemeClr val="tx1"/>
                </a:solidFill>
              </a:ln>
              <a:solidFill>
                <a:srgbClr val="FFC000"/>
              </a:solidFill>
            </a:endParaRPr>
          </a:p>
        </p:txBody>
      </p:sp>
    </p:spTree>
    <p:extLst>
      <p:ext uri="{BB962C8B-B14F-4D97-AF65-F5344CB8AC3E}">
        <p14:creationId xmlns:p14="http://schemas.microsoft.com/office/powerpoint/2010/main" val="61199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heckerboard(across)">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checkerboard(across)">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blinds(horizontal)">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checkerboard(across)">
                                      <p:cBhvr>
                                        <p:cTn id="4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7" grpId="0" animBg="1"/>
      <p:bldP spid="28" grpId="0" animBg="1"/>
      <p:bldP spid="29" grpId="0" animBg="1"/>
      <p:bldP spid="30"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173888" y="6455742"/>
            <a:ext cx="2133600" cy="365125"/>
          </a:xfrm>
        </p:spPr>
        <p:txBody>
          <a:bodyPr/>
          <a:lstStyle/>
          <a:p>
            <a:fld id="{5FBC8D34-BEFC-6B45-95FD-88DF8388AD58}" type="slidenum">
              <a:rPr lang="fr-FR" smtClean="0"/>
              <a:t>9</a:t>
            </a:fld>
            <a:endParaRPr lang="fr-FR"/>
          </a:p>
        </p:txBody>
      </p:sp>
      <p:cxnSp>
        <p:nvCxnSpPr>
          <p:cNvPr id="9" name="Connecteur droit 8"/>
          <p:cNvCxnSpPr/>
          <p:nvPr/>
        </p:nvCxnSpPr>
        <p:spPr>
          <a:xfrm>
            <a:off x="5522354" y="332656"/>
            <a:ext cx="0" cy="5904016"/>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flipV="1">
            <a:off x="2463683" y="3384376"/>
            <a:ext cx="5976664" cy="32207"/>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41" name="ZoneTexte 40"/>
          <p:cNvSpPr txBox="1"/>
          <p:nvPr/>
        </p:nvSpPr>
        <p:spPr>
          <a:xfrm flipH="1">
            <a:off x="0" y="0"/>
            <a:ext cx="49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2000" b="1" i="1" dirty="0" smtClean="0">
                <a:solidFill>
                  <a:srgbClr val="FFFFFF"/>
                </a:solidFill>
              </a:rPr>
              <a:t>BTS de la mécanique: les activités professionnelles</a:t>
            </a:r>
          </a:p>
        </p:txBody>
      </p:sp>
      <p:sp>
        <p:nvSpPr>
          <p:cNvPr id="42" name="ZoneTexte 41"/>
          <p:cNvSpPr txBox="1"/>
          <p:nvPr/>
        </p:nvSpPr>
        <p:spPr>
          <a:xfrm>
            <a:off x="696656" y="243607"/>
            <a:ext cx="3155263" cy="923330"/>
          </a:xfrm>
          <a:prstGeom prst="rect">
            <a:avLst/>
          </a:prstGeom>
          <a:noFill/>
        </p:spPr>
        <p:txBody>
          <a:bodyPr wrap="square" rtlCol="0">
            <a:spAutoFit/>
          </a:bodyPr>
          <a:lstStyle/>
          <a:p>
            <a:r>
              <a:rPr lang="fr-FR" b="1" dirty="0" smtClean="0">
                <a:solidFill>
                  <a:schemeClr val="accent6">
                    <a:lumMod val="75000"/>
                  </a:schemeClr>
                </a:solidFill>
              </a:rPr>
              <a:t>Des espaces de </a:t>
            </a:r>
            <a:r>
              <a:rPr lang="fr-FR" b="1" smtClean="0">
                <a:solidFill>
                  <a:schemeClr val="accent6">
                    <a:lumMod val="75000"/>
                  </a:schemeClr>
                </a:solidFill>
              </a:rPr>
              <a:t>collaboration naturels entre métiers</a:t>
            </a:r>
            <a:endParaRPr lang="fr-FR" b="1" dirty="0">
              <a:solidFill>
                <a:schemeClr val="accent6">
                  <a:lumMod val="75000"/>
                </a:schemeClr>
              </a:solidFill>
            </a:endParaRPr>
          </a:p>
        </p:txBody>
      </p:sp>
      <p:grpSp>
        <p:nvGrpSpPr>
          <p:cNvPr id="49" name="Grouper 48"/>
          <p:cNvGrpSpPr/>
          <p:nvPr/>
        </p:nvGrpSpPr>
        <p:grpSpPr>
          <a:xfrm>
            <a:off x="2680347" y="476672"/>
            <a:ext cx="5760000" cy="5760000"/>
            <a:chOff x="3276496" y="476672"/>
            <a:chExt cx="5760000" cy="5760000"/>
          </a:xfrm>
        </p:grpSpPr>
        <p:sp>
          <p:nvSpPr>
            <p:cNvPr id="6" name="Flèche en arc 5"/>
            <p:cNvSpPr>
              <a:spLocks noChangeAspect="1"/>
            </p:cNvSpPr>
            <p:nvPr/>
          </p:nvSpPr>
          <p:spPr>
            <a:xfrm>
              <a:off x="3276496" y="476672"/>
              <a:ext cx="5760000" cy="5760000"/>
            </a:xfrm>
            <a:prstGeom prst="circularArrow">
              <a:avLst>
                <a:gd name="adj1" fmla="val 1238"/>
                <a:gd name="adj2" fmla="val 392018"/>
                <a:gd name="adj3" fmla="val 9511329"/>
                <a:gd name="adj4" fmla="val 14270360"/>
                <a:gd name="adj5" fmla="val 23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3" name="ZoneTexte 42"/>
            <p:cNvSpPr txBox="1"/>
            <p:nvPr/>
          </p:nvSpPr>
          <p:spPr>
            <a:xfrm>
              <a:off x="7553121" y="5686067"/>
              <a:ext cx="1420075" cy="369332"/>
            </a:xfrm>
            <a:prstGeom prst="rect">
              <a:avLst/>
            </a:prstGeom>
            <a:noFill/>
          </p:spPr>
          <p:txBody>
            <a:bodyPr wrap="square" rtlCol="0">
              <a:spAutoFit/>
            </a:bodyPr>
            <a:lstStyle/>
            <a:p>
              <a:r>
                <a:rPr lang="fr-FR" b="1" i="1" smtClean="0">
                  <a:solidFill>
                    <a:schemeClr val="accent6"/>
                  </a:solidFill>
                </a:rPr>
                <a:t>Métallurgie</a:t>
              </a:r>
              <a:endParaRPr lang="fr-FR" b="1" i="1">
                <a:solidFill>
                  <a:schemeClr val="accent6"/>
                </a:solidFill>
              </a:endParaRPr>
            </a:p>
          </p:txBody>
        </p:sp>
      </p:grpSp>
      <p:grpSp>
        <p:nvGrpSpPr>
          <p:cNvPr id="50" name="Grouper 49"/>
          <p:cNvGrpSpPr/>
          <p:nvPr/>
        </p:nvGrpSpPr>
        <p:grpSpPr>
          <a:xfrm>
            <a:off x="2123728" y="476672"/>
            <a:ext cx="6315979" cy="5760000"/>
            <a:chOff x="2719877" y="476672"/>
            <a:chExt cx="6315979" cy="5760000"/>
          </a:xfrm>
        </p:grpSpPr>
        <p:sp>
          <p:nvSpPr>
            <p:cNvPr id="40" name="Flèche en arc 39"/>
            <p:cNvSpPr>
              <a:spLocks noChangeAspect="1"/>
            </p:cNvSpPr>
            <p:nvPr/>
          </p:nvSpPr>
          <p:spPr>
            <a:xfrm>
              <a:off x="3275856" y="476672"/>
              <a:ext cx="5760000" cy="5760000"/>
            </a:xfrm>
            <a:prstGeom prst="circularArrow">
              <a:avLst>
                <a:gd name="adj1" fmla="val 1421"/>
                <a:gd name="adj2" fmla="val 392018"/>
                <a:gd name="adj3" fmla="val 13904101"/>
                <a:gd name="adj4" fmla="val 9869217"/>
                <a:gd name="adj5" fmla="val 2504"/>
              </a:avLst>
            </a:prstGeom>
            <a:solidFill>
              <a:srgbClr val="FFC000"/>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4" name="ZoneTexte 43"/>
            <p:cNvSpPr txBox="1"/>
            <p:nvPr/>
          </p:nvSpPr>
          <p:spPr>
            <a:xfrm>
              <a:off x="2719877" y="1259468"/>
              <a:ext cx="1420075" cy="369332"/>
            </a:xfrm>
            <a:prstGeom prst="rect">
              <a:avLst/>
            </a:prstGeom>
            <a:noFill/>
          </p:spPr>
          <p:txBody>
            <a:bodyPr wrap="square" rtlCol="0">
              <a:spAutoFit/>
            </a:bodyPr>
            <a:lstStyle/>
            <a:p>
              <a:pPr algn="r"/>
              <a:r>
                <a:rPr lang="fr-FR" b="1" i="1" dirty="0" smtClean="0">
                  <a:ln>
                    <a:solidFill>
                      <a:schemeClr val="tx1"/>
                    </a:solidFill>
                  </a:ln>
                  <a:solidFill>
                    <a:srgbClr val="FFC000"/>
                  </a:solidFill>
                </a:rPr>
                <a:t>Plasturgie</a:t>
              </a:r>
              <a:endParaRPr lang="fr-FR" b="1" i="1" dirty="0">
                <a:ln>
                  <a:solidFill>
                    <a:schemeClr val="tx1"/>
                  </a:solidFill>
                </a:ln>
                <a:solidFill>
                  <a:srgbClr val="FFC000"/>
                </a:solidFill>
              </a:endParaRPr>
            </a:p>
          </p:txBody>
        </p:sp>
      </p:grpSp>
      <p:sp>
        <p:nvSpPr>
          <p:cNvPr id="25" name="Ellipse 24"/>
          <p:cNvSpPr>
            <a:spLocks noChangeAspect="1"/>
          </p:cNvSpPr>
          <p:nvPr/>
        </p:nvSpPr>
        <p:spPr>
          <a:xfrm>
            <a:off x="3004180" y="864025"/>
            <a:ext cx="5040631" cy="5040631"/>
          </a:xfrm>
          <a:prstGeom prst="ellipse">
            <a:avLst/>
          </a:prstGeom>
          <a:solidFill>
            <a:schemeClr val="accent2">
              <a:lumMod val="75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p:cNvSpPr>
            <a:spLocks noChangeAspect="1"/>
          </p:cNvSpPr>
          <p:nvPr/>
        </p:nvSpPr>
        <p:spPr>
          <a:xfrm>
            <a:off x="3364774" y="1224619"/>
            <a:ext cx="4319997" cy="4319997"/>
          </a:xfrm>
          <a:prstGeom prst="ellipse">
            <a:avLst/>
          </a:prstGeom>
          <a:solidFill>
            <a:schemeClr val="accent5">
              <a:lumMod val="75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p:cNvSpPr>
            <a:spLocks noChangeAspect="1"/>
          </p:cNvSpPr>
          <p:nvPr/>
        </p:nvSpPr>
        <p:spPr>
          <a:xfrm>
            <a:off x="3724331" y="1584176"/>
            <a:ext cx="3599997" cy="3599997"/>
          </a:xfrm>
          <a:prstGeom prst="ellipse">
            <a:avLst/>
          </a:prstGeom>
          <a:solidFill>
            <a:schemeClr val="accent2">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p:cNvSpPr>
            <a:spLocks noChangeAspect="1"/>
          </p:cNvSpPr>
          <p:nvPr/>
        </p:nvSpPr>
        <p:spPr>
          <a:xfrm>
            <a:off x="4102418" y="1944216"/>
            <a:ext cx="2880210" cy="2880210"/>
          </a:xfrm>
          <a:prstGeom prst="ellipse">
            <a:avLst/>
          </a:prstGeom>
          <a:solidFill>
            <a:schemeClr val="accent5">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p:cNvSpPr>
            <a:spLocks noChangeAspect="1"/>
          </p:cNvSpPr>
          <p:nvPr/>
        </p:nvSpPr>
        <p:spPr>
          <a:xfrm>
            <a:off x="4444419" y="2340260"/>
            <a:ext cx="2160232" cy="2160232"/>
          </a:xfrm>
          <a:prstGeom prst="ellipse">
            <a:avLst/>
          </a:prstGeom>
          <a:solidFill>
            <a:schemeClr val="accent5">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p:cNvSpPr>
            <a:spLocks noChangeAspect="1"/>
          </p:cNvSpPr>
          <p:nvPr/>
        </p:nvSpPr>
        <p:spPr>
          <a:xfrm>
            <a:off x="4804470" y="2664315"/>
            <a:ext cx="1440141" cy="1440141"/>
          </a:xfrm>
          <a:prstGeom prst="ellipse">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p:cNvSpPr>
            <a:spLocks noChangeAspect="1"/>
          </p:cNvSpPr>
          <p:nvPr/>
        </p:nvSpPr>
        <p:spPr>
          <a:xfrm>
            <a:off x="5164462" y="3024307"/>
            <a:ext cx="720109" cy="720109"/>
          </a:xfrm>
          <a:prstGeom prst="ellipse">
            <a:avLst/>
          </a:prstGeom>
          <a:solidFill>
            <a:schemeClr val="accent6">
              <a:lumMod val="20000"/>
              <a:lumOff val="8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ZoneTexte 30"/>
          <p:cNvSpPr txBox="1"/>
          <p:nvPr/>
        </p:nvSpPr>
        <p:spPr>
          <a:xfrm>
            <a:off x="2751715" y="3203684"/>
            <a:ext cx="2880320" cy="369332"/>
          </a:xfrm>
          <a:prstGeom prst="rect">
            <a:avLst/>
          </a:prstGeom>
          <a:noFill/>
        </p:spPr>
        <p:txBody>
          <a:bodyPr wrap="square" rtlCol="0">
            <a:spAutoFit/>
          </a:bodyPr>
          <a:lstStyle/>
          <a:p>
            <a:pPr algn="r"/>
            <a:r>
              <a:rPr lang="fr-FR" b="1" dirty="0" smtClean="0">
                <a:solidFill>
                  <a:schemeClr val="bg1"/>
                </a:solidFill>
              </a:rPr>
              <a:t>7    6   5    4   3    2      1 </a:t>
            </a:r>
            <a:endParaRPr lang="fr-FR" b="1" dirty="0">
              <a:solidFill>
                <a:schemeClr val="bg1"/>
              </a:solidFill>
            </a:endParaRPr>
          </a:p>
        </p:txBody>
      </p:sp>
      <p:sp>
        <p:nvSpPr>
          <p:cNvPr id="5" name="Ellipse 4"/>
          <p:cNvSpPr>
            <a:spLocks noChangeAspect="1"/>
          </p:cNvSpPr>
          <p:nvPr/>
        </p:nvSpPr>
        <p:spPr>
          <a:xfrm>
            <a:off x="4455475" y="2340260"/>
            <a:ext cx="2160000" cy="2160000"/>
          </a:xfrm>
          <a:prstGeom prst="ellipse">
            <a:avLst/>
          </a:prstGeom>
          <a:solidFill>
            <a:schemeClr val="accent1">
              <a:lumMod val="60000"/>
              <a:lumOff val="40000"/>
              <a:alpha val="1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accent1">
                    <a:lumMod val="75000"/>
                  </a:schemeClr>
                </a:solidFill>
              </a:rPr>
              <a:t>Conception de produits</a:t>
            </a:r>
            <a:endParaRPr lang="fr-FR" b="1" dirty="0">
              <a:solidFill>
                <a:schemeClr val="accent1">
                  <a:lumMod val="75000"/>
                </a:schemeClr>
              </a:solidFill>
            </a:endParaRPr>
          </a:p>
        </p:txBody>
      </p:sp>
      <p:sp>
        <p:nvSpPr>
          <p:cNvPr id="26" name="Ellipse 25"/>
          <p:cNvSpPr>
            <a:spLocks noChangeAspect="1"/>
          </p:cNvSpPr>
          <p:nvPr/>
        </p:nvSpPr>
        <p:spPr>
          <a:xfrm>
            <a:off x="4637244" y="908920"/>
            <a:ext cx="1800000" cy="1800000"/>
          </a:xfrm>
          <a:prstGeom prst="ellipse">
            <a:avLst/>
          </a:prstGeom>
          <a:solidFill>
            <a:schemeClr val="tx1">
              <a:alpha val="15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ln>
                  <a:solidFill>
                    <a:schemeClr val="tx1"/>
                  </a:solidFill>
                </a:ln>
                <a:solidFill>
                  <a:schemeClr val="bg1">
                    <a:lumMod val="85000"/>
                  </a:schemeClr>
                </a:solidFill>
              </a:rPr>
              <a:t>CPRP série</a:t>
            </a:r>
            <a:endParaRPr lang="fr-FR" b="1" dirty="0">
              <a:ln>
                <a:solidFill>
                  <a:schemeClr val="tx1"/>
                </a:solidFill>
              </a:ln>
              <a:solidFill>
                <a:schemeClr val="bg1">
                  <a:lumMod val="85000"/>
                </a:schemeClr>
              </a:solidFill>
            </a:endParaRPr>
          </a:p>
        </p:txBody>
      </p:sp>
      <p:sp>
        <p:nvSpPr>
          <p:cNvPr id="27" name="Ellipse 26"/>
          <p:cNvSpPr>
            <a:spLocks noChangeAspect="1"/>
          </p:cNvSpPr>
          <p:nvPr/>
        </p:nvSpPr>
        <p:spPr>
          <a:xfrm>
            <a:off x="5979078" y="1701008"/>
            <a:ext cx="1800000" cy="1800000"/>
          </a:xfrm>
          <a:prstGeom prst="ellipse">
            <a:avLst/>
          </a:prstGeom>
          <a:solidFill>
            <a:schemeClr val="tx1">
              <a:alpha val="15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ln>
                  <a:solidFill>
                    <a:schemeClr val="tx1"/>
                  </a:solidFill>
                </a:ln>
                <a:solidFill>
                  <a:schemeClr val="bg1">
                    <a:lumMod val="85000"/>
                  </a:schemeClr>
                </a:solidFill>
              </a:rPr>
              <a:t>CPRPP unitaire</a:t>
            </a:r>
            <a:endParaRPr lang="fr-FR" b="1" dirty="0">
              <a:ln>
                <a:solidFill>
                  <a:schemeClr val="tx1"/>
                </a:solidFill>
              </a:ln>
              <a:solidFill>
                <a:schemeClr val="bg1">
                  <a:lumMod val="85000"/>
                </a:schemeClr>
              </a:solidFill>
            </a:endParaRPr>
          </a:p>
        </p:txBody>
      </p:sp>
      <p:sp>
        <p:nvSpPr>
          <p:cNvPr id="28" name="Ellipse 27"/>
          <p:cNvSpPr>
            <a:spLocks noChangeAspect="1"/>
          </p:cNvSpPr>
          <p:nvPr/>
        </p:nvSpPr>
        <p:spPr>
          <a:xfrm>
            <a:off x="5979078" y="3233750"/>
            <a:ext cx="1800000" cy="1800000"/>
          </a:xfrm>
          <a:prstGeom prst="ellipse">
            <a:avLst/>
          </a:prstGeom>
          <a:solidFill>
            <a:schemeClr val="tx1">
              <a:alpha val="15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ln>
                  <a:solidFill>
                    <a:schemeClr val="tx1"/>
                  </a:solidFill>
                </a:ln>
                <a:solidFill>
                  <a:schemeClr val="bg1">
                    <a:lumMod val="85000"/>
                  </a:schemeClr>
                </a:solidFill>
              </a:rPr>
              <a:t>Fonderie</a:t>
            </a:r>
            <a:endParaRPr lang="fr-FR" b="1" dirty="0">
              <a:ln>
                <a:solidFill>
                  <a:schemeClr val="tx1"/>
                </a:solidFill>
              </a:ln>
              <a:solidFill>
                <a:schemeClr val="bg1">
                  <a:lumMod val="85000"/>
                </a:schemeClr>
              </a:solidFill>
            </a:endParaRPr>
          </a:p>
        </p:txBody>
      </p:sp>
      <p:sp>
        <p:nvSpPr>
          <p:cNvPr id="29" name="Ellipse 28"/>
          <p:cNvSpPr>
            <a:spLocks noChangeAspect="1"/>
          </p:cNvSpPr>
          <p:nvPr/>
        </p:nvSpPr>
        <p:spPr>
          <a:xfrm>
            <a:off x="4637244" y="4077072"/>
            <a:ext cx="1800000" cy="1800000"/>
          </a:xfrm>
          <a:prstGeom prst="ellipse">
            <a:avLst/>
          </a:prstGeom>
          <a:solidFill>
            <a:schemeClr val="tx1">
              <a:alpha val="15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ln>
                  <a:solidFill>
                    <a:schemeClr val="tx1"/>
                  </a:solidFill>
                </a:ln>
                <a:solidFill>
                  <a:schemeClr val="bg1">
                    <a:lumMod val="85000"/>
                  </a:schemeClr>
                </a:solidFill>
              </a:rPr>
              <a:t>Forge</a:t>
            </a:r>
            <a:endParaRPr lang="fr-FR" b="1" dirty="0">
              <a:ln>
                <a:solidFill>
                  <a:schemeClr val="tx1"/>
                </a:solidFill>
              </a:ln>
              <a:solidFill>
                <a:schemeClr val="bg1">
                  <a:lumMod val="85000"/>
                </a:schemeClr>
              </a:solidFill>
            </a:endParaRPr>
          </a:p>
        </p:txBody>
      </p:sp>
      <p:sp>
        <p:nvSpPr>
          <p:cNvPr id="30" name="Ellipse 29"/>
          <p:cNvSpPr>
            <a:spLocks noChangeAspect="1"/>
          </p:cNvSpPr>
          <p:nvPr/>
        </p:nvSpPr>
        <p:spPr>
          <a:xfrm>
            <a:off x="3298443" y="3249080"/>
            <a:ext cx="1800000" cy="1800000"/>
          </a:xfrm>
          <a:prstGeom prst="ellipse">
            <a:avLst/>
          </a:prstGeom>
          <a:solidFill>
            <a:schemeClr val="tx1">
              <a:alpha val="15000"/>
            </a:schemeClr>
          </a:solidFill>
          <a:ln w="38100">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ln>
                  <a:solidFill>
                    <a:schemeClr val="tx1"/>
                  </a:solidFill>
                </a:ln>
                <a:solidFill>
                  <a:schemeClr val="bg1">
                    <a:lumMod val="85000"/>
                  </a:schemeClr>
                </a:solidFill>
              </a:rPr>
              <a:t>Découpe </a:t>
            </a:r>
          </a:p>
          <a:p>
            <a:pPr algn="ctr"/>
            <a:r>
              <a:rPr lang="fr-FR" sz="1600" b="1" dirty="0" err="1" smtClean="0">
                <a:ln>
                  <a:solidFill>
                    <a:schemeClr val="tx1"/>
                  </a:solidFill>
                </a:ln>
                <a:solidFill>
                  <a:schemeClr val="bg1">
                    <a:lumMod val="85000"/>
                  </a:schemeClr>
                </a:solidFill>
              </a:rPr>
              <a:t>Emboutis-sage</a:t>
            </a:r>
            <a:endParaRPr lang="fr-FR" sz="1600" b="1" dirty="0">
              <a:ln>
                <a:solidFill>
                  <a:schemeClr val="tx1"/>
                </a:solidFill>
              </a:ln>
              <a:solidFill>
                <a:schemeClr val="bg1">
                  <a:lumMod val="85000"/>
                </a:schemeClr>
              </a:solidFill>
            </a:endParaRPr>
          </a:p>
        </p:txBody>
      </p:sp>
      <p:sp>
        <p:nvSpPr>
          <p:cNvPr id="32" name="Ellipse 31"/>
          <p:cNvSpPr>
            <a:spLocks noChangeAspect="1"/>
          </p:cNvSpPr>
          <p:nvPr/>
        </p:nvSpPr>
        <p:spPr>
          <a:xfrm>
            <a:off x="3255771" y="1737569"/>
            <a:ext cx="1800000" cy="1800000"/>
          </a:xfrm>
          <a:prstGeom prst="ellipse">
            <a:avLst/>
          </a:prstGeom>
          <a:solidFill>
            <a:srgbClr val="FFC000">
              <a:alpha val="15000"/>
            </a:srgbClr>
          </a:solid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ln>
                  <a:solidFill>
                    <a:schemeClr val="tx1"/>
                  </a:solidFill>
                </a:ln>
                <a:solidFill>
                  <a:srgbClr val="FFC000"/>
                </a:solidFill>
              </a:rPr>
              <a:t>Plasturgie</a:t>
            </a:r>
            <a:endParaRPr lang="fr-FR" sz="1600" b="1" dirty="0">
              <a:ln>
                <a:solidFill>
                  <a:schemeClr val="tx1"/>
                </a:solidFill>
              </a:ln>
              <a:solidFill>
                <a:srgbClr val="FFC000"/>
              </a:solidFill>
            </a:endParaRPr>
          </a:p>
        </p:txBody>
      </p:sp>
      <p:grpSp>
        <p:nvGrpSpPr>
          <p:cNvPr id="3" name="Grouper 2"/>
          <p:cNvGrpSpPr/>
          <p:nvPr/>
        </p:nvGrpSpPr>
        <p:grpSpPr>
          <a:xfrm>
            <a:off x="755576" y="1779781"/>
            <a:ext cx="5328565" cy="1177051"/>
            <a:chOff x="755576" y="1844824"/>
            <a:chExt cx="5328565" cy="1177051"/>
          </a:xfrm>
        </p:grpSpPr>
        <p:sp>
          <p:nvSpPr>
            <p:cNvPr id="8" name="ZoneTexte 7"/>
            <p:cNvSpPr txBox="1"/>
            <p:nvPr/>
          </p:nvSpPr>
          <p:spPr>
            <a:xfrm>
              <a:off x="755576" y="1844824"/>
              <a:ext cx="1708107" cy="923330"/>
            </a:xfrm>
            <a:prstGeom prst="rect">
              <a:avLst/>
            </a:prstGeom>
            <a:solidFill>
              <a:schemeClr val="bg1"/>
            </a:solidFill>
          </p:spPr>
          <p:txBody>
            <a:bodyPr wrap="square" rtlCol="0">
              <a:spAutoFit/>
            </a:bodyPr>
            <a:lstStyle/>
            <a:p>
              <a:r>
                <a:rPr lang="fr-FR" b="1" i="1" dirty="0">
                  <a:solidFill>
                    <a:srgbClr val="C00000"/>
                  </a:solidFill>
                </a:rPr>
                <a:t>O</a:t>
              </a:r>
              <a:r>
                <a:rPr lang="fr-FR" b="1" i="1" dirty="0" smtClean="0">
                  <a:solidFill>
                    <a:srgbClr val="C00000"/>
                  </a:solidFill>
                </a:rPr>
                <a:t>ptimisation de produit et de pièce série</a:t>
              </a:r>
              <a:endParaRPr lang="fr-FR" b="1" i="1" dirty="0">
                <a:solidFill>
                  <a:srgbClr val="C00000"/>
                </a:solidFill>
              </a:endParaRPr>
            </a:p>
          </p:txBody>
        </p:sp>
        <p:grpSp>
          <p:nvGrpSpPr>
            <p:cNvPr id="35" name="Grouper 34"/>
            <p:cNvGrpSpPr/>
            <p:nvPr/>
          </p:nvGrpSpPr>
          <p:grpSpPr>
            <a:xfrm>
              <a:off x="4940846" y="2035667"/>
              <a:ext cx="1143295" cy="986208"/>
              <a:chOff x="1051712" y="4646171"/>
              <a:chExt cx="1518315" cy="1519133"/>
            </a:xfrm>
          </p:grpSpPr>
          <p:sp>
            <p:nvSpPr>
              <p:cNvPr id="36" name="Nuage 35"/>
              <p:cNvSpPr/>
              <p:nvPr/>
            </p:nvSpPr>
            <p:spPr>
              <a:xfrm>
                <a:off x="1051712" y="4646171"/>
                <a:ext cx="1518315" cy="1519133"/>
              </a:xfrm>
              <a:prstGeom prst="cloud">
                <a:avLst/>
              </a:prstGeom>
              <a:solidFill>
                <a:srgbClr val="FFFFFF">
                  <a:alpha val="43000"/>
                </a:srgbClr>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p>
            </p:txBody>
          </p:sp>
          <p:sp>
            <p:nvSpPr>
              <p:cNvPr id="37" name="Flèche en arc 36"/>
              <p:cNvSpPr/>
              <p:nvPr/>
            </p:nvSpPr>
            <p:spPr>
              <a:xfrm rot="20901476">
                <a:off x="1318452" y="4840483"/>
                <a:ext cx="1080273" cy="1080000"/>
              </a:xfrm>
              <a:prstGeom prst="circularArrow">
                <a:avLst>
                  <a:gd name="adj1" fmla="val 2614"/>
                  <a:gd name="adj2" fmla="val 1137774"/>
                  <a:gd name="adj3" fmla="val 20122489"/>
                  <a:gd name="adj4" fmla="val 12918328"/>
                  <a:gd name="adj5" fmla="val 6372"/>
                </a:avLst>
              </a:prstGeom>
              <a:solidFill>
                <a:srgbClr val="FF66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solidFill>
                    <a:schemeClr val="tx1"/>
                  </a:solidFill>
                </a:endParaRPr>
              </a:p>
            </p:txBody>
          </p:sp>
          <p:sp>
            <p:nvSpPr>
              <p:cNvPr id="38" name="Flèche en arc 37"/>
              <p:cNvSpPr/>
              <p:nvPr/>
            </p:nvSpPr>
            <p:spPr>
              <a:xfrm rot="10078593">
                <a:off x="1312092" y="4820613"/>
                <a:ext cx="1080273" cy="1080000"/>
              </a:xfrm>
              <a:prstGeom prst="circularArrow">
                <a:avLst>
                  <a:gd name="adj1" fmla="val 2614"/>
                  <a:gd name="adj2" fmla="val 1137774"/>
                  <a:gd name="adj3" fmla="val 20122489"/>
                  <a:gd name="adj4" fmla="val 13082504"/>
                  <a:gd name="adj5" fmla="val 6372"/>
                </a:avLst>
              </a:prstGeom>
              <a:solidFill>
                <a:srgbClr val="FF66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solidFill>
                    <a:schemeClr val="tx1"/>
                  </a:solidFill>
                </a:endParaRPr>
              </a:p>
            </p:txBody>
          </p:sp>
        </p:grpSp>
      </p:grpSp>
      <p:grpSp>
        <p:nvGrpSpPr>
          <p:cNvPr id="69" name="Grouper 68"/>
          <p:cNvGrpSpPr/>
          <p:nvPr/>
        </p:nvGrpSpPr>
        <p:grpSpPr>
          <a:xfrm>
            <a:off x="755576" y="1772816"/>
            <a:ext cx="6683775" cy="2092284"/>
            <a:chOff x="755576" y="1844824"/>
            <a:chExt cx="6683775" cy="2092284"/>
          </a:xfrm>
        </p:grpSpPr>
        <p:sp>
          <p:nvSpPr>
            <p:cNvPr id="70" name="ZoneTexte 69"/>
            <p:cNvSpPr txBox="1"/>
            <p:nvPr/>
          </p:nvSpPr>
          <p:spPr>
            <a:xfrm>
              <a:off x="755576" y="1844824"/>
              <a:ext cx="1708107" cy="1477328"/>
            </a:xfrm>
            <a:prstGeom prst="rect">
              <a:avLst/>
            </a:prstGeom>
            <a:solidFill>
              <a:schemeClr val="bg1"/>
            </a:solidFill>
          </p:spPr>
          <p:txBody>
            <a:bodyPr wrap="square" rtlCol="0">
              <a:spAutoFit/>
            </a:bodyPr>
            <a:lstStyle/>
            <a:p>
              <a:r>
                <a:rPr lang="fr-FR" b="1" i="1" dirty="0" smtClean="0">
                  <a:solidFill>
                    <a:srgbClr val="C00000"/>
                  </a:solidFill>
                </a:rPr>
                <a:t>Optimisation d’une pièce série et de son outillage unitaire</a:t>
              </a:r>
              <a:endParaRPr lang="fr-FR" b="1" i="1" dirty="0">
                <a:solidFill>
                  <a:srgbClr val="C00000"/>
                </a:solidFill>
              </a:endParaRPr>
            </a:p>
          </p:txBody>
        </p:sp>
        <p:grpSp>
          <p:nvGrpSpPr>
            <p:cNvPr id="71" name="Grouper 70"/>
            <p:cNvGrpSpPr/>
            <p:nvPr/>
          </p:nvGrpSpPr>
          <p:grpSpPr>
            <a:xfrm>
              <a:off x="6296056" y="2950900"/>
              <a:ext cx="1143295" cy="986208"/>
              <a:chOff x="2851454" y="6055976"/>
              <a:chExt cx="1518315" cy="1519133"/>
            </a:xfrm>
          </p:grpSpPr>
          <p:sp>
            <p:nvSpPr>
              <p:cNvPr id="72" name="Nuage 71"/>
              <p:cNvSpPr/>
              <p:nvPr/>
            </p:nvSpPr>
            <p:spPr>
              <a:xfrm>
                <a:off x="2851454" y="6055976"/>
                <a:ext cx="1518315" cy="1519133"/>
              </a:xfrm>
              <a:prstGeom prst="cloud">
                <a:avLst/>
              </a:prstGeom>
              <a:solidFill>
                <a:srgbClr val="FFFFFF">
                  <a:alpha val="43000"/>
                </a:srgbClr>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p>
            </p:txBody>
          </p:sp>
          <p:sp>
            <p:nvSpPr>
              <p:cNvPr id="73" name="Flèche en arc 72"/>
              <p:cNvSpPr/>
              <p:nvPr/>
            </p:nvSpPr>
            <p:spPr>
              <a:xfrm rot="20901476">
                <a:off x="3118194" y="6250287"/>
                <a:ext cx="1080273" cy="1080000"/>
              </a:xfrm>
              <a:prstGeom prst="circularArrow">
                <a:avLst>
                  <a:gd name="adj1" fmla="val 2614"/>
                  <a:gd name="adj2" fmla="val 1137774"/>
                  <a:gd name="adj3" fmla="val 20122489"/>
                  <a:gd name="adj4" fmla="val 12918328"/>
                  <a:gd name="adj5" fmla="val 6372"/>
                </a:avLst>
              </a:prstGeom>
              <a:solidFill>
                <a:srgbClr val="FF66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solidFill>
                    <a:schemeClr val="tx1"/>
                  </a:solidFill>
                </a:endParaRPr>
              </a:p>
            </p:txBody>
          </p:sp>
          <p:sp>
            <p:nvSpPr>
              <p:cNvPr id="74" name="Flèche en arc 73"/>
              <p:cNvSpPr/>
              <p:nvPr/>
            </p:nvSpPr>
            <p:spPr>
              <a:xfrm rot="10078593">
                <a:off x="3111834" y="6230418"/>
                <a:ext cx="1080273" cy="1080001"/>
              </a:xfrm>
              <a:prstGeom prst="circularArrow">
                <a:avLst>
                  <a:gd name="adj1" fmla="val 2614"/>
                  <a:gd name="adj2" fmla="val 1137774"/>
                  <a:gd name="adj3" fmla="val 20122489"/>
                  <a:gd name="adj4" fmla="val 13082504"/>
                  <a:gd name="adj5" fmla="val 6372"/>
                </a:avLst>
              </a:prstGeom>
              <a:solidFill>
                <a:srgbClr val="FF66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solidFill>
                    <a:schemeClr val="tx1"/>
                  </a:solidFill>
                </a:endParaRPr>
              </a:p>
            </p:txBody>
          </p:sp>
        </p:grpSp>
      </p:grpSp>
      <p:grpSp>
        <p:nvGrpSpPr>
          <p:cNvPr id="75" name="Grouper 74"/>
          <p:cNvGrpSpPr/>
          <p:nvPr/>
        </p:nvGrpSpPr>
        <p:grpSpPr>
          <a:xfrm>
            <a:off x="755576" y="1772816"/>
            <a:ext cx="6278496" cy="1872208"/>
            <a:chOff x="755576" y="1844824"/>
            <a:chExt cx="6278496" cy="1872208"/>
          </a:xfrm>
        </p:grpSpPr>
        <p:sp>
          <p:nvSpPr>
            <p:cNvPr id="76" name="ZoneTexte 75"/>
            <p:cNvSpPr txBox="1"/>
            <p:nvPr/>
          </p:nvSpPr>
          <p:spPr>
            <a:xfrm>
              <a:off x="755576" y="1844824"/>
              <a:ext cx="1708107" cy="1754326"/>
            </a:xfrm>
            <a:prstGeom prst="rect">
              <a:avLst/>
            </a:prstGeom>
            <a:solidFill>
              <a:schemeClr val="bg1"/>
            </a:solidFill>
          </p:spPr>
          <p:txBody>
            <a:bodyPr wrap="square" rtlCol="0">
              <a:spAutoFit/>
            </a:bodyPr>
            <a:lstStyle/>
            <a:p>
              <a:r>
                <a:rPr lang="fr-FR" b="1" i="1" dirty="0" smtClean="0">
                  <a:solidFill>
                    <a:srgbClr val="C00000"/>
                  </a:solidFill>
                </a:rPr>
                <a:t>Optimisation </a:t>
              </a:r>
              <a:r>
                <a:rPr lang="fr-FR" b="1" i="1" dirty="0">
                  <a:solidFill>
                    <a:srgbClr val="C00000"/>
                  </a:solidFill>
                </a:rPr>
                <a:t>de </a:t>
              </a:r>
              <a:r>
                <a:rPr lang="fr-FR" b="1" i="1" dirty="0" smtClean="0">
                  <a:solidFill>
                    <a:srgbClr val="C00000"/>
                  </a:solidFill>
                </a:rPr>
                <a:t>produit, de pièce et de l’outillage associé</a:t>
              </a:r>
            </a:p>
            <a:p>
              <a:endParaRPr lang="fr-FR" b="1" i="1" dirty="0">
                <a:solidFill>
                  <a:srgbClr val="C00000"/>
                </a:solidFill>
              </a:endParaRPr>
            </a:p>
          </p:txBody>
        </p:sp>
        <p:grpSp>
          <p:nvGrpSpPr>
            <p:cNvPr id="77" name="Grouper 76"/>
            <p:cNvGrpSpPr/>
            <p:nvPr/>
          </p:nvGrpSpPr>
          <p:grpSpPr>
            <a:xfrm>
              <a:off x="4171789" y="2730824"/>
              <a:ext cx="2862283" cy="986208"/>
              <a:chOff x="30392" y="5716977"/>
              <a:chExt cx="3801160" cy="1519133"/>
            </a:xfrm>
          </p:grpSpPr>
          <p:sp>
            <p:nvSpPr>
              <p:cNvPr id="78" name="Nuage 77"/>
              <p:cNvSpPr/>
              <p:nvPr/>
            </p:nvSpPr>
            <p:spPr>
              <a:xfrm>
                <a:off x="30392" y="5716977"/>
                <a:ext cx="3801160" cy="1519133"/>
              </a:xfrm>
              <a:prstGeom prst="cloud">
                <a:avLst/>
              </a:prstGeom>
              <a:solidFill>
                <a:srgbClr val="FFFFFF">
                  <a:alpha val="43000"/>
                </a:srgbClr>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p>
            </p:txBody>
          </p:sp>
          <p:sp>
            <p:nvSpPr>
              <p:cNvPr id="79" name="Flèche en arc 78"/>
              <p:cNvSpPr/>
              <p:nvPr/>
            </p:nvSpPr>
            <p:spPr>
              <a:xfrm rot="20901476">
                <a:off x="1418394" y="6038314"/>
                <a:ext cx="1080273" cy="1080001"/>
              </a:xfrm>
              <a:prstGeom prst="circularArrow">
                <a:avLst>
                  <a:gd name="adj1" fmla="val 2614"/>
                  <a:gd name="adj2" fmla="val 1137774"/>
                  <a:gd name="adj3" fmla="val 20122489"/>
                  <a:gd name="adj4" fmla="val 12918328"/>
                  <a:gd name="adj5" fmla="val 6372"/>
                </a:avLst>
              </a:prstGeom>
              <a:solidFill>
                <a:srgbClr val="FF66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solidFill>
                    <a:schemeClr val="tx1"/>
                  </a:solidFill>
                </a:endParaRPr>
              </a:p>
            </p:txBody>
          </p:sp>
          <p:sp>
            <p:nvSpPr>
              <p:cNvPr id="80" name="Flèche en arc 79"/>
              <p:cNvSpPr/>
              <p:nvPr/>
            </p:nvSpPr>
            <p:spPr>
              <a:xfrm rot="10078593">
                <a:off x="1412034" y="6037446"/>
                <a:ext cx="1080273" cy="1080001"/>
              </a:xfrm>
              <a:prstGeom prst="circularArrow">
                <a:avLst>
                  <a:gd name="adj1" fmla="val 2614"/>
                  <a:gd name="adj2" fmla="val 1137774"/>
                  <a:gd name="adj3" fmla="val 20122489"/>
                  <a:gd name="adj4" fmla="val 13082504"/>
                  <a:gd name="adj5" fmla="val 6372"/>
                </a:avLst>
              </a:prstGeom>
              <a:solidFill>
                <a:srgbClr val="FF66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solidFill>
                    <a:schemeClr val="tx1"/>
                  </a:solidFill>
                </a:endParaRPr>
              </a:p>
            </p:txBody>
          </p:sp>
        </p:grpSp>
      </p:grpSp>
    </p:spTree>
    <p:extLst>
      <p:ext uri="{BB962C8B-B14F-4D97-AF65-F5344CB8AC3E}">
        <p14:creationId xmlns:p14="http://schemas.microsoft.com/office/powerpoint/2010/main" val="155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checkerboard(across)">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69"/>
                                        </p:tgtEl>
                                      </p:cBhvr>
                                    </p:animEffect>
                                    <p:set>
                                      <p:cBhvr>
                                        <p:cTn id="22" dur="1" fill="hold">
                                          <p:stCondLst>
                                            <p:cond delay="499"/>
                                          </p:stCondLst>
                                        </p:cTn>
                                        <p:tgtEl>
                                          <p:spTgt spid="6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checkerboard(across)">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75"/>
                                        </p:tgtEl>
                                      </p:cBhvr>
                                    </p:animEffect>
                                    <p:set>
                                      <p:cBhvr>
                                        <p:cTn id="32" dur="1" fill="hold">
                                          <p:stCondLst>
                                            <p:cond delay="4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ge de couvertu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5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G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age de partie ">
  <a:themeElements>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1_Modèle par défaut">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ages de contenu">
  <a:themeElements>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age de fin de la 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masque MENJVA_masque bleu ciel</Template>
  <TotalTime>4708</TotalTime>
  <Words>2293</Words>
  <Application>Microsoft Macintosh PowerPoint</Application>
  <PresentationFormat>Présentation à l'écran (4:3)</PresentationFormat>
  <Paragraphs>414</Paragraphs>
  <Slides>34</Slides>
  <Notes>2</Notes>
  <HiddenSlides>0</HiddenSlides>
  <MMClips>0</MMClips>
  <ScaleCrop>false</ScaleCrop>
  <HeadingPairs>
    <vt:vector size="8" baseType="variant">
      <vt:variant>
        <vt:lpstr>Polices utilisées</vt:lpstr>
      </vt:variant>
      <vt:variant>
        <vt:i4>7</vt:i4>
      </vt:variant>
      <vt:variant>
        <vt:lpstr>Thème</vt:lpstr>
      </vt:variant>
      <vt:variant>
        <vt:i4>12</vt:i4>
      </vt:variant>
      <vt:variant>
        <vt:lpstr>Serveurs OLE incorporés</vt:lpstr>
      </vt:variant>
      <vt:variant>
        <vt:i4>1</vt:i4>
      </vt:variant>
      <vt:variant>
        <vt:lpstr>Titres des diapositives</vt:lpstr>
      </vt:variant>
      <vt:variant>
        <vt:i4>34</vt:i4>
      </vt:variant>
    </vt:vector>
  </HeadingPairs>
  <TitlesOfParts>
    <vt:vector size="54" baseType="lpstr">
      <vt:lpstr>Arial Unicode MS</vt:lpstr>
      <vt:lpstr>Calibri</vt:lpstr>
      <vt:lpstr>ＭＳ Ｐゴシック</vt:lpstr>
      <vt:lpstr>Tahoma</vt:lpstr>
      <vt:lpstr>Times New Roman</vt:lpstr>
      <vt:lpstr>Wingdings</vt:lpstr>
      <vt:lpstr>Arial</vt:lpstr>
      <vt:lpstr>Page de couverture</vt:lpstr>
      <vt:lpstr>IGEN</vt:lpstr>
      <vt:lpstr>4_Conception personnalisée</vt:lpstr>
      <vt:lpstr>Page de partie </vt:lpstr>
      <vt:lpstr>Pages de contenu</vt:lpstr>
      <vt:lpstr>6_Conception personnalisée</vt:lpstr>
      <vt:lpstr>2_Conception personnalisée</vt:lpstr>
      <vt:lpstr>Page de fin de la présentation</vt:lpstr>
      <vt:lpstr>Conception personnalisée</vt:lpstr>
      <vt:lpstr>1_Conception personnalisée</vt:lpstr>
      <vt:lpstr>5_Conception personnalisée</vt:lpstr>
      <vt:lpstr>3_Conception personnalisée</vt:lpstr>
      <vt:lpstr>Document</vt:lpstr>
      <vt:lpstr>Présentation PowerPoint</vt:lpstr>
      <vt:lpstr>Les travaux de la 3ème CPC</vt:lpstr>
      <vt:lpstr>Présentation PowerPoint</vt:lpstr>
      <vt:lpstr>Activités génériques des BTS métiers de la conception de produits</vt:lpstr>
      <vt:lpstr>Activités génériques des BTS métiers de la conception de process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attention.</vt:lpstr>
      <vt:lpstr>Présentation PowerPoint</vt:lpstr>
      <vt:lpstr>BTS CPI : Activités et tâches professionnelles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Manager>
  <Company>MEN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deux lignes</dc:title>
  <dc:subject> </dc:subject>
  <dc:creator>STSI</dc:creator>
  <cp:lastModifiedBy>Dominique Taraud</cp:lastModifiedBy>
  <cp:revision>177</cp:revision>
  <cp:lastPrinted>2011-10-28T07:48:52Z</cp:lastPrinted>
  <dcterms:created xsi:type="dcterms:W3CDTF">2011-10-28T07:12:19Z</dcterms:created>
  <dcterms:modified xsi:type="dcterms:W3CDTF">2015-12-06T15:03:07Z</dcterms:modified>
</cp:coreProperties>
</file>