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301" r:id="rId4"/>
    <p:sldId id="276" r:id="rId5"/>
    <p:sldId id="295" r:id="rId6"/>
    <p:sldId id="306" r:id="rId7"/>
    <p:sldId id="304" r:id="rId8"/>
    <p:sldId id="303" r:id="rId9"/>
    <p:sldId id="305" r:id="rId10"/>
    <p:sldId id="307" r:id="rId11"/>
    <p:sldId id="308" r:id="rId12"/>
    <p:sldId id="309" r:id="rId13"/>
    <p:sldId id="310" r:id="rId14"/>
    <p:sldId id="312" r:id="rId15"/>
    <p:sldId id="311" r:id="rId16"/>
    <p:sldId id="313" r:id="rId17"/>
    <p:sldId id="302" r:id="rId18"/>
    <p:sldId id="269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EEF"/>
    <a:srgbClr val="FCFDFE"/>
    <a:srgbClr val="AF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7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448D7-BDA8-4198-BDD1-93E30A2D5F5F}" type="datetimeFigureOut">
              <a:rPr lang="fr-FR" smtClean="0"/>
              <a:t>05/02/2018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EF4F2-F97A-49E2-9E7D-FB5D12442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7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F4F2-F97A-49E2-9E7D-FB5D1244222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1874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22570-A55F-4950-A4AA-74AF2CF5A4BC}" type="datetime1">
              <a:rPr lang="fr-FR" smtClean="0"/>
              <a:t>05/02/2018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D126-7A44-4986-A695-EEC955992C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90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4B781-716D-4362-B54B-FE7B1A7BEDB4}" type="datetime1">
              <a:rPr lang="fr-FR" smtClean="0"/>
              <a:t>05/02/2018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D126-7A44-4986-A695-EEC955992C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563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6D931-F4C7-4F99-B89B-5135D867A5B1}" type="datetime1">
              <a:rPr lang="fr-FR" smtClean="0"/>
              <a:t>05/02/2018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D126-7A44-4986-A695-EEC955992C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51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17A0-516F-4314-A649-1B9CD45AFC6F}" type="datetime1">
              <a:rPr lang="fr-FR" smtClean="0"/>
              <a:t>05/02/2018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D126-7A44-4986-A695-EEC955992C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37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4A85E-E2BE-408C-A6BD-A1CDE936F0CA}" type="datetime1">
              <a:rPr lang="fr-FR" smtClean="0"/>
              <a:t>05/02/2018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D126-7A44-4986-A695-EEC955992C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618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B753A-7FD4-49B3-9D0A-F93AB17E87FE}" type="datetime1">
              <a:rPr lang="fr-FR" smtClean="0"/>
              <a:t>05/02/2018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D126-7A44-4986-A695-EEC955992C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17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B569-FC02-4123-9C9C-8309E6FE8816}" type="datetime1">
              <a:rPr lang="fr-FR" smtClean="0"/>
              <a:t>05/02/2018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D126-7A44-4986-A695-EEC955992C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826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A391-F92F-40D8-9C43-75AEF76F3647}" type="datetime1">
              <a:rPr lang="fr-FR" smtClean="0"/>
              <a:t>05/02/2018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D126-7A44-4986-A695-EEC955992C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1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C2AA-AAF6-4BC2-8702-226AD8B86AEF}" type="datetime1">
              <a:rPr lang="fr-FR" smtClean="0"/>
              <a:t>05/02/2018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D126-7A44-4986-A695-EEC955992C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33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D507-C9F4-4099-A8F4-715184CFDD27}" type="datetime1">
              <a:rPr lang="fr-FR" smtClean="0"/>
              <a:t>05/02/2018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D126-7A44-4986-A695-EEC955992C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345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582F-0A3C-45AD-B191-80006180E9FE}" type="datetime1">
              <a:rPr lang="fr-FR" smtClean="0"/>
              <a:t>05/02/2018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D126-7A44-4986-A695-EEC955992C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691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49D8B-7A7B-46E2-AAF7-C6930805893F}" type="datetime1">
              <a:rPr lang="fr-FR" smtClean="0"/>
              <a:t>05/02/2018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ED126-7A44-4986-A695-EEC955992C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40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jpe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emf"/><Relationship Id="rId5" Type="http://schemas.openxmlformats.org/officeDocument/2006/relationships/image" Target="../media/image5.jpeg"/><Relationship Id="rId10" Type="http://schemas.openxmlformats.org/officeDocument/2006/relationships/image" Target="../media/image30.emf"/><Relationship Id="rId4" Type="http://schemas.openxmlformats.org/officeDocument/2006/relationships/image" Target="../media/image3.jpe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4.jpe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4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4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4.jpeg"/><Relationship Id="rId7" Type="http://schemas.openxmlformats.org/officeDocument/2006/relationships/image" Target="../media/image1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4.jpeg"/><Relationship Id="rId7" Type="http://schemas.openxmlformats.org/officeDocument/2006/relationships/image" Target="../media/image1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02876" y="940581"/>
            <a:ext cx="8921853" cy="4151385"/>
          </a:xfrm>
          <a:prstGeom prst="roundRect">
            <a:avLst>
              <a:gd name="adj" fmla="val 4251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dirty="0" smtClean="0"/>
              <a:t>Optimisation </a:t>
            </a:r>
            <a:r>
              <a:rPr lang="fr-FR" sz="2800" b="1" dirty="0" err="1" smtClean="0"/>
              <a:t>multi-critères</a:t>
            </a:r>
            <a:r>
              <a:rPr lang="fr-FR" sz="2800" b="1" dirty="0" smtClean="0"/>
              <a:t> d’un multiplicateur magnétique pour le grand éolien offshore</a:t>
            </a:r>
            <a:br>
              <a:rPr lang="fr-FR" sz="2800" b="1" dirty="0" smtClean="0"/>
            </a:b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en-US" sz="2800" dirty="0">
                <a:latin typeface="+mn-lt"/>
              </a:rPr>
              <a:t/>
            </a:r>
            <a:br>
              <a:rPr lang="en-US" sz="2800" dirty="0">
                <a:latin typeface="+mn-lt"/>
              </a:rPr>
            </a:b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fr-FR" sz="3600" dirty="0" smtClean="0">
                <a:latin typeface="+mn-lt"/>
              </a:rPr>
              <a:t/>
            </a:r>
            <a:br>
              <a:rPr lang="fr-FR" sz="3600" dirty="0" smtClean="0">
                <a:latin typeface="+mn-lt"/>
              </a:rPr>
            </a:br>
            <a:r>
              <a:rPr lang="fr-FR" sz="3600" dirty="0" smtClean="0">
                <a:latin typeface="+mn-lt"/>
              </a:rPr>
              <a:t/>
            </a:r>
            <a:br>
              <a:rPr lang="fr-FR" sz="3600" dirty="0" smtClean="0">
                <a:latin typeface="+mn-lt"/>
              </a:rPr>
            </a:br>
            <a:r>
              <a:rPr lang="fr-FR" sz="1200" dirty="0" smtClean="0">
                <a:latin typeface="+mn-lt"/>
              </a:rPr>
              <a:t/>
            </a:r>
            <a:br>
              <a:rPr lang="fr-FR" sz="1200" dirty="0" smtClean="0">
                <a:latin typeface="+mn-lt"/>
              </a:rPr>
            </a:br>
            <a:endParaRPr lang="fr-FR" sz="3600" dirty="0">
              <a:latin typeface="+mn-lt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02876" y="125128"/>
            <a:ext cx="8921853" cy="685652"/>
          </a:xfrm>
          <a:prstGeom prst="roundRect">
            <a:avLst>
              <a:gd name="adj" fmla="val 25928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102876" y="5239657"/>
            <a:ext cx="8921853" cy="149822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1" u="sng" dirty="0">
                <a:latin typeface="+mn-lt"/>
              </a:rPr>
              <a:t>M. Desvaux</a:t>
            </a:r>
            <a:r>
              <a:rPr lang="fr-FR" sz="2000" b="1" dirty="0">
                <a:latin typeface="+mn-lt"/>
              </a:rPr>
              <a:t>*, </a:t>
            </a:r>
            <a:r>
              <a:rPr lang="fr-FR" sz="2000" b="1" dirty="0" smtClean="0">
                <a:latin typeface="+mn-lt"/>
              </a:rPr>
              <a:t>B</a:t>
            </a:r>
            <a:r>
              <a:rPr lang="fr-FR" sz="2000" b="1" dirty="0">
                <a:latin typeface="+mn-lt"/>
              </a:rPr>
              <a:t>. Multon*, S. Sire**, H. Ben Ahmed</a:t>
            </a:r>
            <a:r>
              <a:rPr lang="fr-FR" sz="2000" b="1" dirty="0" smtClean="0">
                <a:latin typeface="+mn-lt"/>
              </a:rPr>
              <a:t>*</a:t>
            </a:r>
          </a:p>
          <a:p>
            <a:r>
              <a:rPr lang="fr-FR" sz="1900" dirty="0" smtClean="0">
                <a:latin typeface="+mn-lt"/>
              </a:rPr>
              <a:t>contact : </a:t>
            </a:r>
            <a:r>
              <a:rPr lang="fr-FR" sz="1900" u="sng" dirty="0" smtClean="0">
                <a:solidFill>
                  <a:srgbClr val="0070C0"/>
                </a:solidFill>
                <a:latin typeface="+mn-lt"/>
              </a:rPr>
              <a:t>melaine.desvaux@ens-rennes.fr</a:t>
            </a:r>
            <a:endParaRPr lang="fr-FR" sz="1900" u="sng" dirty="0">
              <a:solidFill>
                <a:srgbClr val="0070C0"/>
              </a:solidFill>
              <a:latin typeface="+mn-lt"/>
            </a:endParaRPr>
          </a:p>
          <a:p>
            <a:r>
              <a:rPr lang="fr-FR" sz="2000" dirty="0"/>
              <a:t> </a:t>
            </a:r>
            <a:r>
              <a:rPr lang="fr-FR" sz="2000" dirty="0">
                <a:latin typeface="+mn-lt"/>
              </a:rPr>
              <a:t/>
            </a:r>
            <a:br>
              <a:rPr lang="fr-FR" sz="2000" dirty="0">
                <a:latin typeface="+mn-lt"/>
              </a:rPr>
            </a:br>
            <a:r>
              <a:rPr lang="fr-FR" sz="2000" dirty="0" smtClean="0">
                <a:latin typeface="+mn-lt"/>
              </a:rPr>
              <a:t>*SATIE Laboratory, </a:t>
            </a:r>
            <a:r>
              <a:rPr lang="fr-FR" sz="2000" dirty="0">
                <a:latin typeface="+mn-lt"/>
              </a:rPr>
              <a:t>UMR CNRS 8029, ENS Rennes </a:t>
            </a:r>
            <a:br>
              <a:rPr lang="fr-FR" sz="2000" dirty="0">
                <a:latin typeface="+mn-lt"/>
              </a:rPr>
            </a:br>
            <a:r>
              <a:rPr lang="fr-FR" sz="2000" dirty="0">
                <a:latin typeface="+mn-lt"/>
              </a:rPr>
              <a:t>  ** IRDL, FRE CNRS 3744, </a:t>
            </a:r>
            <a:r>
              <a:rPr lang="fr-FR" sz="2000" dirty="0" err="1">
                <a:latin typeface="+mn-lt"/>
              </a:rPr>
              <a:t>Univ</a:t>
            </a:r>
            <a:r>
              <a:rPr lang="fr-FR" sz="2000" dirty="0">
                <a:latin typeface="+mn-lt"/>
              </a:rPr>
              <a:t>. de Bretagne Occidentale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0" y="198127"/>
            <a:ext cx="816136" cy="54409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98" y="1939766"/>
            <a:ext cx="2843552" cy="256698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81" y="198127"/>
            <a:ext cx="544091" cy="54409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838" y="110588"/>
            <a:ext cx="1116286" cy="714732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989779" y="147006"/>
            <a:ext cx="306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Laboratoire des Systèmes et Applications des Technologies de l’Information et de l’énergie</a:t>
            </a:r>
            <a:br>
              <a:rPr lang="fr-FR" sz="1200" dirty="0" smtClean="0"/>
            </a:br>
            <a:r>
              <a:rPr lang="fr-FR" sz="1200" dirty="0" smtClean="0"/>
              <a:t>UMR CNRS 8029</a:t>
            </a:r>
            <a:endParaRPr lang="fr-FR" sz="1200" dirty="0"/>
          </a:p>
        </p:txBody>
      </p:sp>
      <p:pic>
        <p:nvPicPr>
          <p:cNvPr id="16" name="Image 15" descr="http://upload.wikimedia.org/wikipedia/fr/9/9b/Logo_ENS_bleu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16225" y="173449"/>
            <a:ext cx="630356" cy="58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6"/>
          <p:cNvPicPr/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18378" r="16071" b="16205"/>
          <a:stretch/>
        </p:blipFill>
        <p:spPr>
          <a:xfrm>
            <a:off x="5222816" y="2233629"/>
            <a:ext cx="2697737" cy="22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8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02876" y="633215"/>
            <a:ext cx="8921853" cy="5396527"/>
          </a:xfrm>
          <a:prstGeom prst="roundRect">
            <a:avLst>
              <a:gd name="adj" fmla="val 2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 smtClean="0">
                <a:latin typeface="+mn-lt"/>
              </a:rPr>
              <a:t> </a:t>
            </a:r>
            <a:endParaRPr lang="fr-FR" sz="3600" dirty="0">
              <a:latin typeface="+mn-lt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02876" y="75784"/>
            <a:ext cx="8921853" cy="484472"/>
          </a:xfrm>
          <a:prstGeom prst="roundRect">
            <a:avLst>
              <a:gd name="adj" fmla="val 3239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102876" y="6105587"/>
            <a:ext cx="8921853" cy="681641"/>
          </a:xfrm>
          <a:prstGeom prst="roundRect">
            <a:avLst>
              <a:gd name="adj" fmla="val 3250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58047" y="6270664"/>
            <a:ext cx="400534" cy="365125"/>
          </a:xfrm>
        </p:spPr>
        <p:txBody>
          <a:bodyPr/>
          <a:lstStyle/>
          <a:p>
            <a:r>
              <a:rPr lang="fr-FR" sz="1800" b="1" dirty="0" smtClean="0"/>
              <a:t>9</a:t>
            </a:r>
            <a:endParaRPr lang="fr-FR" sz="1800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235481" y="761605"/>
            <a:ext cx="865787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u="sng" dirty="0" smtClean="0">
                <a:solidFill>
                  <a:schemeClr val="accent1">
                    <a:lumMod val="75000"/>
                  </a:schemeClr>
                </a:solidFill>
              </a:rPr>
              <a:t>Objectif global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fr-FR" sz="1600" dirty="0" smtClean="0"/>
              <a:t>Développer des modèles multi – physiques permettant d’évaluer rapidement les propriétés d’une chaine de conversion avec multiplicateur magnétique (idée d’optimisation derrière</a:t>
            </a:r>
            <a:r>
              <a:rPr lang="fr-FR" sz="1600" dirty="0" smtClean="0"/>
              <a:t>).</a:t>
            </a:r>
            <a:endParaRPr lang="fr-FR" sz="2000" u="sng" dirty="0"/>
          </a:p>
          <a:p>
            <a:pPr algn="just">
              <a:lnSpc>
                <a:spcPct val="150000"/>
              </a:lnSpc>
            </a:pP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Modélisations </a:t>
            </a: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réalisés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Calcul </a:t>
            </a:r>
            <a:r>
              <a:rPr lang="fr-FR" sz="1600" dirty="0"/>
              <a:t>du chargement </a:t>
            </a:r>
            <a:r>
              <a:rPr lang="fr-FR" sz="1600" dirty="0" smtClean="0"/>
              <a:t>magnéto-mécanique et du comportement mécanique [</a:t>
            </a:r>
            <a:r>
              <a:rPr lang="fr-FR" sz="1600" dirty="0" err="1"/>
              <a:t>MuSME</a:t>
            </a:r>
            <a:r>
              <a:rPr lang="fr-FR" sz="1600" dirty="0"/>
              <a:t> 2017</a:t>
            </a:r>
            <a:r>
              <a:rPr lang="fr-FR" sz="1600" dirty="0" smtClean="0"/>
              <a:t>]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Définition d’une structure porteuse pour la couronne de plots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algn="just"/>
            <a:endParaRPr lang="fr-FR" dirty="0" smtClean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09" y="6170500"/>
            <a:ext cx="816136" cy="54409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80" y="6095860"/>
            <a:ext cx="1116286" cy="71473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10" y="6174064"/>
            <a:ext cx="544091" cy="544091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329152" y="73053"/>
            <a:ext cx="396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Travaux</a:t>
            </a:r>
            <a:endParaRPr lang="fr-FR" sz="2400" b="1" dirty="0"/>
          </a:p>
        </p:txBody>
      </p:sp>
      <p:pic>
        <p:nvPicPr>
          <p:cNvPr id="13" name="Image 12" descr="http://upload.wikimedia.org/wikipedia/fr/9/9b/Logo_ENS_ble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772" y="6159442"/>
            <a:ext cx="630356" cy="58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574068" y="73452"/>
            <a:ext cx="23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Présenté par : Melaine Desvaux</a:t>
            </a:r>
          </a:p>
          <a:p>
            <a:pPr algn="r"/>
            <a:r>
              <a:rPr lang="fr-FR" sz="1200" dirty="0" smtClean="0"/>
              <a:t>Doctorant 3</a:t>
            </a:r>
            <a:r>
              <a:rPr lang="fr-FR" sz="1200" baseline="30000" dirty="0" smtClean="0"/>
              <a:t>ème</a:t>
            </a:r>
            <a:r>
              <a:rPr lang="fr-FR" sz="1200" dirty="0" smtClean="0"/>
              <a:t> année</a:t>
            </a:r>
            <a:endParaRPr lang="fr-FR" sz="1200" dirty="0"/>
          </a:p>
        </p:txBody>
      </p:sp>
      <p:grpSp>
        <p:nvGrpSpPr>
          <p:cNvPr id="17" name="Groupe 16"/>
          <p:cNvGrpSpPr/>
          <p:nvPr/>
        </p:nvGrpSpPr>
        <p:grpSpPr>
          <a:xfrm>
            <a:off x="1752476" y="2828128"/>
            <a:ext cx="5622652" cy="2587042"/>
            <a:chOff x="0" y="0"/>
            <a:chExt cx="4399915" cy="2024380"/>
          </a:xfrm>
        </p:grpSpPr>
        <p:pic>
          <p:nvPicPr>
            <p:cNvPr id="20" name="Espace réservé du contenu 3"/>
            <p:cNvPicPr>
              <a:picLocks noGrp="1"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2" t="20510" r="2770" b="19521"/>
            <a:stretch/>
          </p:blipFill>
          <p:spPr>
            <a:xfrm>
              <a:off x="0" y="0"/>
              <a:ext cx="4399915" cy="202438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6326" y="1701209"/>
              <a:ext cx="360000" cy="180000"/>
            </a:xfrm>
            <a:prstGeom prst="rect">
              <a:avLst/>
            </a:prstGeom>
            <a:solidFill>
              <a:srgbClr val="83889B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6326" y="1329069"/>
              <a:ext cx="360000" cy="180000"/>
            </a:xfrm>
            <a:prstGeom prst="rect">
              <a:avLst/>
            </a:prstGeom>
            <a:solidFill>
              <a:srgbClr val="8B8B8B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3" name="ZoneTexte 6"/>
            <p:cNvSpPr txBox="1"/>
            <p:nvPr/>
          </p:nvSpPr>
          <p:spPr>
            <a:xfrm>
              <a:off x="449994" y="1286801"/>
              <a:ext cx="1359535" cy="266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Support bar</a:t>
              </a:r>
              <a:endParaRPr lang="fr-F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4" name="ZoneTexte 7"/>
            <p:cNvSpPr txBox="1"/>
            <p:nvPr/>
          </p:nvSpPr>
          <p:spPr>
            <a:xfrm>
              <a:off x="449996" y="1667408"/>
              <a:ext cx="1911985" cy="266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Laminated pole pieces</a:t>
              </a:r>
              <a:endParaRPr lang="fr-FR" sz="14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410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02876" y="633215"/>
            <a:ext cx="8921853" cy="5396527"/>
          </a:xfrm>
          <a:prstGeom prst="roundRect">
            <a:avLst>
              <a:gd name="adj" fmla="val 2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 smtClean="0">
                <a:latin typeface="+mn-lt"/>
              </a:rPr>
              <a:t> </a:t>
            </a:r>
            <a:endParaRPr lang="fr-FR" sz="3600" dirty="0">
              <a:latin typeface="+mn-lt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02876" y="75784"/>
            <a:ext cx="8921853" cy="484472"/>
          </a:xfrm>
          <a:prstGeom prst="roundRect">
            <a:avLst>
              <a:gd name="adj" fmla="val 3239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102876" y="6105587"/>
            <a:ext cx="8921853" cy="681641"/>
          </a:xfrm>
          <a:prstGeom prst="roundRect">
            <a:avLst>
              <a:gd name="adj" fmla="val 3250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58047" y="6270664"/>
            <a:ext cx="466682" cy="365125"/>
          </a:xfrm>
        </p:spPr>
        <p:txBody>
          <a:bodyPr/>
          <a:lstStyle/>
          <a:p>
            <a:r>
              <a:rPr lang="fr-FR" sz="1800" b="1" dirty="0" smtClean="0"/>
              <a:t>10</a:t>
            </a:r>
            <a:endParaRPr lang="fr-FR" sz="1800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235481" y="761605"/>
            <a:ext cx="865787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u="sng" dirty="0" smtClean="0">
                <a:solidFill>
                  <a:schemeClr val="accent1">
                    <a:lumMod val="75000"/>
                  </a:schemeClr>
                </a:solidFill>
              </a:rPr>
              <a:t>Objectif global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fr-FR" sz="1600" dirty="0" smtClean="0"/>
              <a:t>Développer des modèles multi – physiques permettant d’évaluer rapidement les propriétés d’une chaine de conversion avec multiplicateur magnétique (idée d’optimisation derrière</a:t>
            </a:r>
            <a:r>
              <a:rPr lang="fr-FR" sz="1600" dirty="0" smtClean="0"/>
              <a:t>).</a:t>
            </a:r>
            <a:endParaRPr lang="fr-FR" sz="2000" u="sng" dirty="0"/>
          </a:p>
          <a:p>
            <a:pPr algn="just">
              <a:lnSpc>
                <a:spcPct val="150000"/>
              </a:lnSpc>
            </a:pP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Modélisations </a:t>
            </a: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réalisés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Calcul </a:t>
            </a:r>
            <a:r>
              <a:rPr lang="fr-FR" sz="1600" dirty="0"/>
              <a:t>du chargement </a:t>
            </a:r>
            <a:r>
              <a:rPr lang="fr-FR" sz="1600" dirty="0" smtClean="0"/>
              <a:t>magnéto-mécanique et du comportement mécanique [</a:t>
            </a:r>
            <a:r>
              <a:rPr lang="fr-FR" sz="1600" dirty="0" err="1"/>
              <a:t>MuSME</a:t>
            </a:r>
            <a:r>
              <a:rPr lang="fr-FR" sz="1600" dirty="0"/>
              <a:t> 2017</a:t>
            </a:r>
            <a:r>
              <a:rPr lang="fr-FR" sz="1600" dirty="0" smtClean="0"/>
              <a:t>]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Définition d’une structure porteuse pour la couronne de plots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Calcul analytique du chargement à partir du tenseur de Maxwell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algn="just"/>
            <a:endParaRPr lang="fr-FR" dirty="0" smtClean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09" y="6170500"/>
            <a:ext cx="816136" cy="54409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80" y="6095860"/>
            <a:ext cx="1116286" cy="71473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10" y="6174064"/>
            <a:ext cx="544091" cy="544091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329152" y="73053"/>
            <a:ext cx="396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Travaux</a:t>
            </a:r>
            <a:endParaRPr lang="fr-FR" sz="2400" b="1" dirty="0"/>
          </a:p>
        </p:txBody>
      </p:sp>
      <p:pic>
        <p:nvPicPr>
          <p:cNvPr id="13" name="Image 12" descr="http://upload.wikimedia.org/wikipedia/fr/9/9b/Logo_ENS_ble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772" y="6159442"/>
            <a:ext cx="630356" cy="58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574068" y="73452"/>
            <a:ext cx="23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Présenté par : Melaine Desvaux</a:t>
            </a:r>
          </a:p>
          <a:p>
            <a:pPr algn="r"/>
            <a:r>
              <a:rPr lang="fr-FR" sz="1200" dirty="0" smtClean="0"/>
              <a:t>Doctorant 3</a:t>
            </a:r>
            <a:r>
              <a:rPr lang="fr-FR" sz="1200" baseline="30000" dirty="0" smtClean="0"/>
              <a:t>ème</a:t>
            </a:r>
            <a:r>
              <a:rPr lang="fr-FR" sz="1200" dirty="0" smtClean="0"/>
              <a:t> année</a:t>
            </a:r>
            <a:endParaRPr lang="fr-FR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0964" y="2988063"/>
                <a:ext cx="4028505" cy="7409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10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̿"/>
                              <m:ctrlPr>
                                <a:rPr lang="en-US" sz="110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11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sz="11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0">
                                  <a:latin typeface="Cambria Math" panose="02040503050406030204" pitchFamily="18" charset="0"/>
                                </a:rPr>
                                <m:t>µ</m:t>
                              </m:r>
                            </m:e>
                            <m:sub>
                              <m:r>
                                <a:rPr lang="en-US" sz="11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1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11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100" i="1">
                                                <a:latin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lang="en-US" sz="1100" i="1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sub>
                                          <m:sup>
                                            <m:d>
                                              <m:dPr>
                                                <m:ctrlPr>
                                                  <a:rPr lang="en-US" sz="11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1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d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sz="1100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1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11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1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11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100" i="1">
                                                <a:latin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lang="en-US" sz="1100" i="1"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sub>
                                          <m:sup>
                                            <m:d>
                                              <m:dPr>
                                                <m:ctrlPr>
                                                  <a:rPr lang="en-US" sz="11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1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d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sz="1100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1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sSubSup>
                                  <m:sSubSupPr>
                                    <m:ctrlP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sz="11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1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sz="1100" i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sSubSup>
                                  <m:sSubSupPr>
                                    <m:ctrlP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sz="11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1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  <m:e>
                                <m:r>
                                  <a:rPr lang="en-US" sz="11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sz="11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1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sz="1100" i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sSubSup>
                                  <m:sSubSupPr>
                                    <m:ctrlP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sz="11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1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1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11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100" i="1">
                                                <a:latin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lang="en-US" sz="1100" i="1"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sub>
                                          <m:sup>
                                            <m:d>
                                              <m:dPr>
                                                <m:ctrlPr>
                                                  <a:rPr lang="en-US" sz="11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1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d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sz="1100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1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11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1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11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100" i="1">
                                                <a:latin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lang="en-US" sz="1100" i="1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sub>
                                          <m:sup>
                                            <m:d>
                                              <m:dPr>
                                                <m:ctrlPr>
                                                  <a:rPr lang="en-US" sz="11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1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d>
                                          </m:sup>
                                        </m:sSubSup>
                                      </m:e>
                                      <m:sup>
                                        <m:r>
                                          <a:rPr lang="en-US" sz="1100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1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sz="11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4" y="2988063"/>
                <a:ext cx="4028505" cy="74090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4296009" y="3200651"/>
                <a:ext cx="1950662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sup>
                      </m:sSubSup>
                      <m:r>
                        <a:rPr lang="en-US" sz="1200" i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acc>
                      <m:r>
                        <a:rPr lang="en-US" sz="1200" i="0">
                          <a:latin typeface="Cambria Math" panose="02040503050406030204" pitchFamily="18" charset="0"/>
                        </a:rPr>
                        <m:t> .</m:t>
                      </m:r>
                      <m:nary>
                        <m:naryPr>
                          <m:chr m:val="∯"/>
                          <m:subHide m:val="on"/>
                          <m:supHide m:val="on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̿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p>
                              <m:d>
                                <m:d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2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 .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6009" y="3200651"/>
                <a:ext cx="1950662" cy="470000"/>
              </a:xfrm>
              <a:prstGeom prst="rect">
                <a:avLst/>
              </a:prstGeom>
              <a:blipFill rotWithShape="0">
                <a:blip r:embed="rId7"/>
                <a:stretch>
                  <a:fillRect t="-161039" r="-10000" b="-231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6750461" y="3195278"/>
                <a:ext cx="1966499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sup>
                      </m:sSubSup>
                      <m:r>
                        <a:rPr lang="en-US" sz="1200" i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acc>
                      <m:r>
                        <a:rPr lang="en-US" sz="1200" i="0">
                          <a:latin typeface="Cambria Math" panose="02040503050406030204" pitchFamily="18" charset="0"/>
                        </a:rPr>
                        <m:t> .</m:t>
                      </m:r>
                      <m:nary>
                        <m:naryPr>
                          <m:chr m:val="∯"/>
                          <m:subHide m:val="on"/>
                          <m:supHide m:val="on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̿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acc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 .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461" y="3195278"/>
                <a:ext cx="1966499" cy="470000"/>
              </a:xfrm>
              <a:prstGeom prst="rect">
                <a:avLst/>
              </a:prstGeom>
              <a:blipFill rotWithShape="0">
                <a:blip r:embed="rId8"/>
                <a:stretch>
                  <a:fillRect t="-161039" r="-9288" b="-231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951" y="3810368"/>
            <a:ext cx="2857774" cy="2311152"/>
          </a:xfrm>
          <a:prstGeom prst="rect">
            <a:avLst/>
          </a:prstGeom>
        </p:spPr>
      </p:pic>
      <p:pic>
        <p:nvPicPr>
          <p:cNvPr id="27" name="Image 26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 t="4544" r="7623"/>
          <a:stretch/>
        </p:blipFill>
        <p:spPr bwMode="auto">
          <a:xfrm>
            <a:off x="2960650" y="3944473"/>
            <a:ext cx="3032329" cy="2044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Image 27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r="7441"/>
          <a:stretch/>
        </p:blipFill>
        <p:spPr bwMode="auto">
          <a:xfrm>
            <a:off x="6098790" y="3910514"/>
            <a:ext cx="2987851" cy="2112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104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02876" y="633215"/>
            <a:ext cx="8921853" cy="5396527"/>
          </a:xfrm>
          <a:prstGeom prst="roundRect">
            <a:avLst>
              <a:gd name="adj" fmla="val 2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 smtClean="0">
                <a:latin typeface="+mn-lt"/>
              </a:rPr>
              <a:t> </a:t>
            </a:r>
            <a:endParaRPr lang="fr-FR" sz="3600" dirty="0">
              <a:latin typeface="+mn-lt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02876" y="75784"/>
            <a:ext cx="8921853" cy="484472"/>
          </a:xfrm>
          <a:prstGeom prst="roundRect">
            <a:avLst>
              <a:gd name="adj" fmla="val 3239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102876" y="6105587"/>
            <a:ext cx="8921853" cy="681641"/>
          </a:xfrm>
          <a:prstGeom prst="roundRect">
            <a:avLst>
              <a:gd name="adj" fmla="val 3250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58047" y="6270664"/>
            <a:ext cx="436342" cy="365125"/>
          </a:xfrm>
        </p:spPr>
        <p:txBody>
          <a:bodyPr/>
          <a:lstStyle/>
          <a:p>
            <a:r>
              <a:rPr lang="fr-FR" sz="1800" b="1" dirty="0" smtClean="0"/>
              <a:t>11</a:t>
            </a:r>
            <a:endParaRPr lang="fr-FR" sz="1800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235481" y="761605"/>
            <a:ext cx="86578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u="sng" dirty="0" smtClean="0">
                <a:solidFill>
                  <a:schemeClr val="accent1">
                    <a:lumMod val="75000"/>
                  </a:schemeClr>
                </a:solidFill>
              </a:rPr>
              <a:t>Objectif global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fr-FR" sz="1600" dirty="0" smtClean="0"/>
              <a:t>Développer des modèles multi – physiques permettant d’évaluer rapidement les propriétés d’une chaine de conversion avec multiplicateur magnétique (idée d’optimisation derrière</a:t>
            </a:r>
            <a:r>
              <a:rPr lang="fr-FR" sz="1600" dirty="0" smtClean="0"/>
              <a:t>).</a:t>
            </a:r>
            <a:endParaRPr lang="fr-FR" sz="2000" u="sng" dirty="0"/>
          </a:p>
          <a:p>
            <a:pPr algn="just">
              <a:lnSpc>
                <a:spcPct val="150000"/>
              </a:lnSpc>
            </a:pP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Modélisations </a:t>
            </a: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réalisés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Calcul </a:t>
            </a:r>
            <a:r>
              <a:rPr lang="fr-FR" sz="1600" dirty="0"/>
              <a:t>du chargement </a:t>
            </a:r>
            <a:r>
              <a:rPr lang="fr-FR" sz="1600" dirty="0" smtClean="0"/>
              <a:t>magnéto-mécanique et du comportement mécanique [</a:t>
            </a:r>
            <a:r>
              <a:rPr lang="fr-FR" sz="1600" dirty="0" err="1"/>
              <a:t>MuSME</a:t>
            </a:r>
            <a:r>
              <a:rPr lang="fr-FR" sz="1600" dirty="0"/>
              <a:t> 2017</a:t>
            </a:r>
            <a:r>
              <a:rPr lang="fr-FR" sz="1600" dirty="0" smtClean="0"/>
              <a:t>]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Définition d’une structure porteuse pour la couronne de plots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Calcul analytique du chargement à partir du tenseur de Maxwell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Calcul des propriétés mécaniques à partir d’un modèle multi-corps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algn="just"/>
            <a:endParaRPr lang="fr-FR" dirty="0" smtClean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09" y="6170500"/>
            <a:ext cx="816136" cy="54409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80" y="6095860"/>
            <a:ext cx="1116286" cy="71473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10" y="6174064"/>
            <a:ext cx="544091" cy="544091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329152" y="73053"/>
            <a:ext cx="396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Travaux</a:t>
            </a:r>
            <a:endParaRPr lang="fr-FR" sz="2400" b="1" dirty="0"/>
          </a:p>
        </p:txBody>
      </p:sp>
      <p:pic>
        <p:nvPicPr>
          <p:cNvPr id="13" name="Image 12" descr="http://upload.wikimedia.org/wikipedia/fr/9/9b/Logo_ENS_ble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772" y="6159442"/>
            <a:ext cx="630356" cy="58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574068" y="73452"/>
            <a:ext cx="23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Présenté par : Melaine Desvaux</a:t>
            </a:r>
          </a:p>
          <a:p>
            <a:pPr algn="r"/>
            <a:r>
              <a:rPr lang="fr-FR" sz="1200" dirty="0" smtClean="0"/>
              <a:t>Doctorant 3</a:t>
            </a:r>
            <a:r>
              <a:rPr lang="fr-FR" sz="1200" baseline="30000" dirty="0" smtClean="0"/>
              <a:t>ème</a:t>
            </a:r>
            <a:r>
              <a:rPr lang="fr-FR" sz="1200" dirty="0" smtClean="0"/>
              <a:t> année</a:t>
            </a:r>
            <a:endParaRPr lang="fr-FR" sz="1200" dirty="0"/>
          </a:p>
        </p:txBody>
      </p:sp>
      <p:pic>
        <p:nvPicPr>
          <p:cNvPr id="19" name="Image 18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18" y="3235107"/>
            <a:ext cx="2686050" cy="2794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998" y="2209365"/>
            <a:ext cx="2408826" cy="382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9" y="3712431"/>
            <a:ext cx="3495040" cy="1979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13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02876" y="633215"/>
            <a:ext cx="8921853" cy="5396527"/>
          </a:xfrm>
          <a:prstGeom prst="roundRect">
            <a:avLst>
              <a:gd name="adj" fmla="val 2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 smtClean="0">
                <a:latin typeface="+mn-lt"/>
              </a:rPr>
              <a:t> </a:t>
            </a:r>
            <a:endParaRPr lang="fr-FR" sz="3600" dirty="0">
              <a:latin typeface="+mn-lt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02876" y="75784"/>
            <a:ext cx="8921853" cy="484472"/>
          </a:xfrm>
          <a:prstGeom prst="roundRect">
            <a:avLst>
              <a:gd name="adj" fmla="val 3239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102876" y="6105587"/>
            <a:ext cx="8921853" cy="681641"/>
          </a:xfrm>
          <a:prstGeom prst="roundRect">
            <a:avLst>
              <a:gd name="adj" fmla="val 3250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58047" y="6270664"/>
            <a:ext cx="436342" cy="365125"/>
          </a:xfrm>
        </p:spPr>
        <p:txBody>
          <a:bodyPr/>
          <a:lstStyle/>
          <a:p>
            <a:r>
              <a:rPr lang="fr-FR" sz="1800" b="1" dirty="0" smtClean="0"/>
              <a:t>12</a:t>
            </a:r>
            <a:endParaRPr lang="fr-FR" sz="1800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235481" y="761605"/>
            <a:ext cx="865787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u="sng" dirty="0" smtClean="0">
                <a:solidFill>
                  <a:schemeClr val="accent1">
                    <a:lumMod val="75000"/>
                  </a:schemeClr>
                </a:solidFill>
              </a:rPr>
              <a:t>Un peu d’expérimentations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algn="just"/>
            <a:endParaRPr lang="fr-FR" sz="1600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Réalisation d’une maquette de multiplicateur magnétique sans aimants</a:t>
            </a:r>
            <a:endParaRPr lang="fr-FR" dirty="0" smtClean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09" y="6170500"/>
            <a:ext cx="816136" cy="54409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80" y="6095860"/>
            <a:ext cx="1116286" cy="71473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10" y="6174064"/>
            <a:ext cx="544091" cy="544091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329152" y="73053"/>
            <a:ext cx="396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Travaux</a:t>
            </a:r>
            <a:endParaRPr lang="fr-FR" sz="2400" b="1" dirty="0"/>
          </a:p>
        </p:txBody>
      </p:sp>
      <p:pic>
        <p:nvPicPr>
          <p:cNvPr id="13" name="Image 12" descr="http://upload.wikimedia.org/wikipedia/fr/9/9b/Logo_ENS_ble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772" y="6159442"/>
            <a:ext cx="630356" cy="58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574068" y="73452"/>
            <a:ext cx="23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Présenté par : Melaine Desvaux</a:t>
            </a:r>
          </a:p>
          <a:p>
            <a:pPr algn="r"/>
            <a:r>
              <a:rPr lang="fr-FR" sz="1200" dirty="0" smtClean="0"/>
              <a:t>Doctorant 3</a:t>
            </a:r>
            <a:r>
              <a:rPr lang="fr-FR" sz="1200" baseline="30000" dirty="0" smtClean="0"/>
              <a:t>ème</a:t>
            </a:r>
            <a:r>
              <a:rPr lang="fr-FR" sz="1200" dirty="0" smtClean="0"/>
              <a:t> année</a:t>
            </a:r>
            <a:endParaRPr lang="fr-FR" sz="1200" dirty="0"/>
          </a:p>
        </p:txBody>
      </p:sp>
      <p:pic>
        <p:nvPicPr>
          <p:cNvPr id="16" name="Picture 2" descr="Capture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5473" r="2127" b="3636"/>
          <a:stretch/>
        </p:blipFill>
        <p:spPr bwMode="auto">
          <a:xfrm>
            <a:off x="2312580" y="3831848"/>
            <a:ext cx="4866780" cy="2171841"/>
          </a:xfrm>
          <a:prstGeom prst="rect">
            <a:avLst/>
          </a:prstGeom>
          <a:noFill/>
          <a:extLst/>
        </p:spPr>
      </p:pic>
      <p:pic>
        <p:nvPicPr>
          <p:cNvPr id="17" name="Picture 4" descr="IMG_20170825_12470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r="10634" b="-80"/>
          <a:stretch/>
        </p:blipFill>
        <p:spPr bwMode="auto">
          <a:xfrm>
            <a:off x="5577108" y="1864074"/>
            <a:ext cx="3314872" cy="22620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Shape 105"/>
          <p:cNvPicPr/>
          <p:nvPr/>
        </p:nvPicPr>
        <p:blipFill rotWithShape="1">
          <a:blip r:embed="rId8">
            <a:alphaModFix/>
          </a:blip>
          <a:srcRect l="10140" r="13817"/>
          <a:stretch/>
        </p:blipFill>
        <p:spPr bwMode="auto">
          <a:xfrm>
            <a:off x="270772" y="1905658"/>
            <a:ext cx="2950496" cy="21788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312580" y="5695476"/>
            <a:ext cx="23307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smtClean="0">
                <a:solidFill>
                  <a:schemeClr val="accent1">
                    <a:lumMod val="50000"/>
                  </a:schemeClr>
                </a:solidFill>
              </a:rPr>
              <a:t>Stage Clémence Drouot  2017</a:t>
            </a:r>
            <a:endParaRPr lang="en-US" sz="14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7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02876" y="633215"/>
            <a:ext cx="8921853" cy="5396527"/>
          </a:xfrm>
          <a:prstGeom prst="roundRect">
            <a:avLst>
              <a:gd name="adj" fmla="val 2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 smtClean="0">
                <a:latin typeface="+mn-lt"/>
              </a:rPr>
              <a:t> </a:t>
            </a:r>
            <a:endParaRPr lang="fr-FR" sz="3600" dirty="0">
              <a:latin typeface="+mn-lt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02876" y="75784"/>
            <a:ext cx="8921853" cy="484472"/>
          </a:xfrm>
          <a:prstGeom prst="roundRect">
            <a:avLst>
              <a:gd name="adj" fmla="val 3239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102876" y="6105587"/>
            <a:ext cx="8921853" cy="681641"/>
          </a:xfrm>
          <a:prstGeom prst="roundRect">
            <a:avLst>
              <a:gd name="adj" fmla="val 3250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58047" y="6270664"/>
            <a:ext cx="436342" cy="365125"/>
          </a:xfrm>
        </p:spPr>
        <p:txBody>
          <a:bodyPr/>
          <a:lstStyle/>
          <a:p>
            <a:r>
              <a:rPr lang="fr-FR" sz="1800" b="1" dirty="0" smtClean="0"/>
              <a:t>13</a:t>
            </a:r>
            <a:endParaRPr lang="fr-FR" sz="1800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235481" y="761605"/>
            <a:ext cx="86578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u="sng" dirty="0" smtClean="0">
                <a:solidFill>
                  <a:schemeClr val="accent1">
                    <a:lumMod val="75000"/>
                  </a:schemeClr>
                </a:solidFill>
              </a:rPr>
              <a:t>Un peu d’expérimentations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algn="just"/>
            <a:endParaRPr lang="fr-FR" sz="1600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Réalisation d’une maquette de multiplicateur magnétique sans aimants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Prototypage d’un multiplicateur magnétique non concentrique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09" y="6170500"/>
            <a:ext cx="816136" cy="54409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80" y="6095860"/>
            <a:ext cx="1116286" cy="71473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10" y="6174064"/>
            <a:ext cx="544091" cy="544091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329152" y="73053"/>
            <a:ext cx="396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Travaux</a:t>
            </a:r>
            <a:endParaRPr lang="fr-FR" sz="2400" b="1" dirty="0"/>
          </a:p>
        </p:txBody>
      </p:sp>
      <p:pic>
        <p:nvPicPr>
          <p:cNvPr id="13" name="Image 12" descr="http://upload.wikimedia.org/wikipedia/fr/9/9b/Logo_ENS_ble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772" y="6159442"/>
            <a:ext cx="630356" cy="58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574068" y="73452"/>
            <a:ext cx="23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Présenté par : Melaine Desvaux</a:t>
            </a:r>
          </a:p>
          <a:p>
            <a:pPr algn="r"/>
            <a:r>
              <a:rPr lang="fr-FR" sz="1200" dirty="0" smtClean="0"/>
              <a:t>Doctorant 3</a:t>
            </a:r>
            <a:r>
              <a:rPr lang="fr-FR" sz="1200" baseline="30000" dirty="0" smtClean="0"/>
              <a:t>ème</a:t>
            </a:r>
            <a:r>
              <a:rPr lang="fr-FR" sz="1200" dirty="0" smtClean="0"/>
              <a:t> année</a:t>
            </a:r>
            <a:endParaRPr lang="fr-FR" sz="1200" dirty="0"/>
          </a:p>
        </p:txBody>
      </p:sp>
      <p:pic>
        <p:nvPicPr>
          <p:cNvPr id="17" name="Image 16"/>
          <p:cNvPicPr/>
          <p:nvPr/>
        </p:nvPicPr>
        <p:blipFill rotWithShape="1">
          <a:blip r:embed="rId6"/>
          <a:srcRect l="77586"/>
          <a:stretch/>
        </p:blipFill>
        <p:spPr>
          <a:xfrm>
            <a:off x="4579433" y="2311892"/>
            <a:ext cx="1642948" cy="1723830"/>
          </a:xfrm>
          <a:prstGeom prst="rect">
            <a:avLst/>
          </a:prstGeom>
        </p:spPr>
      </p:pic>
      <p:pic>
        <p:nvPicPr>
          <p:cNvPr id="18" name="Image 17"/>
          <p:cNvPicPr/>
          <p:nvPr/>
        </p:nvPicPr>
        <p:blipFill rotWithShape="1">
          <a:blip r:embed="rId6"/>
          <a:srcRect r="77048"/>
          <a:stretch/>
        </p:blipFill>
        <p:spPr>
          <a:xfrm>
            <a:off x="1832053" y="2313750"/>
            <a:ext cx="1682403" cy="1723831"/>
          </a:xfrm>
          <a:prstGeom prst="rect">
            <a:avLst/>
          </a:prstGeom>
        </p:spPr>
      </p:pic>
      <p:sp>
        <p:nvSpPr>
          <p:cNvPr id="19" name="Flèche droite 18"/>
          <p:cNvSpPr/>
          <p:nvPr/>
        </p:nvSpPr>
        <p:spPr>
          <a:xfrm>
            <a:off x="3831761" y="3036038"/>
            <a:ext cx="428510" cy="275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9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02876" y="633215"/>
            <a:ext cx="8921853" cy="5396527"/>
          </a:xfrm>
          <a:prstGeom prst="roundRect">
            <a:avLst>
              <a:gd name="adj" fmla="val 2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 smtClean="0">
                <a:latin typeface="+mn-lt"/>
              </a:rPr>
              <a:t> </a:t>
            </a:r>
            <a:endParaRPr lang="fr-FR" sz="3600" dirty="0"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"/>
          <a:stretch/>
        </p:blipFill>
        <p:spPr>
          <a:xfrm>
            <a:off x="234709" y="2584237"/>
            <a:ext cx="4396764" cy="3753336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102876" y="75784"/>
            <a:ext cx="8921853" cy="484472"/>
          </a:xfrm>
          <a:prstGeom prst="roundRect">
            <a:avLst>
              <a:gd name="adj" fmla="val 3239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102876" y="6105587"/>
            <a:ext cx="8921853" cy="681641"/>
          </a:xfrm>
          <a:prstGeom prst="roundRect">
            <a:avLst>
              <a:gd name="adj" fmla="val 3250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58047" y="6270664"/>
            <a:ext cx="436342" cy="365125"/>
          </a:xfrm>
        </p:spPr>
        <p:txBody>
          <a:bodyPr/>
          <a:lstStyle/>
          <a:p>
            <a:r>
              <a:rPr lang="fr-FR" sz="1800" b="1" dirty="0" smtClean="0"/>
              <a:t>13</a:t>
            </a:r>
            <a:endParaRPr lang="fr-FR" sz="1800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235481" y="761605"/>
            <a:ext cx="865787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u="sng" dirty="0" smtClean="0">
                <a:solidFill>
                  <a:schemeClr val="accent1">
                    <a:lumMod val="75000"/>
                  </a:schemeClr>
                </a:solidFill>
              </a:rPr>
              <a:t>Un peu d’expérimentations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algn="just"/>
            <a:endParaRPr lang="fr-FR" sz="1600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Réalisation d’une maquette de multiplicateur magnétique sans aimants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Prototypage d’un multiplicateur magnétique non concentrique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Conception du multiplicateur et du banc d’essai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09" y="6170500"/>
            <a:ext cx="816136" cy="54409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80" y="6095860"/>
            <a:ext cx="1116286" cy="71473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10" y="6174064"/>
            <a:ext cx="544091" cy="544091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329152" y="73053"/>
            <a:ext cx="396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Travaux</a:t>
            </a:r>
            <a:endParaRPr lang="fr-FR" sz="2400" b="1" dirty="0"/>
          </a:p>
        </p:txBody>
      </p:sp>
      <p:pic>
        <p:nvPicPr>
          <p:cNvPr id="13" name="Image 12" descr="http://upload.wikimedia.org/wikipedia/fr/9/9b/Logo_ENS_bleu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772" y="6159442"/>
            <a:ext cx="630356" cy="58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574068" y="73452"/>
            <a:ext cx="23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Présenté par : Melaine Desvaux</a:t>
            </a:r>
          </a:p>
          <a:p>
            <a:pPr algn="r"/>
            <a:r>
              <a:rPr lang="fr-FR" sz="1200" dirty="0" smtClean="0"/>
              <a:t>Doctorant 3</a:t>
            </a:r>
            <a:r>
              <a:rPr lang="fr-FR" sz="1200" baseline="30000" dirty="0" smtClean="0"/>
              <a:t>ème</a:t>
            </a:r>
            <a:r>
              <a:rPr lang="fr-FR" sz="1200" dirty="0" smtClean="0"/>
              <a:t> année</a:t>
            </a:r>
            <a:endParaRPr lang="fr-FR" sz="1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"/>
          <a:stretch/>
        </p:blipFill>
        <p:spPr>
          <a:xfrm>
            <a:off x="4429448" y="1528323"/>
            <a:ext cx="4621693" cy="32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5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02876" y="633215"/>
            <a:ext cx="8921853" cy="5396527"/>
          </a:xfrm>
          <a:prstGeom prst="roundRect">
            <a:avLst>
              <a:gd name="adj" fmla="val 2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 smtClean="0">
                <a:latin typeface="+mn-lt"/>
              </a:rPr>
              <a:t> </a:t>
            </a:r>
            <a:endParaRPr lang="fr-FR" sz="3600" dirty="0"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"/>
          <a:stretch/>
        </p:blipFill>
        <p:spPr>
          <a:xfrm>
            <a:off x="6030473" y="3671091"/>
            <a:ext cx="2930931" cy="2502015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102876" y="75784"/>
            <a:ext cx="8921853" cy="484472"/>
          </a:xfrm>
          <a:prstGeom prst="roundRect">
            <a:avLst>
              <a:gd name="adj" fmla="val 3239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102876" y="6105587"/>
            <a:ext cx="8921853" cy="681641"/>
          </a:xfrm>
          <a:prstGeom prst="roundRect">
            <a:avLst>
              <a:gd name="adj" fmla="val 3250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58047" y="6270664"/>
            <a:ext cx="436342" cy="365125"/>
          </a:xfrm>
        </p:spPr>
        <p:txBody>
          <a:bodyPr/>
          <a:lstStyle/>
          <a:p>
            <a:r>
              <a:rPr lang="fr-FR" sz="1800" b="1" dirty="0" smtClean="0"/>
              <a:t>13</a:t>
            </a:r>
            <a:endParaRPr lang="fr-FR" sz="1800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235481" y="761605"/>
            <a:ext cx="86578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u="sng" dirty="0" smtClean="0">
                <a:solidFill>
                  <a:schemeClr val="accent1">
                    <a:lumMod val="75000"/>
                  </a:schemeClr>
                </a:solidFill>
              </a:rPr>
              <a:t>Un peu d’expérimentations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algn="just"/>
            <a:endParaRPr lang="fr-FR" sz="1600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Réalisation d’une maquette de multiplicateur magnétique sans aimants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Prototypage d’un multiplicateur magnétique non concentrique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Conception du multiplicateur et du banc d’essa</a:t>
            </a:r>
            <a:r>
              <a:rPr lang="fr-FR" sz="1600" dirty="0"/>
              <a:t>i</a:t>
            </a:r>
            <a:endParaRPr lang="fr-FR" sz="1600" dirty="0" smtClean="0"/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Mesure de l’évolution du champ à l’aide de spires de mesure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Mesure des courants induits dans les aimants</a:t>
            </a:r>
            <a:endParaRPr lang="fr-FR" sz="1600" dirty="0" smtClean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09" y="6170500"/>
            <a:ext cx="816136" cy="54409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80" y="6095860"/>
            <a:ext cx="1116286" cy="71473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10" y="6174064"/>
            <a:ext cx="544091" cy="544091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329152" y="73053"/>
            <a:ext cx="396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Travaux</a:t>
            </a:r>
            <a:endParaRPr lang="fr-FR" sz="2400" b="1" dirty="0"/>
          </a:p>
        </p:txBody>
      </p:sp>
      <p:pic>
        <p:nvPicPr>
          <p:cNvPr id="13" name="Image 12" descr="http://upload.wikimedia.org/wikipedia/fr/9/9b/Logo_ENS_bleu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772" y="6159442"/>
            <a:ext cx="630356" cy="58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574068" y="73452"/>
            <a:ext cx="23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Présenté par : Melaine Desvaux</a:t>
            </a:r>
          </a:p>
          <a:p>
            <a:pPr algn="r"/>
            <a:r>
              <a:rPr lang="fr-FR" sz="1200" dirty="0" smtClean="0"/>
              <a:t>Doctorant 3</a:t>
            </a:r>
            <a:r>
              <a:rPr lang="fr-FR" sz="1200" baseline="30000" dirty="0" smtClean="0"/>
              <a:t>ème</a:t>
            </a:r>
            <a:r>
              <a:rPr lang="fr-FR" sz="1200" dirty="0" smtClean="0"/>
              <a:t> année</a:t>
            </a:r>
            <a:endParaRPr lang="fr-FR" sz="1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"/>
          <a:stretch/>
        </p:blipFill>
        <p:spPr>
          <a:xfrm>
            <a:off x="4429448" y="1528323"/>
            <a:ext cx="4621693" cy="32286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t="3777" r="7197" b="16843"/>
          <a:stretch/>
        </p:blipFill>
        <p:spPr>
          <a:xfrm>
            <a:off x="388326" y="3698692"/>
            <a:ext cx="3365918" cy="19530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26806" y="5632212"/>
            <a:ext cx="2242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smtClean="0">
                <a:solidFill>
                  <a:schemeClr val="accent1">
                    <a:lumMod val="50000"/>
                  </a:schemeClr>
                </a:solidFill>
              </a:rPr>
              <a:t>Stage Marvin </a:t>
            </a:r>
            <a:r>
              <a:rPr lang="fr-FR" sz="1400" i="1" dirty="0" err="1" smtClean="0">
                <a:solidFill>
                  <a:schemeClr val="accent1">
                    <a:lumMod val="50000"/>
                  </a:schemeClr>
                </a:solidFill>
              </a:rPr>
              <a:t>Chauwin</a:t>
            </a:r>
            <a:r>
              <a:rPr lang="fr-FR" sz="1400" i="1" dirty="0" smtClean="0">
                <a:solidFill>
                  <a:schemeClr val="accent1">
                    <a:lumMod val="50000"/>
                  </a:schemeClr>
                </a:solidFill>
              </a:rPr>
              <a:t> 2018</a:t>
            </a:r>
            <a:endParaRPr lang="en-US" sz="14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4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02876" y="633215"/>
            <a:ext cx="8921853" cy="5396527"/>
          </a:xfrm>
          <a:prstGeom prst="roundRect">
            <a:avLst>
              <a:gd name="adj" fmla="val 2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 smtClean="0">
                <a:latin typeface="+mn-lt"/>
              </a:rPr>
              <a:t> </a:t>
            </a:r>
            <a:endParaRPr lang="fr-FR" sz="3600" dirty="0">
              <a:latin typeface="+mn-lt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02876" y="75784"/>
            <a:ext cx="8921853" cy="484472"/>
          </a:xfrm>
          <a:prstGeom prst="roundRect">
            <a:avLst>
              <a:gd name="adj" fmla="val 3239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102876" y="6105587"/>
            <a:ext cx="8921853" cy="681641"/>
          </a:xfrm>
          <a:prstGeom prst="roundRect">
            <a:avLst>
              <a:gd name="adj" fmla="val 3250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58047" y="6270664"/>
            <a:ext cx="436342" cy="365125"/>
          </a:xfrm>
        </p:spPr>
        <p:txBody>
          <a:bodyPr/>
          <a:lstStyle/>
          <a:p>
            <a:r>
              <a:rPr lang="fr-FR" sz="1800" b="1" dirty="0" smtClean="0"/>
              <a:t>14</a:t>
            </a:r>
            <a:endParaRPr lang="fr-FR" sz="1800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235481" y="699795"/>
            <a:ext cx="8657873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b="1" u="sng" dirty="0" smtClean="0">
                <a:solidFill>
                  <a:schemeClr val="accent1">
                    <a:lumMod val="75000"/>
                  </a:schemeClr>
                </a:solidFill>
              </a:rPr>
              <a:t>Conclusion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fr-FR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Beaucoup de modélisations analytiques différentes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Nécessaire pour un dimensionnement mécatronique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Nécessaire pour réaliser une optimisation mécatronique à temps de calcul raisonnable</a:t>
            </a:r>
            <a:endParaRPr lang="fr-FR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Un peu d’expérimentations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Un peu d’optimisation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 smtClean="0"/>
          </a:p>
          <a:p>
            <a:pPr algn="just">
              <a:lnSpc>
                <a:spcPct val="200000"/>
              </a:lnSpc>
            </a:pPr>
            <a:r>
              <a:rPr lang="fr-FR" sz="2000" b="1" u="sng" dirty="0" smtClean="0">
                <a:solidFill>
                  <a:schemeClr val="accent1">
                    <a:lumMod val="75000"/>
                  </a:schemeClr>
                </a:solidFill>
              </a:rPr>
              <a:t>Travaux </a:t>
            </a:r>
            <a:r>
              <a:rPr lang="fr-FR" sz="2000" b="1" u="sng" dirty="0" smtClean="0">
                <a:solidFill>
                  <a:schemeClr val="accent1">
                    <a:lumMod val="75000"/>
                  </a:schemeClr>
                </a:solidFill>
              </a:rPr>
              <a:t>restant à </a:t>
            </a:r>
            <a:r>
              <a:rPr lang="fr-FR" sz="2000" b="1" u="sng" dirty="0" smtClean="0">
                <a:solidFill>
                  <a:schemeClr val="accent1">
                    <a:lumMod val="75000"/>
                  </a:schemeClr>
                </a:solidFill>
              </a:rPr>
              <a:t>faire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Modèle </a:t>
            </a:r>
            <a:r>
              <a:rPr lang="fr-FR" sz="1600" dirty="0" smtClean="0"/>
              <a:t>de la tenue mécanique de la structure porteuse du système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Validation expérimentale des modèles magnétiques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Écrire ma thèse!!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09" y="6170500"/>
            <a:ext cx="816136" cy="54409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80" y="6095860"/>
            <a:ext cx="1116286" cy="71473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10" y="6174064"/>
            <a:ext cx="544091" cy="544091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329152" y="73053"/>
            <a:ext cx="396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Travaux</a:t>
            </a:r>
            <a:endParaRPr lang="fr-FR" sz="2400" b="1" dirty="0"/>
          </a:p>
        </p:txBody>
      </p:sp>
      <p:pic>
        <p:nvPicPr>
          <p:cNvPr id="13" name="Image 12" descr="http://upload.wikimedia.org/wikipedia/fr/9/9b/Logo_ENS_ble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772" y="6159442"/>
            <a:ext cx="630356" cy="58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574068" y="73452"/>
            <a:ext cx="23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Présenté par : Melaine Desvaux</a:t>
            </a:r>
          </a:p>
          <a:p>
            <a:pPr algn="r"/>
            <a:r>
              <a:rPr lang="fr-FR" sz="1200" dirty="0" smtClean="0"/>
              <a:t>Doctorant 3</a:t>
            </a:r>
            <a:r>
              <a:rPr lang="fr-FR" sz="1200" baseline="30000" dirty="0" smtClean="0"/>
              <a:t>ème</a:t>
            </a:r>
            <a:r>
              <a:rPr lang="fr-FR" sz="1200" dirty="0" smtClean="0"/>
              <a:t> année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42008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02876" y="1335314"/>
            <a:ext cx="8921853" cy="4545764"/>
          </a:xfrm>
          <a:prstGeom prst="roundRect">
            <a:avLst>
              <a:gd name="adj" fmla="val 4251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4000" dirty="0" smtClean="0">
                <a:latin typeface="+mn-lt"/>
              </a:rPr>
              <a:t/>
            </a:r>
            <a:br>
              <a:rPr lang="fr-FR" sz="4000" dirty="0" smtClean="0">
                <a:latin typeface="+mn-lt"/>
              </a:rPr>
            </a:br>
            <a:r>
              <a:rPr lang="fr-FR" sz="4000" dirty="0" smtClean="0">
                <a:latin typeface="+mn-lt"/>
              </a:rPr>
              <a:t>Merci de votre attention</a:t>
            </a:r>
            <a:r>
              <a:rPr lang="fr-FR" sz="5400" dirty="0" smtClean="0">
                <a:latin typeface="+mn-lt"/>
              </a:rPr>
              <a:t/>
            </a:r>
            <a:br>
              <a:rPr lang="fr-FR" sz="5400" dirty="0" smtClean="0">
                <a:latin typeface="+mn-lt"/>
              </a:rPr>
            </a:br>
            <a:r>
              <a:rPr lang="fr-FR" sz="2000" u="sng" dirty="0">
                <a:solidFill>
                  <a:srgbClr val="0070C0"/>
                </a:solidFill>
              </a:rPr>
              <a:t>melaine.desvaux@ens-rennes.fr</a:t>
            </a:r>
            <a:r>
              <a:rPr lang="fr-FR" sz="3600" dirty="0" smtClean="0">
                <a:latin typeface="+mn-lt"/>
              </a:rPr>
              <a:t/>
            </a:r>
            <a:br>
              <a:rPr lang="fr-FR" sz="3600" dirty="0" smtClean="0">
                <a:latin typeface="+mn-lt"/>
              </a:rPr>
            </a:br>
            <a:r>
              <a:rPr lang="fr-FR" sz="3600" dirty="0">
                <a:latin typeface="+mn-lt"/>
              </a:rPr>
              <a:t/>
            </a:r>
            <a:br>
              <a:rPr lang="fr-FR" sz="3600" dirty="0">
                <a:latin typeface="+mn-lt"/>
              </a:rPr>
            </a:br>
            <a:r>
              <a:rPr lang="fr-FR" sz="3600" dirty="0" smtClean="0">
                <a:latin typeface="+mn-lt"/>
              </a:rPr>
              <a:t/>
            </a:r>
            <a:br>
              <a:rPr lang="fr-FR" sz="3600" dirty="0" smtClean="0">
                <a:latin typeface="+mn-lt"/>
              </a:rPr>
            </a:br>
            <a:r>
              <a:rPr lang="fr-FR" sz="1200" dirty="0" smtClean="0">
                <a:latin typeface="+mn-lt"/>
              </a:rPr>
              <a:t/>
            </a:r>
            <a:br>
              <a:rPr lang="fr-FR" sz="1200" dirty="0" smtClean="0">
                <a:latin typeface="+mn-lt"/>
              </a:rPr>
            </a:br>
            <a:endParaRPr lang="fr-FR" sz="3600" dirty="0">
              <a:latin typeface="+mn-lt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02876" y="6003414"/>
            <a:ext cx="8921853" cy="685652"/>
          </a:xfrm>
          <a:prstGeom prst="roundRect">
            <a:avLst>
              <a:gd name="adj" fmla="val 25928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102876" y="125128"/>
            <a:ext cx="8921853" cy="1087850"/>
          </a:xfrm>
          <a:prstGeom prst="roundRect">
            <a:avLst>
              <a:gd name="adj" fmla="val 25928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02875" y="242050"/>
            <a:ext cx="8921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Optimisation </a:t>
            </a:r>
            <a:r>
              <a:rPr lang="fr-FR" sz="2400" dirty="0" err="1"/>
              <a:t>multi-critères</a:t>
            </a:r>
            <a:r>
              <a:rPr lang="fr-FR" sz="2400" dirty="0"/>
              <a:t> d’un multiplicateur magnétique pour application éolien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701" y="6078054"/>
            <a:ext cx="816136" cy="54409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72" y="6003414"/>
            <a:ext cx="1116286" cy="71473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133" y="6081915"/>
            <a:ext cx="544091" cy="544091"/>
          </a:xfrm>
          <a:prstGeom prst="rect">
            <a:avLst/>
          </a:prstGeom>
        </p:spPr>
      </p:pic>
      <p:pic>
        <p:nvPicPr>
          <p:cNvPr id="11" name="Image 10" descr="http://upload.wikimedia.org/wikipedia/fr/9/9b/Logo_ENS_ble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348" y="6059455"/>
            <a:ext cx="630356" cy="58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961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02876" y="633216"/>
            <a:ext cx="8921853" cy="5403298"/>
          </a:xfrm>
          <a:prstGeom prst="roundRect">
            <a:avLst>
              <a:gd name="adj" fmla="val 11059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 smtClean="0">
                <a:latin typeface="+mn-lt"/>
              </a:rPr>
              <a:t/>
            </a:r>
            <a:br>
              <a:rPr lang="fr-FR" sz="3600" dirty="0" smtClean="0">
                <a:latin typeface="+mn-lt"/>
              </a:rPr>
            </a:br>
            <a:r>
              <a:rPr lang="fr-FR" sz="3600" dirty="0">
                <a:latin typeface="+mn-lt"/>
              </a:rPr>
              <a:t/>
            </a:r>
            <a:br>
              <a:rPr lang="fr-FR" sz="3600" dirty="0">
                <a:latin typeface="+mn-lt"/>
              </a:rPr>
            </a:br>
            <a:r>
              <a:rPr lang="fr-FR" sz="3600" dirty="0" smtClean="0">
                <a:latin typeface="+mn-lt"/>
              </a:rPr>
              <a:t/>
            </a:r>
            <a:br>
              <a:rPr lang="fr-FR" sz="3600" dirty="0" smtClean="0">
                <a:latin typeface="+mn-lt"/>
              </a:rPr>
            </a:br>
            <a:r>
              <a:rPr lang="fr-FR" sz="3600" dirty="0" smtClean="0">
                <a:latin typeface="+mn-lt"/>
              </a:rPr>
              <a:t/>
            </a:r>
            <a:br>
              <a:rPr lang="fr-FR" sz="3600" dirty="0" smtClean="0">
                <a:latin typeface="+mn-lt"/>
              </a:rPr>
            </a:br>
            <a:endParaRPr lang="fr-FR" sz="3600" dirty="0">
              <a:latin typeface="+mn-lt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02876" y="75784"/>
            <a:ext cx="8921853" cy="484472"/>
          </a:xfrm>
          <a:prstGeom prst="roundRect">
            <a:avLst>
              <a:gd name="adj" fmla="val 3239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102876" y="6105587"/>
            <a:ext cx="8921853" cy="681641"/>
          </a:xfrm>
          <a:prstGeom prst="roundRect">
            <a:avLst>
              <a:gd name="adj" fmla="val 3250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09" y="6170500"/>
            <a:ext cx="816136" cy="544091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6574068" y="73452"/>
            <a:ext cx="23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Présenté par : Melaine Desvaux</a:t>
            </a:r>
          </a:p>
          <a:p>
            <a:pPr algn="r"/>
            <a:r>
              <a:rPr lang="fr-FR" sz="1200" dirty="0" smtClean="0"/>
              <a:t>Doctorant 3</a:t>
            </a:r>
            <a:r>
              <a:rPr lang="fr-FR" sz="1200" baseline="30000" dirty="0" smtClean="0"/>
              <a:t>ème</a:t>
            </a:r>
            <a:r>
              <a:rPr lang="fr-FR" sz="1200" dirty="0" smtClean="0"/>
              <a:t> année</a:t>
            </a:r>
            <a:endParaRPr lang="fr-FR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88877" y="726337"/>
            <a:ext cx="8955123" cy="4547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2011 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- 2015 :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Cursus 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à l’ENS Rennes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sz="1600" dirty="0" smtClean="0"/>
              <a:t>2013 </a:t>
            </a:r>
            <a:r>
              <a:rPr lang="fr-FR" sz="1600" dirty="0"/>
              <a:t>– 2014 : Agrégation S2I option mécanique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sz="1600" dirty="0"/>
              <a:t>2014 – 2015 : M2R Mécatronique + Stage au SATIE groupe SETE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1650" dirty="0" smtClean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1650" dirty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2015-2018 : Thèse en partenariat à 3 sur les multiplicateurs magnétiques :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sz="1600" dirty="0"/>
              <a:t>Laboratoire SATIE, groupe SETE -&gt; encadrement électrotechnique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sz="1600" dirty="0"/>
              <a:t>Laboratoire </a:t>
            </a:r>
            <a:r>
              <a:rPr lang="fr-FR" sz="1600" dirty="0" smtClean="0"/>
              <a:t>IRDL </a:t>
            </a:r>
            <a:r>
              <a:rPr lang="fr-FR" sz="1600" dirty="0"/>
              <a:t>, Brest -&gt; encadrement </a:t>
            </a:r>
            <a:r>
              <a:rPr lang="fr-FR" sz="1600" dirty="0" smtClean="0"/>
              <a:t>mécanique (double qualification)</a:t>
            </a:r>
            <a:endParaRPr lang="fr-FR" sz="1600" dirty="0"/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sz="1600" dirty="0"/>
              <a:t>Jeumont Electric -&gt; partenaire industriel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329152" y="73053"/>
            <a:ext cx="396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Mon parcours</a:t>
            </a:r>
            <a:endParaRPr lang="fr-FR" sz="2400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58047" y="6270664"/>
            <a:ext cx="400534" cy="365125"/>
          </a:xfrm>
        </p:spPr>
        <p:txBody>
          <a:bodyPr/>
          <a:lstStyle/>
          <a:p>
            <a:r>
              <a:rPr lang="fr-FR" sz="1800" b="1" dirty="0" smtClean="0"/>
              <a:t>1</a:t>
            </a:r>
            <a:endParaRPr lang="fr-FR" sz="1800" b="1" dirty="0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80" y="6095860"/>
            <a:ext cx="1116286" cy="714732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10" y="6174064"/>
            <a:ext cx="544091" cy="544091"/>
          </a:xfrm>
          <a:prstGeom prst="rect">
            <a:avLst/>
          </a:prstGeom>
        </p:spPr>
      </p:pic>
      <p:pic>
        <p:nvPicPr>
          <p:cNvPr id="45" name="Image 44" descr="http://upload.wikimedia.org/wikipedia/fr/9/9b/Logo_ENS_ble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772" y="6159442"/>
            <a:ext cx="630356" cy="58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139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re 1"/>
          <p:cNvSpPr txBox="1">
            <a:spLocks/>
          </p:cNvSpPr>
          <p:nvPr/>
        </p:nvSpPr>
        <p:spPr>
          <a:xfrm>
            <a:off x="102876" y="2793686"/>
            <a:ext cx="8921853" cy="3207947"/>
          </a:xfrm>
          <a:prstGeom prst="roundRect">
            <a:avLst>
              <a:gd name="adj" fmla="val 415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 smtClean="0">
                <a:latin typeface="+mn-lt"/>
              </a:rPr>
              <a:t/>
            </a:r>
            <a:br>
              <a:rPr lang="en-US" sz="3600" dirty="0" smtClean="0">
                <a:latin typeface="+mn-lt"/>
              </a:rPr>
            </a:br>
            <a:r>
              <a:rPr lang="en-US" sz="3600" dirty="0" smtClean="0">
                <a:latin typeface="+mn-lt"/>
              </a:rPr>
              <a:t/>
            </a:r>
            <a:br>
              <a:rPr lang="en-US" sz="3600" dirty="0" smtClean="0">
                <a:latin typeface="+mn-lt"/>
              </a:rPr>
            </a:br>
            <a:r>
              <a:rPr lang="en-US" sz="3600" dirty="0" smtClean="0">
                <a:latin typeface="+mn-lt"/>
              </a:rPr>
              <a:t/>
            </a:r>
            <a:br>
              <a:rPr lang="en-US" sz="3600" dirty="0" smtClean="0">
                <a:latin typeface="+mn-lt"/>
              </a:rPr>
            </a:br>
            <a:r>
              <a:rPr lang="en-US" sz="3600" dirty="0" smtClean="0">
                <a:latin typeface="+mn-lt"/>
              </a:rPr>
              <a:t/>
            </a:r>
            <a:br>
              <a:rPr lang="en-US" sz="3600" dirty="0" smtClean="0">
                <a:latin typeface="+mn-lt"/>
              </a:rPr>
            </a:br>
            <a:endParaRPr lang="en-US" sz="3600" dirty="0">
              <a:latin typeface="+mn-lt"/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02876" y="633216"/>
            <a:ext cx="8921853" cy="2023076"/>
          </a:xfrm>
          <a:prstGeom prst="roundRect">
            <a:avLst>
              <a:gd name="adj" fmla="val 11059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 smtClean="0">
                <a:latin typeface="+mn-lt"/>
              </a:rPr>
              <a:t/>
            </a:r>
            <a:br>
              <a:rPr lang="fr-FR" sz="3600" dirty="0" smtClean="0">
                <a:latin typeface="+mn-lt"/>
              </a:rPr>
            </a:br>
            <a:r>
              <a:rPr lang="fr-FR" sz="3600" dirty="0">
                <a:latin typeface="+mn-lt"/>
              </a:rPr>
              <a:t/>
            </a:r>
            <a:br>
              <a:rPr lang="fr-FR" sz="3600" dirty="0">
                <a:latin typeface="+mn-lt"/>
              </a:rPr>
            </a:br>
            <a:r>
              <a:rPr lang="fr-FR" sz="3600" dirty="0" smtClean="0">
                <a:latin typeface="+mn-lt"/>
              </a:rPr>
              <a:t/>
            </a:r>
            <a:br>
              <a:rPr lang="fr-FR" sz="3600" dirty="0" smtClean="0">
                <a:latin typeface="+mn-lt"/>
              </a:rPr>
            </a:br>
            <a:r>
              <a:rPr lang="fr-FR" sz="3600" dirty="0" smtClean="0">
                <a:latin typeface="+mn-lt"/>
              </a:rPr>
              <a:t/>
            </a:r>
            <a:br>
              <a:rPr lang="fr-FR" sz="3600" dirty="0" smtClean="0">
                <a:latin typeface="+mn-lt"/>
              </a:rPr>
            </a:br>
            <a:endParaRPr lang="fr-FR" sz="3600" dirty="0">
              <a:latin typeface="+mn-lt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02876" y="75784"/>
            <a:ext cx="8921853" cy="484472"/>
          </a:xfrm>
          <a:prstGeom prst="roundRect">
            <a:avLst>
              <a:gd name="adj" fmla="val 3239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102876" y="6105587"/>
            <a:ext cx="8921853" cy="681641"/>
          </a:xfrm>
          <a:prstGeom prst="roundRect">
            <a:avLst>
              <a:gd name="adj" fmla="val 3250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09" y="6170500"/>
            <a:ext cx="816136" cy="544091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6574068" y="73452"/>
            <a:ext cx="23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Présenté par : Melaine Desvaux</a:t>
            </a:r>
          </a:p>
          <a:p>
            <a:pPr algn="r"/>
            <a:r>
              <a:rPr lang="fr-FR" sz="1200" dirty="0" smtClean="0"/>
              <a:t>Doctorant 3</a:t>
            </a:r>
            <a:r>
              <a:rPr lang="fr-FR" sz="1200" baseline="30000" dirty="0" smtClean="0"/>
              <a:t>ème</a:t>
            </a:r>
            <a:r>
              <a:rPr lang="fr-FR" sz="1200" dirty="0" smtClean="0"/>
              <a:t> année</a:t>
            </a:r>
            <a:endParaRPr lang="fr-FR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88877" y="726337"/>
            <a:ext cx="89551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</a:rPr>
              <a:t>Chaînes de conversion de l’éolien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algn="just">
              <a:lnSpc>
                <a:spcPct val="100000"/>
              </a:lnSpc>
            </a:pPr>
            <a:endParaRPr lang="en-US" dirty="0" smtClean="0"/>
          </a:p>
          <a:p>
            <a:pPr algn="just">
              <a:lnSpc>
                <a:spcPct val="100000"/>
              </a:lnSpc>
            </a:pPr>
            <a:r>
              <a:rPr lang="fr-FR" dirty="0" smtClean="0"/>
              <a:t>Deux familles de chaînes de conversion :</a:t>
            </a:r>
            <a:endParaRPr lang="fr-FR" dirty="0"/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Chaîne indirecte avec multiplicateur mécanique: CAPEX </a:t>
            </a:r>
            <a:r>
              <a:rPr lang="fr-FR" sz="2000" dirty="0" smtClean="0">
                <a:sym typeface="Wingdings" panose="05000000000000000000" pitchFamily="2" charset="2"/>
              </a:rPr>
              <a:t></a:t>
            </a:r>
            <a:r>
              <a:rPr lang="fr-FR" dirty="0" smtClean="0"/>
              <a:t>     OPEX </a:t>
            </a:r>
            <a:r>
              <a:rPr lang="fr-FR" sz="2000" dirty="0" smtClean="0">
                <a:sym typeface="Wingdings" panose="05000000000000000000" pitchFamily="2" charset="2"/>
              </a:rPr>
              <a:t></a:t>
            </a:r>
            <a:endParaRPr lang="fr-FR" sz="2000" dirty="0"/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Chaîne </a:t>
            </a:r>
            <a:r>
              <a:rPr lang="fr-FR" dirty="0" smtClean="0"/>
              <a:t>directe sans </a:t>
            </a:r>
            <a:r>
              <a:rPr lang="fr-FR" dirty="0"/>
              <a:t>multiplicateur mécanique :    </a:t>
            </a:r>
            <a:r>
              <a:rPr lang="fr-FR" dirty="0" smtClean="0"/>
              <a:t>CAPEX </a:t>
            </a:r>
            <a:r>
              <a:rPr lang="fr-FR" sz="2000" dirty="0" smtClean="0">
                <a:sym typeface="Wingdings" panose="05000000000000000000" pitchFamily="2" charset="2"/>
              </a:rPr>
              <a:t></a:t>
            </a:r>
            <a:r>
              <a:rPr lang="fr-FR" dirty="0" smtClean="0"/>
              <a:t>     OPEX </a:t>
            </a:r>
            <a:r>
              <a:rPr lang="fr-FR" sz="2000" dirty="0" smtClean="0">
                <a:sym typeface="Wingdings" panose="05000000000000000000" pitchFamily="2" charset="2"/>
              </a:rPr>
              <a:t></a:t>
            </a:r>
            <a:endParaRPr lang="fr-FR" sz="20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88877" y="3037421"/>
            <a:ext cx="598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</a:rPr>
              <a:t>Proposition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fr-FR" dirty="0" smtClean="0"/>
              <a:t>chaîne </a:t>
            </a:r>
            <a:r>
              <a:rPr lang="fr-FR" dirty="0"/>
              <a:t>indirecte avec multiplicateur </a:t>
            </a:r>
            <a:r>
              <a:rPr lang="fr-FR" dirty="0" smtClean="0"/>
              <a:t>magnétique</a:t>
            </a:r>
            <a:endParaRPr lang="fr-FR" dirty="0"/>
          </a:p>
        </p:txBody>
      </p:sp>
      <p:sp>
        <p:nvSpPr>
          <p:cNvPr id="52" name="ZoneTexte 51"/>
          <p:cNvSpPr txBox="1"/>
          <p:nvPr/>
        </p:nvSpPr>
        <p:spPr>
          <a:xfrm>
            <a:off x="329152" y="73053"/>
            <a:ext cx="396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Contexte</a:t>
            </a:r>
            <a:endParaRPr lang="fr-FR" sz="2400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58047" y="6270664"/>
            <a:ext cx="400534" cy="365125"/>
          </a:xfrm>
        </p:spPr>
        <p:txBody>
          <a:bodyPr/>
          <a:lstStyle/>
          <a:p>
            <a:r>
              <a:rPr lang="fr-FR" sz="1800" b="1" dirty="0" smtClean="0"/>
              <a:t>2</a:t>
            </a:r>
            <a:endParaRPr lang="fr-FR" sz="1800" b="1" dirty="0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80" y="6095860"/>
            <a:ext cx="1116286" cy="714732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10" y="6174064"/>
            <a:ext cx="544091" cy="544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39021" y="3597372"/>
            <a:ext cx="1471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CAPEX : </a:t>
            </a:r>
            <a:r>
              <a:rPr lang="fr-FR" sz="2000" dirty="0" smtClean="0">
                <a:sym typeface="Wingdings" panose="05000000000000000000" pitchFamily="2" charset="2"/>
              </a:rPr>
              <a:t> ??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7238596" y="4094082"/>
            <a:ext cx="12490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OPEX : </a:t>
            </a:r>
            <a:r>
              <a:rPr lang="fr-FR" sz="2000" dirty="0">
                <a:sym typeface="Wingdings" panose="05000000000000000000" pitchFamily="2" charset="2"/>
              </a:rPr>
              <a:t></a:t>
            </a:r>
            <a:r>
              <a:rPr lang="fr-FR" sz="2000" dirty="0" smtClean="0">
                <a:sym typeface="Wingdings" panose="05000000000000000000" pitchFamily="2" charset="2"/>
              </a:rPr>
              <a:t> ?</a:t>
            </a:r>
            <a:endParaRPr lang="en-US" dirty="0"/>
          </a:p>
        </p:txBody>
      </p:sp>
      <p:pic>
        <p:nvPicPr>
          <p:cNvPr id="45" name="Image 44" descr="http://upload.wikimedia.org/wikipedia/fr/9/9b/Logo_ENS_ble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772" y="6159442"/>
            <a:ext cx="630356" cy="58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841" y="3653986"/>
            <a:ext cx="4653024" cy="200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4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5" grpId="0"/>
      <p:bldP spid="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02876" y="633215"/>
            <a:ext cx="8921853" cy="5396527"/>
          </a:xfrm>
          <a:prstGeom prst="roundRect">
            <a:avLst>
              <a:gd name="adj" fmla="val 2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 smtClean="0">
                <a:latin typeface="+mn-lt"/>
              </a:rPr>
              <a:t> </a:t>
            </a:r>
            <a:endParaRPr lang="fr-FR" sz="3600" dirty="0">
              <a:latin typeface="+mn-lt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02876" y="75784"/>
            <a:ext cx="8921853" cy="484472"/>
          </a:xfrm>
          <a:prstGeom prst="roundRect">
            <a:avLst>
              <a:gd name="adj" fmla="val 3239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102876" y="6105587"/>
            <a:ext cx="8921853" cy="681641"/>
          </a:xfrm>
          <a:prstGeom prst="roundRect">
            <a:avLst>
              <a:gd name="adj" fmla="val 3250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58047" y="6270664"/>
            <a:ext cx="400534" cy="365125"/>
          </a:xfrm>
        </p:spPr>
        <p:txBody>
          <a:bodyPr/>
          <a:lstStyle/>
          <a:p>
            <a:r>
              <a:rPr lang="fr-FR" sz="1800" b="1" dirty="0" smtClean="0"/>
              <a:t>3</a:t>
            </a:r>
            <a:endParaRPr lang="fr-FR" sz="1800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235482" y="688871"/>
            <a:ext cx="832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</a:rPr>
              <a:t>Topologie du multiplicateur magnétique [Atallah,2004]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smtClean="0"/>
              <a:t>(exemple avec peu de pôles) :</a:t>
            </a:r>
          </a:p>
        </p:txBody>
      </p:sp>
      <p:pic>
        <p:nvPicPr>
          <p:cNvPr id="53" name="Image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39" y="1910935"/>
            <a:ext cx="4474298" cy="3310770"/>
          </a:xfrm>
          <a:prstGeom prst="rect">
            <a:avLst/>
          </a:prstGeom>
        </p:spPr>
      </p:pic>
      <p:cxnSp>
        <p:nvCxnSpPr>
          <p:cNvPr id="54" name="Connecteur droit avec flèche 53"/>
          <p:cNvCxnSpPr/>
          <p:nvPr/>
        </p:nvCxnSpPr>
        <p:spPr>
          <a:xfrm flipV="1">
            <a:off x="8034810" y="4243315"/>
            <a:ext cx="118260" cy="1171068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 flipH="1">
            <a:off x="6889141" y="1615788"/>
            <a:ext cx="515271" cy="1364993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H="1">
            <a:off x="5770724" y="2188982"/>
            <a:ext cx="393476" cy="944555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6323394" y="1092568"/>
            <a:ext cx="2752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400" dirty="0" smtClean="0"/>
              <a:t>Couronne fixe de plots </a:t>
            </a:r>
            <a:r>
              <a:rPr lang="fr-FR" sz="1400" dirty="0"/>
              <a:t>ferromagnétiques feuilletée </a:t>
            </a:r>
            <a:r>
              <a:rPr lang="fr-FR" sz="1400" dirty="0" smtClean="0"/>
              <a:t>(</a:t>
            </a:r>
            <a:r>
              <a:rPr lang="fr-FR" sz="1400" b="1" dirty="0" smtClean="0"/>
              <a:t>Q </a:t>
            </a:r>
            <a:r>
              <a:rPr lang="fr-FR" sz="1400" b="1" dirty="0"/>
              <a:t>= 9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59" name="ZoneTexte 58"/>
          <p:cNvSpPr txBox="1"/>
          <p:nvPr/>
        </p:nvSpPr>
        <p:spPr>
          <a:xfrm>
            <a:off x="4625198" y="1656035"/>
            <a:ext cx="2784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400" dirty="0" smtClean="0"/>
              <a:t>Aimants permanents (</a:t>
            </a:r>
            <a:r>
              <a:rPr lang="fr-FR" sz="1400" b="1" dirty="0" smtClean="0"/>
              <a:t>p</a:t>
            </a:r>
            <a:r>
              <a:rPr lang="fr-FR" sz="1400" b="1" baseline="-25000" dirty="0" smtClean="0"/>
              <a:t>h</a:t>
            </a:r>
            <a:r>
              <a:rPr lang="fr-FR" sz="1400" b="1" dirty="0" smtClean="0"/>
              <a:t> </a:t>
            </a:r>
            <a:r>
              <a:rPr lang="fr-FR" sz="1400" b="1" dirty="0"/>
              <a:t>= </a:t>
            </a:r>
            <a:r>
              <a:rPr lang="fr-FR" sz="1400" b="1" dirty="0" smtClean="0"/>
              <a:t>2</a:t>
            </a:r>
            <a:r>
              <a:rPr lang="fr-FR" sz="1400" dirty="0" smtClean="0"/>
              <a:t>) du rotor rapide (coté générateur)</a:t>
            </a:r>
            <a:endParaRPr lang="fr-FR" sz="1400" dirty="0"/>
          </a:p>
        </p:txBody>
      </p:sp>
      <p:cxnSp>
        <p:nvCxnSpPr>
          <p:cNvPr id="61" name="Connecteur droit avec flèche 60"/>
          <p:cNvCxnSpPr/>
          <p:nvPr/>
        </p:nvCxnSpPr>
        <p:spPr>
          <a:xfrm>
            <a:off x="4759149" y="2764313"/>
            <a:ext cx="222667" cy="528918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 flipV="1">
            <a:off x="6551239" y="4523347"/>
            <a:ext cx="192221" cy="311305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/>
          <p:cNvSpPr txBox="1"/>
          <p:nvPr/>
        </p:nvSpPr>
        <p:spPr>
          <a:xfrm>
            <a:off x="5383451" y="4851524"/>
            <a:ext cx="2350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400" dirty="0"/>
              <a:t>Aimants </a:t>
            </a:r>
            <a:r>
              <a:rPr lang="fr-FR" sz="1400" dirty="0" smtClean="0"/>
              <a:t>permanents (</a:t>
            </a:r>
            <a:r>
              <a:rPr lang="fr-FR" sz="1400" b="1" dirty="0" smtClean="0"/>
              <a:t>p</a:t>
            </a:r>
            <a:r>
              <a:rPr lang="fr-FR" sz="1400" b="1" baseline="-25000" dirty="0" smtClean="0"/>
              <a:t>l</a:t>
            </a:r>
            <a:r>
              <a:rPr lang="fr-FR" sz="1400" b="1" dirty="0" smtClean="0"/>
              <a:t> </a:t>
            </a:r>
            <a:r>
              <a:rPr lang="fr-FR" sz="1400" b="1" dirty="0"/>
              <a:t>= 7</a:t>
            </a:r>
            <a:r>
              <a:rPr lang="fr-FR" sz="1400" dirty="0"/>
              <a:t>) du rotor </a:t>
            </a:r>
            <a:r>
              <a:rPr lang="fr-FR" sz="1400" dirty="0" smtClean="0"/>
              <a:t>lent (coté turbine)</a:t>
            </a:r>
            <a:endParaRPr lang="fr-FR" sz="1400" dirty="0"/>
          </a:p>
        </p:txBody>
      </p:sp>
      <p:sp>
        <p:nvSpPr>
          <p:cNvPr id="65" name="ZoneTexte 64"/>
          <p:cNvSpPr txBox="1"/>
          <p:nvPr/>
        </p:nvSpPr>
        <p:spPr>
          <a:xfrm>
            <a:off x="6832753" y="5437747"/>
            <a:ext cx="2217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400" dirty="0"/>
              <a:t>Culasse feuilletée du rotor lent (coté turbine)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09" y="6170500"/>
            <a:ext cx="816136" cy="54409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80" y="6095860"/>
            <a:ext cx="1116286" cy="71473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10" y="6174064"/>
            <a:ext cx="544091" cy="544091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329152" y="73053"/>
            <a:ext cx="396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Actionneur étudié</a:t>
            </a:r>
            <a:endParaRPr lang="fr-FR" sz="2400" b="1" dirty="0"/>
          </a:p>
        </p:txBody>
      </p:sp>
      <p:pic>
        <p:nvPicPr>
          <p:cNvPr id="27" name="Image 26" descr="http://upload.wikimedia.org/wikipedia/fr/9/9b/Logo_ENS_bleu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772" y="6159442"/>
            <a:ext cx="630356" cy="58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ZoneTexte 28"/>
          <p:cNvSpPr txBox="1"/>
          <p:nvPr/>
        </p:nvSpPr>
        <p:spPr>
          <a:xfrm>
            <a:off x="6574068" y="73452"/>
            <a:ext cx="23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Présenté par : Melaine Desvaux</a:t>
            </a:r>
          </a:p>
          <a:p>
            <a:pPr algn="r"/>
            <a:r>
              <a:rPr lang="fr-FR" sz="1200" dirty="0" smtClean="0"/>
              <a:t>Doctorant 3</a:t>
            </a:r>
            <a:r>
              <a:rPr lang="fr-FR" sz="1200" baseline="30000" dirty="0" smtClean="0"/>
              <a:t>ème</a:t>
            </a:r>
            <a:r>
              <a:rPr lang="fr-FR" sz="1200" dirty="0" smtClean="0"/>
              <a:t> année</a:t>
            </a:r>
            <a:endParaRPr lang="fr-FR" sz="1200" dirty="0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6" y="1575378"/>
            <a:ext cx="4416561" cy="44165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3905312" y="5472693"/>
                <a:ext cx="1212960" cy="5556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sz="1600" i="0">
                          <a:latin typeface="Cambria Math" panose="02040503050406030204" pitchFamily="18" charset="0"/>
                        </a:rPr>
                        <m:t>=− 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312" y="5472693"/>
                <a:ext cx="1212960" cy="555601"/>
              </a:xfrm>
              <a:prstGeom prst="rect">
                <a:avLst/>
              </a:prstGeom>
              <a:blipFill rotWithShape="0">
                <a:blip r:embed="rId8"/>
                <a:stretch>
                  <a:fillRect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3943888" y="5110775"/>
                <a:ext cx="12759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fr-FR" sz="16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fr-FR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888" y="5110775"/>
                <a:ext cx="1275990" cy="338554"/>
              </a:xfrm>
              <a:prstGeom prst="rect">
                <a:avLst/>
              </a:prstGeom>
              <a:blipFill rotWithShape="0">
                <a:blip r:embed="rId9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ZoneTexte 59"/>
          <p:cNvSpPr txBox="1"/>
          <p:nvPr/>
        </p:nvSpPr>
        <p:spPr>
          <a:xfrm>
            <a:off x="3814974" y="2215666"/>
            <a:ext cx="242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Culasse </a:t>
            </a:r>
            <a:r>
              <a:rPr lang="fr-FR" sz="1400" dirty="0" smtClean="0"/>
              <a:t>feuilletée du </a:t>
            </a:r>
            <a:r>
              <a:rPr lang="fr-FR" sz="1400" dirty="0"/>
              <a:t>rotor rapide (coté générateur)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35482" y="1376646"/>
            <a:ext cx="120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</a:rPr>
              <a:t>Principe :</a:t>
            </a:r>
          </a:p>
        </p:txBody>
      </p:sp>
    </p:spTree>
    <p:extLst>
      <p:ext uri="{BB962C8B-B14F-4D97-AF65-F5344CB8AC3E}">
        <p14:creationId xmlns:p14="http://schemas.microsoft.com/office/powerpoint/2010/main" val="321393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64" grpId="0"/>
      <p:bldP spid="65" grpId="0"/>
      <p:bldP spid="26" grpId="0"/>
      <p:bldP spid="28" grpId="0"/>
      <p:bldP spid="60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02876" y="633215"/>
            <a:ext cx="8921853" cy="5396527"/>
          </a:xfrm>
          <a:prstGeom prst="roundRect">
            <a:avLst>
              <a:gd name="adj" fmla="val 2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 smtClean="0">
                <a:latin typeface="+mn-lt"/>
              </a:rPr>
              <a:t> </a:t>
            </a:r>
            <a:endParaRPr lang="fr-FR" sz="3600" dirty="0">
              <a:latin typeface="+mn-lt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02876" y="75784"/>
            <a:ext cx="8921853" cy="484472"/>
          </a:xfrm>
          <a:prstGeom prst="roundRect">
            <a:avLst>
              <a:gd name="adj" fmla="val 3239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102876" y="6105587"/>
            <a:ext cx="8921853" cy="681641"/>
          </a:xfrm>
          <a:prstGeom prst="roundRect">
            <a:avLst>
              <a:gd name="adj" fmla="val 3250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58047" y="6270664"/>
            <a:ext cx="400534" cy="365125"/>
          </a:xfrm>
        </p:spPr>
        <p:txBody>
          <a:bodyPr/>
          <a:lstStyle/>
          <a:p>
            <a:r>
              <a:rPr lang="fr-FR" sz="1800" b="1" dirty="0" smtClean="0"/>
              <a:t>4</a:t>
            </a:r>
            <a:endParaRPr lang="fr-FR" sz="1800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235481" y="761605"/>
            <a:ext cx="86578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u="sng" dirty="0" smtClean="0">
                <a:solidFill>
                  <a:schemeClr val="accent1">
                    <a:lumMod val="75000"/>
                  </a:schemeClr>
                </a:solidFill>
              </a:rPr>
              <a:t>Objectif global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fr-FR" sz="1600" dirty="0" smtClean="0"/>
              <a:t>Développer des modèles multi – physiques permettant d’évaluer rapidement les propriétés d’une chaine de conversion avec multiplicateur magnétique (idée d’optimisation derrière).</a:t>
            </a:r>
            <a:endParaRPr lang="fr-FR" sz="1600" u="sng" dirty="0" smtClean="0"/>
          </a:p>
          <a:p>
            <a:pPr algn="just">
              <a:lnSpc>
                <a:spcPct val="150000"/>
              </a:lnSpc>
            </a:pP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Modélisations </a:t>
            </a: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réalisés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Comportement dynamique </a:t>
            </a:r>
            <a:r>
              <a:rPr lang="fr-FR" sz="1600" dirty="0"/>
              <a:t>d’un multiplicateur magnétique </a:t>
            </a:r>
            <a:r>
              <a:rPr lang="fr-FR" sz="1600" dirty="0" smtClean="0"/>
              <a:t>dans un contexte </a:t>
            </a:r>
            <a:r>
              <a:rPr lang="fr-FR" sz="1600" dirty="0" smtClean="0"/>
              <a:t>éolien</a:t>
            </a:r>
            <a:endParaRPr lang="fr-FR" sz="1600" dirty="0" smtClean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09" y="6170500"/>
            <a:ext cx="816136" cy="54409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80" y="6095860"/>
            <a:ext cx="1116286" cy="71473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10" y="6174064"/>
            <a:ext cx="544091" cy="544091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329152" y="73053"/>
            <a:ext cx="396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Travaux</a:t>
            </a:r>
            <a:endParaRPr lang="fr-FR" sz="2400" b="1" dirty="0"/>
          </a:p>
        </p:txBody>
      </p:sp>
      <p:pic>
        <p:nvPicPr>
          <p:cNvPr id="13" name="Image 12" descr="http://upload.wikimedia.org/wikipedia/fr/9/9b/Logo_ENS_ble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772" y="6159442"/>
            <a:ext cx="630356" cy="58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574068" y="73452"/>
            <a:ext cx="23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Présenté par : Melaine Desvaux</a:t>
            </a:r>
          </a:p>
          <a:p>
            <a:pPr algn="r"/>
            <a:r>
              <a:rPr lang="fr-FR" sz="1200" dirty="0" smtClean="0"/>
              <a:t>Doctorant 3</a:t>
            </a:r>
            <a:r>
              <a:rPr lang="fr-FR" sz="1200" baseline="30000" dirty="0" smtClean="0"/>
              <a:t>ème</a:t>
            </a:r>
            <a:r>
              <a:rPr lang="fr-FR" sz="1200" dirty="0" smtClean="0"/>
              <a:t> année</a:t>
            </a:r>
            <a:endParaRPr lang="fr-FR" sz="1200" dirty="0"/>
          </a:p>
        </p:txBody>
      </p:sp>
      <p:sp>
        <p:nvSpPr>
          <p:cNvPr id="3" name="Flèche droite 2"/>
          <p:cNvSpPr/>
          <p:nvPr/>
        </p:nvSpPr>
        <p:spPr>
          <a:xfrm>
            <a:off x="2812687" y="2944903"/>
            <a:ext cx="428510" cy="275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 18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104" y="2679678"/>
            <a:ext cx="5762625" cy="297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81" y="2171561"/>
            <a:ext cx="2658856" cy="189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81" y="4059817"/>
            <a:ext cx="2644534" cy="188493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Flèche droite 22"/>
          <p:cNvSpPr/>
          <p:nvPr/>
        </p:nvSpPr>
        <p:spPr>
          <a:xfrm rot="10800000">
            <a:off x="2742062" y="4772695"/>
            <a:ext cx="428510" cy="275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00402" y="5521786"/>
            <a:ext cx="25435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smtClean="0">
                <a:solidFill>
                  <a:schemeClr val="accent1">
                    <a:lumMod val="50000"/>
                  </a:schemeClr>
                </a:solidFill>
              </a:rPr>
              <a:t>Stage Aurélie Bonnefoy été 2017</a:t>
            </a:r>
            <a:endParaRPr lang="en-US" sz="14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07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02876" y="633215"/>
            <a:ext cx="8921853" cy="5396527"/>
          </a:xfrm>
          <a:prstGeom prst="roundRect">
            <a:avLst>
              <a:gd name="adj" fmla="val 2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 smtClean="0">
                <a:latin typeface="+mn-lt"/>
              </a:rPr>
              <a:t> </a:t>
            </a:r>
            <a:endParaRPr lang="fr-FR" sz="3600" dirty="0">
              <a:latin typeface="+mn-lt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02876" y="75784"/>
            <a:ext cx="8921853" cy="484472"/>
          </a:xfrm>
          <a:prstGeom prst="roundRect">
            <a:avLst>
              <a:gd name="adj" fmla="val 3239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102876" y="6105587"/>
            <a:ext cx="8921853" cy="681641"/>
          </a:xfrm>
          <a:prstGeom prst="roundRect">
            <a:avLst>
              <a:gd name="adj" fmla="val 3250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58047" y="6270664"/>
            <a:ext cx="400534" cy="365125"/>
          </a:xfrm>
        </p:spPr>
        <p:txBody>
          <a:bodyPr/>
          <a:lstStyle/>
          <a:p>
            <a:r>
              <a:rPr lang="fr-FR" sz="1800" b="1" dirty="0" smtClean="0"/>
              <a:t>5</a:t>
            </a:r>
            <a:endParaRPr lang="fr-FR" sz="1800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235481" y="761605"/>
            <a:ext cx="865787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u="sng" dirty="0" smtClean="0">
                <a:solidFill>
                  <a:schemeClr val="accent1">
                    <a:lumMod val="75000"/>
                  </a:schemeClr>
                </a:solidFill>
              </a:rPr>
              <a:t>Objectif global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fr-FR" sz="1600" dirty="0" smtClean="0"/>
              <a:t>Développer des modèles multi – physiques permettant d’évaluer rapidement les propriétés d’une chaine de conversion avec multiplicateur magnétique (idée d’optimisation derrière).</a:t>
            </a:r>
            <a:endParaRPr lang="fr-FR" sz="1600" u="sng" dirty="0" smtClean="0"/>
          </a:p>
          <a:p>
            <a:pPr algn="just">
              <a:lnSpc>
                <a:spcPct val="150000"/>
              </a:lnSpc>
            </a:pP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Modélisations </a:t>
            </a: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réalisés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Comportement dynamique d’un multiplicateur magnétique dans un contexte </a:t>
            </a:r>
            <a:r>
              <a:rPr lang="fr-FR" sz="1600" dirty="0" smtClean="0"/>
              <a:t>éolien</a:t>
            </a:r>
            <a:endParaRPr lang="fr-FR" sz="1600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Modèle analytique 2-D de la répartition du champ magnétique [IEEE Trans. </a:t>
            </a:r>
            <a:r>
              <a:rPr lang="fr-FR" sz="1600" dirty="0" err="1" smtClean="0"/>
              <a:t>Magn</a:t>
            </a:r>
            <a:r>
              <a:rPr lang="fr-FR" sz="1600" dirty="0" smtClean="0"/>
              <a:t>. 2017]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09" y="6170500"/>
            <a:ext cx="816136" cy="54409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80" y="6095860"/>
            <a:ext cx="1116286" cy="71473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10" y="6174064"/>
            <a:ext cx="544091" cy="544091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329152" y="73053"/>
            <a:ext cx="396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Travaux</a:t>
            </a:r>
            <a:endParaRPr lang="fr-FR" sz="2400" b="1" dirty="0"/>
          </a:p>
        </p:txBody>
      </p:sp>
      <p:pic>
        <p:nvPicPr>
          <p:cNvPr id="13" name="Image 12" descr="http://upload.wikimedia.org/wikipedia/fr/9/9b/Logo_ENS_ble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772" y="6159442"/>
            <a:ext cx="630356" cy="58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574068" y="73452"/>
            <a:ext cx="23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Présenté par : Melaine Desvaux</a:t>
            </a:r>
          </a:p>
          <a:p>
            <a:pPr algn="r"/>
            <a:r>
              <a:rPr lang="fr-FR" sz="1200" dirty="0" smtClean="0"/>
              <a:t>Doctorant 3</a:t>
            </a:r>
            <a:r>
              <a:rPr lang="fr-FR" sz="1200" baseline="30000" dirty="0" smtClean="0"/>
              <a:t>ème</a:t>
            </a:r>
            <a:r>
              <a:rPr lang="fr-FR" sz="1200" dirty="0" smtClean="0"/>
              <a:t> année</a:t>
            </a:r>
            <a:endParaRPr lang="fr-FR" sz="1200" dirty="0"/>
          </a:p>
        </p:txBody>
      </p:sp>
      <p:pic>
        <p:nvPicPr>
          <p:cNvPr id="16" name="Image 15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59" t="9124" r="8890" b="12761"/>
          <a:stretch/>
        </p:blipFill>
        <p:spPr bwMode="auto">
          <a:xfrm>
            <a:off x="329152" y="2526525"/>
            <a:ext cx="3415646" cy="3264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 16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02" y="2526525"/>
            <a:ext cx="2879725" cy="1799590"/>
          </a:xfrm>
          <a:prstGeom prst="rect">
            <a:avLst/>
          </a:prstGeom>
        </p:spPr>
      </p:pic>
      <p:pic>
        <p:nvPicPr>
          <p:cNvPr id="18" name="Image 17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07" y="4215585"/>
            <a:ext cx="2890520" cy="179959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42330" y="5756221"/>
            <a:ext cx="25335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smtClean="0">
                <a:solidFill>
                  <a:schemeClr val="accent1">
                    <a:lumMod val="50000"/>
                  </a:schemeClr>
                </a:solidFill>
              </a:rPr>
              <a:t>Stage Benjamin </a:t>
            </a:r>
            <a:r>
              <a:rPr lang="fr-FR" sz="1400" i="1" dirty="0" err="1" smtClean="0">
                <a:solidFill>
                  <a:schemeClr val="accent1">
                    <a:lumMod val="50000"/>
                  </a:schemeClr>
                </a:solidFill>
              </a:rPr>
              <a:t>Traullé</a:t>
            </a:r>
            <a:r>
              <a:rPr lang="fr-FR" sz="1400" i="1" dirty="0" smtClean="0">
                <a:solidFill>
                  <a:schemeClr val="accent1">
                    <a:lumMod val="50000"/>
                  </a:schemeClr>
                </a:solidFill>
              </a:rPr>
              <a:t> été 2016</a:t>
            </a:r>
            <a:endParaRPr lang="en-US" sz="14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5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02876" y="633215"/>
            <a:ext cx="8921853" cy="5396527"/>
          </a:xfrm>
          <a:prstGeom prst="roundRect">
            <a:avLst>
              <a:gd name="adj" fmla="val 2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 smtClean="0">
                <a:latin typeface="+mn-lt"/>
              </a:rPr>
              <a:t> </a:t>
            </a:r>
            <a:endParaRPr lang="fr-FR" sz="3600" dirty="0">
              <a:latin typeface="+mn-lt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02876" y="75784"/>
            <a:ext cx="8921853" cy="484472"/>
          </a:xfrm>
          <a:prstGeom prst="roundRect">
            <a:avLst>
              <a:gd name="adj" fmla="val 3239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102876" y="6105587"/>
            <a:ext cx="8921853" cy="681641"/>
          </a:xfrm>
          <a:prstGeom prst="roundRect">
            <a:avLst>
              <a:gd name="adj" fmla="val 3250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58047" y="6270664"/>
            <a:ext cx="400534" cy="365125"/>
          </a:xfrm>
        </p:spPr>
        <p:txBody>
          <a:bodyPr/>
          <a:lstStyle/>
          <a:p>
            <a:r>
              <a:rPr lang="fr-FR" sz="1800" b="1" dirty="0" smtClean="0"/>
              <a:t>6</a:t>
            </a:r>
            <a:endParaRPr lang="fr-FR" sz="1800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235481" y="761605"/>
            <a:ext cx="8657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u="sng" dirty="0" smtClean="0">
                <a:solidFill>
                  <a:schemeClr val="accent1">
                    <a:lumMod val="75000"/>
                  </a:schemeClr>
                </a:solidFill>
              </a:rPr>
              <a:t>Objectif global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fr-FR" sz="1600" dirty="0" smtClean="0"/>
              <a:t>Développer des modèles multi – physiques permettant d’évaluer rapidement les propriétés d’une chaine de conversion avec multiplicateur magnétique (idée d’optimisation derrière).</a:t>
            </a:r>
            <a:endParaRPr lang="fr-FR" sz="1600" u="sng" dirty="0" smtClean="0"/>
          </a:p>
          <a:p>
            <a:pPr algn="just">
              <a:lnSpc>
                <a:spcPct val="150000"/>
              </a:lnSpc>
            </a:pP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Modélisations </a:t>
            </a:r>
            <a:r>
              <a:rPr lang="fr-FR" sz="2000" b="1" u="sng" dirty="0" smtClean="0">
                <a:solidFill>
                  <a:schemeClr val="accent1">
                    <a:lumMod val="75000"/>
                  </a:schemeClr>
                </a:solidFill>
              </a:rPr>
              <a:t>réalisés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Comportement dynamique d’un multiplicateur magnétique dans un contexte </a:t>
            </a:r>
            <a:r>
              <a:rPr lang="fr-FR" sz="1600" dirty="0" smtClean="0"/>
              <a:t>éolien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Modèle analytique 2-D de la répartition du champ magnétique [IEEE Trans. </a:t>
            </a:r>
            <a:r>
              <a:rPr lang="fr-FR" sz="1600" dirty="0" err="1" smtClean="0"/>
              <a:t>Magn</a:t>
            </a:r>
            <a:r>
              <a:rPr lang="fr-FR" sz="1600" dirty="0" smtClean="0"/>
              <a:t>. 2017]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Modèle </a:t>
            </a:r>
            <a:r>
              <a:rPr lang="fr-FR" sz="1600" dirty="0" smtClean="0"/>
              <a:t>de courants induits dans les aimants [SGE 2016]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09" y="6170500"/>
            <a:ext cx="816136" cy="54409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80" y="6095860"/>
            <a:ext cx="1116286" cy="71473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10" y="6174064"/>
            <a:ext cx="544091" cy="544091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329152" y="73053"/>
            <a:ext cx="396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Travaux</a:t>
            </a:r>
            <a:endParaRPr lang="fr-FR" sz="2400" b="1" dirty="0"/>
          </a:p>
        </p:txBody>
      </p:sp>
      <p:pic>
        <p:nvPicPr>
          <p:cNvPr id="13" name="Image 12" descr="http://upload.wikimedia.org/wikipedia/fr/9/9b/Logo_ENS_ble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772" y="6159442"/>
            <a:ext cx="630356" cy="58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574068" y="73452"/>
            <a:ext cx="23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Présenté par : Melaine Desvaux</a:t>
            </a:r>
          </a:p>
          <a:p>
            <a:pPr algn="r"/>
            <a:r>
              <a:rPr lang="fr-FR" sz="1200" dirty="0" smtClean="0"/>
              <a:t>Doctorant 3</a:t>
            </a:r>
            <a:r>
              <a:rPr lang="fr-FR" sz="1200" baseline="30000" dirty="0" smtClean="0"/>
              <a:t>ème</a:t>
            </a:r>
            <a:r>
              <a:rPr lang="fr-FR" sz="1200" dirty="0" smtClean="0"/>
              <a:t> année</a:t>
            </a:r>
            <a:endParaRPr lang="fr-FR" sz="1200" dirty="0"/>
          </a:p>
        </p:txBody>
      </p:sp>
      <p:pic>
        <p:nvPicPr>
          <p:cNvPr id="19" name="Image 18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28" y="3187953"/>
            <a:ext cx="2695760" cy="2388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802" y="3187953"/>
            <a:ext cx="3452769" cy="2383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46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02876" y="633215"/>
            <a:ext cx="8921853" cy="5396527"/>
          </a:xfrm>
          <a:prstGeom prst="roundRect">
            <a:avLst>
              <a:gd name="adj" fmla="val 2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 smtClean="0">
                <a:latin typeface="+mn-lt"/>
              </a:rPr>
              <a:t> </a:t>
            </a:r>
            <a:endParaRPr lang="fr-FR" sz="3600" dirty="0">
              <a:latin typeface="+mn-lt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02876" y="75784"/>
            <a:ext cx="8921853" cy="484472"/>
          </a:xfrm>
          <a:prstGeom prst="roundRect">
            <a:avLst>
              <a:gd name="adj" fmla="val 3239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102876" y="6105587"/>
            <a:ext cx="8921853" cy="681641"/>
          </a:xfrm>
          <a:prstGeom prst="roundRect">
            <a:avLst>
              <a:gd name="adj" fmla="val 3250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58047" y="6270664"/>
            <a:ext cx="400534" cy="365125"/>
          </a:xfrm>
        </p:spPr>
        <p:txBody>
          <a:bodyPr/>
          <a:lstStyle/>
          <a:p>
            <a:r>
              <a:rPr lang="fr-FR" sz="1800" b="1" dirty="0" smtClean="0"/>
              <a:t>7</a:t>
            </a:r>
            <a:endParaRPr lang="fr-FR" sz="1800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235481" y="761605"/>
            <a:ext cx="86578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u="sng" dirty="0" smtClean="0">
                <a:solidFill>
                  <a:schemeClr val="accent1">
                    <a:lumMod val="75000"/>
                  </a:schemeClr>
                </a:solidFill>
              </a:rPr>
              <a:t>Objectif global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fr-FR" sz="1600" dirty="0" smtClean="0"/>
              <a:t>Développer des modèles multi – physiques permettant d’évaluer rapidement les propriétés d’une chaine de conversion avec multiplicateur magnétique (idée d’optimisation derrière).</a:t>
            </a:r>
            <a:endParaRPr lang="fr-FR" sz="1600" u="sng" dirty="0" smtClean="0"/>
          </a:p>
          <a:p>
            <a:pPr algn="just">
              <a:lnSpc>
                <a:spcPct val="150000"/>
              </a:lnSpc>
            </a:pP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Modélisations </a:t>
            </a: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réalisés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Comportement dynamique d’un multiplicateur magnétique dans un contexte </a:t>
            </a:r>
            <a:r>
              <a:rPr lang="fr-FR" sz="1600" dirty="0" smtClean="0"/>
              <a:t>éolien</a:t>
            </a:r>
            <a:endParaRPr lang="fr-FR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Modèle analytique 2-D de la répartition du champ magnétique [IEEE Trans. </a:t>
            </a:r>
            <a:r>
              <a:rPr lang="fr-FR" sz="1600" dirty="0" err="1"/>
              <a:t>Magn</a:t>
            </a:r>
            <a:r>
              <a:rPr lang="fr-FR" sz="1600" dirty="0"/>
              <a:t>. </a:t>
            </a:r>
            <a:r>
              <a:rPr lang="fr-FR" sz="1600" dirty="0" smtClean="0"/>
              <a:t>2017]</a:t>
            </a:r>
            <a:endParaRPr lang="fr-FR" sz="1600" dirty="0"/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Modèle de courants induits dans les aimants [SGE 2016</a:t>
            </a:r>
            <a:r>
              <a:rPr lang="fr-FR" sz="1600" dirty="0" smtClean="0"/>
              <a:t>]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Modèle de pertes fers dans les parties ferromagnétiques [IEMDC 2017]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09" y="6170500"/>
            <a:ext cx="816136" cy="54409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80" y="6095860"/>
            <a:ext cx="1116286" cy="71473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10" y="6174064"/>
            <a:ext cx="544091" cy="544091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329152" y="73053"/>
            <a:ext cx="396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Travaux</a:t>
            </a:r>
            <a:endParaRPr lang="fr-FR" sz="2400" b="1" dirty="0"/>
          </a:p>
        </p:txBody>
      </p:sp>
      <p:pic>
        <p:nvPicPr>
          <p:cNvPr id="13" name="Image 12" descr="http://upload.wikimedia.org/wikipedia/fr/9/9b/Logo_ENS_ble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772" y="6159442"/>
            <a:ext cx="630356" cy="58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574068" y="73452"/>
            <a:ext cx="23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Présenté par : Melaine Desvaux</a:t>
            </a:r>
          </a:p>
          <a:p>
            <a:pPr algn="r"/>
            <a:r>
              <a:rPr lang="fr-FR" sz="1200" dirty="0" smtClean="0"/>
              <a:t>Doctorant 3</a:t>
            </a:r>
            <a:r>
              <a:rPr lang="fr-FR" sz="1200" baseline="30000" dirty="0" smtClean="0"/>
              <a:t>ème</a:t>
            </a:r>
            <a:r>
              <a:rPr lang="fr-FR" sz="1200" dirty="0" smtClean="0"/>
              <a:t> année</a:t>
            </a:r>
            <a:endParaRPr lang="fr-FR" sz="1200" dirty="0"/>
          </a:p>
        </p:txBody>
      </p:sp>
      <p:pic>
        <p:nvPicPr>
          <p:cNvPr id="16" name="Image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96" y="3475318"/>
            <a:ext cx="2441575" cy="193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/>
          <p:cNvPicPr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r="5487"/>
          <a:stretch/>
        </p:blipFill>
        <p:spPr bwMode="auto">
          <a:xfrm>
            <a:off x="4588855" y="3380552"/>
            <a:ext cx="3620135" cy="26155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2059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02876" y="633215"/>
            <a:ext cx="8921853" cy="5396527"/>
          </a:xfrm>
          <a:prstGeom prst="roundRect">
            <a:avLst>
              <a:gd name="adj" fmla="val 2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dirty="0" smtClean="0">
                <a:latin typeface="+mn-lt"/>
              </a:rPr>
              <a:t> </a:t>
            </a:r>
            <a:endParaRPr lang="fr-FR" sz="3600" dirty="0">
              <a:latin typeface="+mn-lt"/>
            </a:endParaRPr>
          </a:p>
        </p:txBody>
      </p:sp>
      <p:pic>
        <p:nvPicPr>
          <p:cNvPr id="18" name="Image 17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36" y="3525716"/>
            <a:ext cx="4911486" cy="249503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102876" y="75784"/>
            <a:ext cx="8921853" cy="484472"/>
          </a:xfrm>
          <a:prstGeom prst="roundRect">
            <a:avLst>
              <a:gd name="adj" fmla="val 3239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102876" y="6105587"/>
            <a:ext cx="8921853" cy="681641"/>
          </a:xfrm>
          <a:prstGeom prst="roundRect">
            <a:avLst>
              <a:gd name="adj" fmla="val 3250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58047" y="6270664"/>
            <a:ext cx="400534" cy="365125"/>
          </a:xfrm>
        </p:spPr>
        <p:txBody>
          <a:bodyPr/>
          <a:lstStyle/>
          <a:p>
            <a:r>
              <a:rPr lang="fr-FR" sz="1800" b="1" dirty="0" smtClean="0"/>
              <a:t>8</a:t>
            </a:r>
            <a:endParaRPr lang="fr-FR" sz="1800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235481" y="761605"/>
            <a:ext cx="865787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u="sng" dirty="0" smtClean="0">
                <a:solidFill>
                  <a:schemeClr val="accent1">
                    <a:lumMod val="75000"/>
                  </a:schemeClr>
                </a:solidFill>
              </a:rPr>
              <a:t>Objectif global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fr-FR" sz="1600" dirty="0" smtClean="0"/>
              <a:t>Développer des modèles multi – physiques permettant d’évaluer rapidement les propriétés d’une chaine de conversion avec multiplicateur magnétique (idée d’optimisation derrière</a:t>
            </a:r>
            <a:r>
              <a:rPr lang="fr-FR" sz="1600" dirty="0" smtClean="0"/>
              <a:t>).</a:t>
            </a:r>
            <a:endParaRPr lang="fr-FR" sz="2000" u="sng" dirty="0"/>
          </a:p>
          <a:p>
            <a:pPr algn="just">
              <a:lnSpc>
                <a:spcPct val="150000"/>
              </a:lnSpc>
            </a:pP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Modélisations </a:t>
            </a: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réalisés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Comportement dynamique d’un multiplicateur magnétique dans un contexte </a:t>
            </a:r>
            <a:r>
              <a:rPr lang="fr-FR" sz="1600" dirty="0" smtClean="0"/>
              <a:t>éolien</a:t>
            </a:r>
            <a:endParaRPr lang="fr-FR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Modèle analytique 2-D de la répartition du champ magnétique [IEEE Trans. </a:t>
            </a:r>
            <a:r>
              <a:rPr lang="fr-FR" sz="1600" dirty="0" err="1"/>
              <a:t>Magn</a:t>
            </a:r>
            <a:r>
              <a:rPr lang="fr-FR" sz="1600" dirty="0"/>
              <a:t>. </a:t>
            </a:r>
            <a:r>
              <a:rPr lang="fr-FR" sz="1600" dirty="0" smtClean="0"/>
              <a:t>2017]</a:t>
            </a:r>
            <a:endParaRPr lang="fr-FR" sz="1600" dirty="0"/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Modèle de courants induits dans les aimants [SGE </a:t>
            </a:r>
            <a:r>
              <a:rPr lang="fr-FR" sz="1600" dirty="0" smtClean="0"/>
              <a:t>2016]</a:t>
            </a:r>
            <a:endParaRPr lang="fr-FR" sz="1600" dirty="0"/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Modèle de pertes fers dans les parties ferromagnétiques [IEMDC 2017]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Modèle </a:t>
            </a:r>
            <a:r>
              <a:rPr lang="fr-FR" sz="1600" dirty="0" smtClean="0"/>
              <a:t>analytique thermique du multiplicateur magnétique [EVER 2018]</a:t>
            </a:r>
            <a:endParaRPr lang="fr-FR" sz="1600" dirty="0" smtClean="0"/>
          </a:p>
          <a:p>
            <a:pPr algn="just"/>
            <a:endParaRPr lang="fr-FR" dirty="0" smtClean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09" y="6170500"/>
            <a:ext cx="816136" cy="54409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80" y="6095860"/>
            <a:ext cx="1116286" cy="71473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10" y="6174064"/>
            <a:ext cx="544091" cy="544091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329152" y="73053"/>
            <a:ext cx="396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Travaux</a:t>
            </a:r>
            <a:endParaRPr lang="fr-FR" sz="2400" b="1" dirty="0"/>
          </a:p>
        </p:txBody>
      </p:sp>
      <p:pic>
        <p:nvPicPr>
          <p:cNvPr id="13" name="Image 12" descr="http://upload.wikimedia.org/wikipedia/fr/9/9b/Logo_ENS_bleu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772" y="6159442"/>
            <a:ext cx="630356" cy="58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574068" y="73452"/>
            <a:ext cx="23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Présenté par : Melaine Desvaux</a:t>
            </a:r>
          </a:p>
          <a:p>
            <a:pPr algn="r"/>
            <a:r>
              <a:rPr lang="fr-FR" sz="1200" dirty="0" smtClean="0"/>
              <a:t>Doctorant 3</a:t>
            </a:r>
            <a:r>
              <a:rPr lang="fr-FR" sz="1200" baseline="30000" dirty="0" smtClean="0"/>
              <a:t>ème</a:t>
            </a:r>
            <a:r>
              <a:rPr lang="fr-FR" sz="1200" dirty="0" smtClean="0"/>
              <a:t> année</a:t>
            </a:r>
            <a:endParaRPr lang="fr-FR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037712" y="4712871"/>
                <a:ext cx="2213491" cy="1000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30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30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3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𝑡h</m:t>
                                  </m:r>
                                  <m:r>
                                    <a:rPr lang="en-US" sz="13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13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13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3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sub>
                                  </m:sSub>
                                  <m:r>
                                    <a:rPr lang="en-US" sz="1300" i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n-US" sz="1300" i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sz="13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𝑡h</m:t>
                                  </m:r>
                                  <m:r>
                                    <a:rPr lang="en-US" sz="13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sz="13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13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3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13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3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1300" i="0">
                                      <a:latin typeface="Cambria Math" panose="02040503050406030204" pitchFamily="18" charset="0"/>
                                    </a:rPr>
                                    <m:t>∙2</m:t>
                                  </m:r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300" i="0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1300" i="0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num>
                                    <m:den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den>
                                  </m:f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en-US" sz="13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712" y="4712871"/>
                <a:ext cx="2213491" cy="100072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53794" y="3665380"/>
                <a:ext cx="2731325" cy="10565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30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30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3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𝑡h</m:t>
                                  </m:r>
                                  <m:r>
                                    <a:rPr lang="en-US" sz="13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13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13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>
                                    <m:fPr>
                                      <m:type m:val="lin"/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num>
                                    <m:den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den>
                                  </m:f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13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3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1300" i="0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300" i="0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d>
                                    <m:dPr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3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3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300" i="1"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300" i="1">
                                                  <a:latin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  <m:r>
                                                <a:rPr lang="en-US" sz="1300" i="0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sz="13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  <m:sup>
                                          <m:r>
                                            <a:rPr lang="en-US" sz="13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300" i="0">
                                          <a:latin typeface="Cambria Math" panose="02040503050406030204" pitchFamily="18" charset="0"/>
                                        </a:rPr>
                                        <m:t>− </m:t>
                                      </m:r>
                                      <m:sSup>
                                        <m:sSupPr>
                                          <m:ctrlPr>
                                            <a:rPr lang="en-US" sz="13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3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300" i="1"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3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sz="1300" i="0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sz="13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  <m:sup>
                                          <m:r>
                                            <a:rPr lang="en-US" sz="13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den>
                              </m:f>
                            </m:e>
                            <m:e>
                              <m:r>
                                <a:rPr lang="en-US" sz="13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𝑡h</m:t>
                                  </m:r>
                                  <m:r>
                                    <a:rPr lang="en-US" sz="13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sz="13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13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𝑙𝑛</m:t>
                                  </m:r>
                                  <m:d>
                                    <m:dPr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n-US" sz="13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13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300" i="1"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300" i="1">
                                                  <a:latin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  <m:r>
                                                <a:rPr lang="en-US" sz="1300" i="0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sz="13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3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300" i="1"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3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  <m:r>
                                                <a:rPr lang="en-US" sz="1300" i="0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sz="13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13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3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1300" i="0">
                                      <a:latin typeface="Cambria Math" panose="02040503050406030204" pitchFamily="18" charset="0"/>
                                    </a:rPr>
                                    <m:t>.2</m:t>
                                  </m:r>
                                  <m: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300" i="0">
                                      <a:latin typeface="Cambria Math" panose="02040503050406030204" pitchFamily="18" charset="0"/>
                                    </a:rPr>
                                    <m:t> ∙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num>
                                    <m:den>
                                      <m: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den>
                                  </m:f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en-US" sz="13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94" y="3665380"/>
                <a:ext cx="2731325" cy="105650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924443" y="5721965"/>
            <a:ext cx="24400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smtClean="0">
                <a:solidFill>
                  <a:schemeClr val="accent1">
                    <a:lumMod val="50000"/>
                  </a:schemeClr>
                </a:solidFill>
              </a:rPr>
              <a:t>Projet M1 Hugo </a:t>
            </a:r>
            <a:r>
              <a:rPr lang="fr-FR" sz="1400" i="1" dirty="0" err="1" smtClean="0">
                <a:solidFill>
                  <a:schemeClr val="accent1">
                    <a:lumMod val="50000"/>
                  </a:schemeClr>
                </a:solidFill>
              </a:rPr>
              <a:t>Bildstein</a:t>
            </a:r>
            <a:r>
              <a:rPr lang="fr-FR" sz="1400" i="1" dirty="0" smtClean="0">
                <a:solidFill>
                  <a:schemeClr val="accent1">
                    <a:lumMod val="50000"/>
                  </a:schemeClr>
                </a:solidFill>
              </a:rPr>
              <a:t>  2018</a:t>
            </a:r>
            <a:endParaRPr lang="en-US" sz="14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1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4692</TotalTime>
  <Words>1098</Words>
  <Application>Microsoft Office PowerPoint</Application>
  <PresentationFormat>Affichage à l'écran (4:3)</PresentationFormat>
  <Paragraphs>203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Times New Roman</vt:lpstr>
      <vt:lpstr>Wingdings</vt:lpstr>
      <vt:lpstr>Thème Office</vt:lpstr>
      <vt:lpstr>Optimisation multi-critères d’un multiplicateur magnétique pour le grand éolien offshore       </vt:lpstr>
      <vt:lpstr>    </vt:lpstr>
      <vt:lpstr>  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Merci de votre attention melaine.desvaux@ens-rennes.fr   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Melaine</dc:creator>
  <cp:lastModifiedBy>Melaine</cp:lastModifiedBy>
  <cp:revision>206</cp:revision>
  <dcterms:created xsi:type="dcterms:W3CDTF">2016-03-01T14:26:38Z</dcterms:created>
  <dcterms:modified xsi:type="dcterms:W3CDTF">2018-02-05T13:56:08Z</dcterms:modified>
</cp:coreProperties>
</file>