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76" r:id="rId3"/>
    <p:sldId id="257" r:id="rId4"/>
    <p:sldId id="426" r:id="rId5"/>
    <p:sldId id="406" r:id="rId6"/>
    <p:sldId id="407" r:id="rId7"/>
    <p:sldId id="399" r:id="rId8"/>
    <p:sldId id="400" r:id="rId9"/>
    <p:sldId id="409" r:id="rId10"/>
    <p:sldId id="410" r:id="rId11"/>
    <p:sldId id="412" r:id="rId12"/>
    <p:sldId id="413" r:id="rId13"/>
    <p:sldId id="415" r:id="rId14"/>
    <p:sldId id="414" r:id="rId15"/>
    <p:sldId id="417" r:id="rId16"/>
    <p:sldId id="403" r:id="rId17"/>
    <p:sldId id="277" r:id="rId18"/>
    <p:sldId id="278" r:id="rId19"/>
    <p:sldId id="280" r:id="rId20"/>
    <p:sldId id="279" r:id="rId21"/>
    <p:sldId id="281" r:id="rId22"/>
    <p:sldId id="418" r:id="rId23"/>
    <p:sldId id="427" r:id="rId24"/>
    <p:sldId id="419" r:id="rId25"/>
    <p:sldId id="428" r:id="rId26"/>
    <p:sldId id="429" r:id="rId27"/>
    <p:sldId id="420" r:id="rId28"/>
    <p:sldId id="430" r:id="rId29"/>
    <p:sldId id="421" r:id="rId30"/>
    <p:sldId id="423" r:id="rId31"/>
    <p:sldId id="422" r:id="rId32"/>
    <p:sldId id="431" r:id="rId33"/>
    <p:sldId id="425"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p:restoredTop sz="94682"/>
  </p:normalViewPr>
  <p:slideViewPr>
    <p:cSldViewPr snapToGrid="0" snapToObjects="1">
      <p:cViewPr varScale="1">
        <p:scale>
          <a:sx n="86" d="100"/>
          <a:sy n="86" d="100"/>
        </p:scale>
        <p:origin x="224" y="5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Classeur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lasseur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Classeur2"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v>Pré-test</c:v>
          </c:tx>
          <c:spPr>
            <a:solidFill>
              <a:srgbClr val="0070C0"/>
            </a:solidFill>
            <a:ln>
              <a:noFill/>
            </a:ln>
            <a:effectLst/>
          </c:spPr>
          <c:invertIfNegative val="0"/>
          <c:val>
            <c:numRef>
              <c:f>Feuil1!$A$23:$A$27</c:f>
              <c:numCache>
                <c:formatCode>General</c:formatCode>
                <c:ptCount val="5"/>
                <c:pt idx="0">
                  <c:v>1</c:v>
                </c:pt>
                <c:pt idx="1">
                  <c:v>2</c:v>
                </c:pt>
                <c:pt idx="2">
                  <c:v>0</c:v>
                </c:pt>
                <c:pt idx="3">
                  <c:v>6</c:v>
                </c:pt>
                <c:pt idx="4">
                  <c:v>10</c:v>
                </c:pt>
              </c:numCache>
            </c:numRef>
          </c:val>
          <c:extLst>
            <c:ext xmlns:c16="http://schemas.microsoft.com/office/drawing/2014/chart" uri="{C3380CC4-5D6E-409C-BE32-E72D297353CC}">
              <c16:uniqueId val="{00000000-B7B4-CB40-9DA0-0695F3BE1984}"/>
            </c:ext>
          </c:extLst>
        </c:ser>
        <c:ser>
          <c:idx val="0"/>
          <c:order val="1"/>
          <c:tx>
            <c:v>Post-test</c:v>
          </c:tx>
          <c:spPr>
            <a:solidFill>
              <a:schemeClr val="accent6"/>
            </a:solidFill>
            <a:ln>
              <a:noFill/>
            </a:ln>
            <a:effectLst/>
          </c:spPr>
          <c:invertIfNegative val="0"/>
          <c:cat>
            <c:strRef>
              <c:f>Feuil1!$C$23:$C$27</c:f>
              <c:strCache>
                <c:ptCount val="5"/>
                <c:pt idx="0">
                  <c:v>Captation CO2</c:v>
                </c:pt>
                <c:pt idx="1">
                  <c:v>Nucléaire</c:v>
                </c:pt>
                <c:pt idx="2">
                  <c:v>Photovoltaïque</c:v>
                </c:pt>
                <c:pt idx="3">
                  <c:v>Mix Français</c:v>
                </c:pt>
                <c:pt idx="4">
                  <c:v>Fossile vs EnR</c:v>
                </c:pt>
              </c:strCache>
            </c:strRef>
          </c:cat>
          <c:val>
            <c:numRef>
              <c:f>Feuil1!$G$23:$G$27</c:f>
              <c:numCache>
                <c:formatCode>General</c:formatCode>
                <c:ptCount val="5"/>
                <c:pt idx="0">
                  <c:v>1</c:v>
                </c:pt>
                <c:pt idx="1">
                  <c:v>0</c:v>
                </c:pt>
                <c:pt idx="2">
                  <c:v>1</c:v>
                </c:pt>
                <c:pt idx="3">
                  <c:v>6</c:v>
                </c:pt>
                <c:pt idx="4">
                  <c:v>11</c:v>
                </c:pt>
              </c:numCache>
            </c:numRef>
          </c:val>
          <c:extLst>
            <c:ext xmlns:c16="http://schemas.microsoft.com/office/drawing/2014/chart" uri="{C3380CC4-5D6E-409C-BE32-E72D297353CC}">
              <c16:uniqueId val="{00000001-B7B4-CB40-9DA0-0695F3BE1984}"/>
            </c:ext>
          </c:extLst>
        </c:ser>
        <c:dLbls>
          <c:showLegendKey val="0"/>
          <c:showVal val="0"/>
          <c:showCatName val="0"/>
          <c:showSerName val="0"/>
          <c:showPercent val="0"/>
          <c:showBubbleSize val="0"/>
        </c:dLbls>
        <c:gapWidth val="219"/>
        <c:overlap val="-27"/>
        <c:axId val="1819103359"/>
        <c:axId val="1844504447"/>
      </c:barChart>
      <c:catAx>
        <c:axId val="1819103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44504447"/>
        <c:crosses val="autoZero"/>
        <c:auto val="1"/>
        <c:lblAlgn val="ctr"/>
        <c:lblOffset val="100"/>
        <c:noMultiLvlLbl val="0"/>
      </c:catAx>
      <c:valAx>
        <c:axId val="18445044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19103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v>Pré-test</c:v>
          </c:tx>
          <c:spPr>
            <a:solidFill>
              <a:schemeClr val="accent1"/>
            </a:solidFill>
            <a:ln>
              <a:noFill/>
            </a:ln>
            <a:effectLst/>
          </c:spPr>
          <c:invertIfNegative val="0"/>
          <c:val>
            <c:numRef>
              <c:f>Feuil1!$B$23:$B$27</c:f>
              <c:numCache>
                <c:formatCode>General</c:formatCode>
                <c:ptCount val="5"/>
                <c:pt idx="0">
                  <c:v>9</c:v>
                </c:pt>
                <c:pt idx="1">
                  <c:v>9</c:v>
                </c:pt>
                <c:pt idx="2">
                  <c:v>0</c:v>
                </c:pt>
                <c:pt idx="3">
                  <c:v>1</c:v>
                </c:pt>
                <c:pt idx="4">
                  <c:v>0</c:v>
                </c:pt>
              </c:numCache>
            </c:numRef>
          </c:val>
          <c:extLst>
            <c:ext xmlns:c16="http://schemas.microsoft.com/office/drawing/2014/chart" uri="{C3380CC4-5D6E-409C-BE32-E72D297353CC}">
              <c16:uniqueId val="{00000000-5DED-2F42-B502-71E6FA2FDB98}"/>
            </c:ext>
          </c:extLst>
        </c:ser>
        <c:ser>
          <c:idx val="0"/>
          <c:order val="1"/>
          <c:tx>
            <c:v>Post-test</c:v>
          </c:tx>
          <c:spPr>
            <a:solidFill>
              <a:schemeClr val="accent6"/>
            </a:solidFill>
            <a:ln>
              <a:noFill/>
            </a:ln>
            <a:effectLst/>
          </c:spPr>
          <c:invertIfNegative val="0"/>
          <c:cat>
            <c:strRef>
              <c:f>Feuil1!$C$23:$C$27</c:f>
              <c:strCache>
                <c:ptCount val="5"/>
                <c:pt idx="0">
                  <c:v>Captation CO2</c:v>
                </c:pt>
                <c:pt idx="1">
                  <c:v>Nucléaire</c:v>
                </c:pt>
                <c:pt idx="2">
                  <c:v>Photovoltaïque</c:v>
                </c:pt>
                <c:pt idx="3">
                  <c:v>Mix Français</c:v>
                </c:pt>
                <c:pt idx="4">
                  <c:v>Fossile vs EnR</c:v>
                </c:pt>
              </c:strCache>
            </c:strRef>
          </c:cat>
          <c:val>
            <c:numRef>
              <c:f>Feuil1!$H$23:$H$27</c:f>
              <c:numCache>
                <c:formatCode>General</c:formatCode>
                <c:ptCount val="5"/>
                <c:pt idx="0">
                  <c:v>9</c:v>
                </c:pt>
                <c:pt idx="1">
                  <c:v>9</c:v>
                </c:pt>
                <c:pt idx="2">
                  <c:v>1</c:v>
                </c:pt>
                <c:pt idx="3">
                  <c:v>0</c:v>
                </c:pt>
                <c:pt idx="4">
                  <c:v>0</c:v>
                </c:pt>
              </c:numCache>
            </c:numRef>
          </c:val>
          <c:extLst>
            <c:ext xmlns:c16="http://schemas.microsoft.com/office/drawing/2014/chart" uri="{C3380CC4-5D6E-409C-BE32-E72D297353CC}">
              <c16:uniqueId val="{00000001-5DED-2F42-B502-71E6FA2FDB98}"/>
            </c:ext>
          </c:extLst>
        </c:ser>
        <c:dLbls>
          <c:showLegendKey val="0"/>
          <c:showVal val="0"/>
          <c:showCatName val="0"/>
          <c:showSerName val="0"/>
          <c:showPercent val="0"/>
          <c:showBubbleSize val="0"/>
        </c:dLbls>
        <c:gapWidth val="219"/>
        <c:overlap val="-27"/>
        <c:axId val="1819103359"/>
        <c:axId val="1844504447"/>
      </c:barChart>
      <c:catAx>
        <c:axId val="1819103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44504447"/>
        <c:crosses val="autoZero"/>
        <c:auto val="1"/>
        <c:lblAlgn val="ctr"/>
        <c:lblOffset val="100"/>
        <c:noMultiLvlLbl val="0"/>
      </c:catAx>
      <c:valAx>
        <c:axId val="18445044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19103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v>Pré-test</c:v>
          </c:tx>
          <c:spPr>
            <a:solidFill>
              <a:schemeClr val="accent1"/>
            </a:solidFill>
            <a:ln>
              <a:noFill/>
            </a:ln>
            <a:effectLst/>
          </c:spPr>
          <c:invertIfNegative val="0"/>
          <c:val>
            <c:numRef>
              <c:f>Feuil1!$B$23:$B$27</c:f>
              <c:numCache>
                <c:formatCode>General</c:formatCode>
                <c:ptCount val="5"/>
                <c:pt idx="0">
                  <c:v>9</c:v>
                </c:pt>
                <c:pt idx="1">
                  <c:v>9</c:v>
                </c:pt>
                <c:pt idx="2">
                  <c:v>0</c:v>
                </c:pt>
                <c:pt idx="3">
                  <c:v>1</c:v>
                </c:pt>
                <c:pt idx="4">
                  <c:v>0</c:v>
                </c:pt>
              </c:numCache>
            </c:numRef>
          </c:val>
          <c:extLst>
            <c:ext xmlns:c16="http://schemas.microsoft.com/office/drawing/2014/chart" uri="{C3380CC4-5D6E-409C-BE32-E72D297353CC}">
              <c16:uniqueId val="{00000000-5DED-2F42-B502-71E6FA2FDB98}"/>
            </c:ext>
          </c:extLst>
        </c:ser>
        <c:ser>
          <c:idx val="0"/>
          <c:order val="1"/>
          <c:tx>
            <c:v>Post-test</c:v>
          </c:tx>
          <c:spPr>
            <a:solidFill>
              <a:schemeClr val="accent6"/>
            </a:solidFill>
            <a:ln>
              <a:noFill/>
            </a:ln>
            <a:effectLst/>
          </c:spPr>
          <c:invertIfNegative val="0"/>
          <c:cat>
            <c:strRef>
              <c:f>Feuil1!$C$23:$C$27</c:f>
              <c:strCache>
                <c:ptCount val="5"/>
                <c:pt idx="0">
                  <c:v>Captation CO2</c:v>
                </c:pt>
                <c:pt idx="1">
                  <c:v>Nucléaire</c:v>
                </c:pt>
                <c:pt idx="2">
                  <c:v>Photovoltaïque</c:v>
                </c:pt>
                <c:pt idx="3">
                  <c:v>Mix Français</c:v>
                </c:pt>
                <c:pt idx="4">
                  <c:v>Fossile vs EnR</c:v>
                </c:pt>
              </c:strCache>
            </c:strRef>
          </c:cat>
          <c:val>
            <c:numRef>
              <c:f>Feuil1!$H$23:$H$27</c:f>
              <c:numCache>
                <c:formatCode>General</c:formatCode>
                <c:ptCount val="5"/>
                <c:pt idx="0">
                  <c:v>9</c:v>
                </c:pt>
                <c:pt idx="1">
                  <c:v>9</c:v>
                </c:pt>
                <c:pt idx="2">
                  <c:v>1</c:v>
                </c:pt>
                <c:pt idx="3">
                  <c:v>0</c:v>
                </c:pt>
                <c:pt idx="4">
                  <c:v>0</c:v>
                </c:pt>
              </c:numCache>
            </c:numRef>
          </c:val>
          <c:extLst>
            <c:ext xmlns:c16="http://schemas.microsoft.com/office/drawing/2014/chart" uri="{C3380CC4-5D6E-409C-BE32-E72D297353CC}">
              <c16:uniqueId val="{00000001-5DED-2F42-B502-71E6FA2FDB98}"/>
            </c:ext>
          </c:extLst>
        </c:ser>
        <c:dLbls>
          <c:showLegendKey val="0"/>
          <c:showVal val="0"/>
          <c:showCatName val="0"/>
          <c:showSerName val="0"/>
          <c:showPercent val="0"/>
          <c:showBubbleSize val="0"/>
        </c:dLbls>
        <c:gapWidth val="219"/>
        <c:overlap val="-27"/>
        <c:axId val="1819103359"/>
        <c:axId val="1844504447"/>
      </c:barChart>
      <c:catAx>
        <c:axId val="1819103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44504447"/>
        <c:crosses val="autoZero"/>
        <c:auto val="1"/>
        <c:lblAlgn val="ctr"/>
        <c:lblOffset val="100"/>
        <c:noMultiLvlLbl val="0"/>
      </c:catAx>
      <c:valAx>
        <c:axId val="18445044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19103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72B137-B486-D44E-A0D4-657A1FEEEA7C}" type="datetimeFigureOut">
              <a:rPr lang="fr-FR" smtClean="0"/>
              <a:t>11/04/2024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5E9723-E1D1-AA45-B08C-DEAD30699E38}" type="slidenum">
              <a:rPr lang="fr-FR" smtClean="0"/>
              <a:t>‹N°›</a:t>
            </a:fld>
            <a:endParaRPr lang="fr-FR"/>
          </a:p>
        </p:txBody>
      </p:sp>
    </p:spTree>
    <p:extLst>
      <p:ext uri="{BB962C8B-B14F-4D97-AF65-F5344CB8AC3E}">
        <p14:creationId xmlns:p14="http://schemas.microsoft.com/office/powerpoint/2010/main" val="1786110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err="1"/>
              <a:t>Facteur</a:t>
            </a:r>
            <a:r>
              <a:rPr lang="en-GB" dirty="0"/>
              <a:t> </a:t>
            </a:r>
            <a:r>
              <a:rPr lang="en-GB" dirty="0" err="1"/>
              <a:t>d’apprentissage</a:t>
            </a:r>
            <a:r>
              <a:rPr lang="en-GB" dirty="0"/>
              <a:t> = </a:t>
            </a:r>
            <a:r>
              <a:rPr lang="en-GB" dirty="0" err="1"/>
              <a:t>logique</a:t>
            </a:r>
            <a:r>
              <a:rPr lang="en-GB" dirty="0"/>
              <a:t> type </a:t>
            </a:r>
            <a:r>
              <a:rPr lang="en-GB" dirty="0" err="1"/>
              <a:t>performatrice</a:t>
            </a:r>
            <a:r>
              <a:rPr lang="en-GB" dirty="0"/>
              <a:t> des </a:t>
            </a:r>
            <a:r>
              <a:rPr lang="en-GB" dirty="0" err="1"/>
              <a:t>choix</a:t>
            </a:r>
            <a:r>
              <a:rPr lang="en-GB" dirty="0"/>
              <a:t> </a:t>
            </a:r>
            <a:r>
              <a:rPr lang="en-GB" dirty="0" err="1"/>
              <a:t>industriels</a:t>
            </a:r>
            <a:endParaRPr lang="en-GB" dirty="0"/>
          </a:p>
        </p:txBody>
      </p:sp>
      <p:sp>
        <p:nvSpPr>
          <p:cNvPr id="4" name="Espace réservé du numéro de diapositive 3"/>
          <p:cNvSpPr>
            <a:spLocks noGrp="1"/>
          </p:cNvSpPr>
          <p:nvPr>
            <p:ph type="sldNum"/>
          </p:nvPr>
        </p:nvSpPr>
        <p:spPr/>
        <p:txBody>
          <a:bodyPr/>
          <a:lstStyle/>
          <a:p>
            <a:pPr>
              <a:defRPr/>
            </a:pPr>
            <a:fld id="{5CC90DB6-E1BE-4747-9996-176BFDD798C2}" type="slidenum">
              <a:rPr lang="fr-FR" smtClean="0"/>
              <a:pPr>
                <a:defRPr/>
              </a:pPr>
              <a:t>5</a:t>
            </a:fld>
            <a:endParaRPr lang="fr-FR"/>
          </a:p>
        </p:txBody>
      </p:sp>
    </p:spTree>
    <p:extLst>
      <p:ext uri="{BB962C8B-B14F-4D97-AF65-F5344CB8AC3E}">
        <p14:creationId xmlns:p14="http://schemas.microsoft.com/office/powerpoint/2010/main" val="1884460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p:nvPr>
        </p:nvSpPr>
        <p:spPr/>
        <p:txBody>
          <a:bodyPr/>
          <a:lstStyle/>
          <a:p>
            <a:pPr>
              <a:defRPr/>
            </a:pPr>
            <a:fld id="{5CC90DB6-E1BE-4747-9996-176BFDD798C2}" type="slidenum">
              <a:rPr lang="fr-FR" smtClean="0"/>
              <a:pPr>
                <a:defRPr/>
              </a:pPr>
              <a:t>7</a:t>
            </a:fld>
            <a:endParaRPr lang="fr-FR"/>
          </a:p>
        </p:txBody>
      </p:sp>
    </p:spTree>
    <p:extLst>
      <p:ext uri="{BB962C8B-B14F-4D97-AF65-F5344CB8AC3E}">
        <p14:creationId xmlns:p14="http://schemas.microsoft.com/office/powerpoint/2010/main" val="3131169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p:nvPr>
        </p:nvSpPr>
        <p:spPr/>
        <p:txBody>
          <a:bodyPr/>
          <a:lstStyle/>
          <a:p>
            <a:pPr>
              <a:defRPr/>
            </a:pPr>
            <a:fld id="{5CC90DB6-E1BE-4747-9996-176BFDD798C2}" type="slidenum">
              <a:rPr lang="fr-FR" smtClean="0"/>
              <a:pPr>
                <a:defRPr/>
              </a:pPr>
              <a:t>9</a:t>
            </a:fld>
            <a:endParaRPr lang="fr-FR"/>
          </a:p>
        </p:txBody>
      </p:sp>
    </p:spTree>
    <p:extLst>
      <p:ext uri="{BB962C8B-B14F-4D97-AF65-F5344CB8AC3E}">
        <p14:creationId xmlns:p14="http://schemas.microsoft.com/office/powerpoint/2010/main" val="3967125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p:nvPr>
        </p:nvSpPr>
        <p:spPr/>
        <p:txBody>
          <a:bodyPr/>
          <a:lstStyle/>
          <a:p>
            <a:pPr>
              <a:defRPr/>
            </a:pPr>
            <a:fld id="{5CC90DB6-E1BE-4747-9996-176BFDD798C2}" type="slidenum">
              <a:rPr lang="fr-FR" smtClean="0"/>
              <a:pPr>
                <a:defRPr/>
              </a:pPr>
              <a:t>10</a:t>
            </a:fld>
            <a:endParaRPr lang="fr-FR"/>
          </a:p>
        </p:txBody>
      </p:sp>
    </p:spTree>
    <p:extLst>
      <p:ext uri="{BB962C8B-B14F-4D97-AF65-F5344CB8AC3E}">
        <p14:creationId xmlns:p14="http://schemas.microsoft.com/office/powerpoint/2010/main" val="1842100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p:nvPr>
        </p:nvSpPr>
        <p:spPr/>
        <p:txBody>
          <a:bodyPr/>
          <a:lstStyle/>
          <a:p>
            <a:pPr>
              <a:defRPr/>
            </a:pPr>
            <a:fld id="{5CC90DB6-E1BE-4747-9996-176BFDD798C2}" type="slidenum">
              <a:rPr lang="fr-FR" smtClean="0"/>
              <a:pPr>
                <a:defRPr/>
              </a:pPr>
              <a:t>11</a:t>
            </a:fld>
            <a:endParaRPr lang="fr-FR"/>
          </a:p>
        </p:txBody>
      </p:sp>
    </p:spTree>
    <p:extLst>
      <p:ext uri="{BB962C8B-B14F-4D97-AF65-F5344CB8AC3E}">
        <p14:creationId xmlns:p14="http://schemas.microsoft.com/office/powerpoint/2010/main" val="2587957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p:nvPr>
        </p:nvSpPr>
        <p:spPr/>
        <p:txBody>
          <a:bodyPr/>
          <a:lstStyle/>
          <a:p>
            <a:pPr>
              <a:defRPr/>
            </a:pPr>
            <a:fld id="{5CC90DB6-E1BE-4747-9996-176BFDD798C2}" type="slidenum">
              <a:rPr lang="fr-FR" smtClean="0"/>
              <a:pPr>
                <a:defRPr/>
              </a:pPr>
              <a:t>12</a:t>
            </a:fld>
            <a:endParaRPr lang="fr-FR"/>
          </a:p>
        </p:txBody>
      </p:sp>
    </p:spTree>
    <p:extLst>
      <p:ext uri="{BB962C8B-B14F-4D97-AF65-F5344CB8AC3E}">
        <p14:creationId xmlns:p14="http://schemas.microsoft.com/office/powerpoint/2010/main" val="1989227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dirty="0"/>
              <a:t>L'analyse des représentations des étudiants avant et après l'activité montrent des "bougés", faibles mais significatifs.</a:t>
            </a:r>
          </a:p>
          <a:p>
            <a:pPr marL="171450" indent="-171450">
              <a:buFont typeface="Arial" panose="020B0604020202020204" pitchFamily="34" charset="0"/>
              <a:buChar char="•"/>
            </a:pPr>
            <a:r>
              <a:rPr lang="fr-FR" dirty="0"/>
              <a:t>Ces bougés ne concernent pas seulement les thématiques abordés explicitement par l'activité. D'où l'importance, dans la recherche, de s'appuyer sur une carte </a:t>
            </a:r>
            <a:r>
              <a:rPr lang="fr-FR" dirty="0" err="1"/>
              <a:t>reférente</a:t>
            </a:r>
            <a:r>
              <a:rPr lang="fr-FR" dirty="0"/>
              <a:t> des représentations  prenant en compte l'ensemble des dimensions.</a:t>
            </a:r>
          </a:p>
          <a:p>
            <a:pPr marL="171450" indent="-171450">
              <a:buFont typeface="Arial" panose="020B0604020202020204" pitchFamily="34" charset="0"/>
              <a:buChar char="•"/>
            </a:pPr>
            <a:r>
              <a:rPr lang="fr-FR" dirty="0"/>
              <a:t>La recherche doit se poursuivre en exploitant les autres données collectée et notamment les entretiens semi-directifs avec les étudiants.</a:t>
            </a:r>
          </a:p>
        </p:txBody>
      </p:sp>
      <p:sp>
        <p:nvSpPr>
          <p:cNvPr id="4" name="Espace réservé du numéro de diapositive 3"/>
          <p:cNvSpPr>
            <a:spLocks noGrp="1"/>
          </p:cNvSpPr>
          <p:nvPr>
            <p:ph type="sldNum"/>
          </p:nvPr>
        </p:nvSpPr>
        <p:spPr/>
        <p:txBody>
          <a:bodyPr/>
          <a:lstStyle/>
          <a:p>
            <a:pPr>
              <a:defRPr/>
            </a:pPr>
            <a:fld id="{5CC90DB6-E1BE-4747-9996-176BFDD798C2}" type="slidenum">
              <a:rPr lang="fr-FR" smtClean="0"/>
              <a:pPr>
                <a:defRPr/>
              </a:pPr>
              <a:t>16</a:t>
            </a:fld>
            <a:endParaRPr lang="fr-FR"/>
          </a:p>
        </p:txBody>
      </p:sp>
    </p:spTree>
    <p:extLst>
      <p:ext uri="{BB962C8B-B14F-4D97-AF65-F5344CB8AC3E}">
        <p14:creationId xmlns:p14="http://schemas.microsoft.com/office/powerpoint/2010/main" val="1970936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94F2B4-8F27-DB4B-854C-4474E134957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9B54C37-DCAB-9343-B509-D2E663E5B0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E3D53C7-6E31-E042-BD49-C01DFA2D0D7C}"/>
              </a:ext>
            </a:extLst>
          </p:cNvPr>
          <p:cNvSpPr>
            <a:spLocks noGrp="1"/>
          </p:cNvSpPr>
          <p:nvPr>
            <p:ph type="dt" sz="half" idx="10"/>
          </p:nvPr>
        </p:nvSpPr>
        <p:spPr/>
        <p:txBody>
          <a:bodyPr/>
          <a:lstStyle/>
          <a:p>
            <a:fld id="{E6BB103A-3D9A-134C-88EF-63623963ED67}" type="datetime1">
              <a:rPr lang="fr-FR" smtClean="0"/>
              <a:t>11/04/2024</a:t>
            </a:fld>
            <a:endParaRPr lang="fr-FR" dirty="0"/>
          </a:p>
        </p:txBody>
      </p:sp>
      <p:sp>
        <p:nvSpPr>
          <p:cNvPr id="5" name="Espace réservé du pied de page 4">
            <a:extLst>
              <a:ext uri="{FF2B5EF4-FFF2-40B4-BE49-F238E27FC236}">
                <a16:creationId xmlns:a16="http://schemas.microsoft.com/office/drawing/2014/main" id="{1AA98751-F5A3-F249-AF4D-47FE720B0C46}"/>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D231F8E-7215-6A44-8A29-919C396AF9DA}"/>
              </a:ext>
            </a:extLst>
          </p:cNvPr>
          <p:cNvSpPr>
            <a:spLocks noGrp="1"/>
          </p:cNvSpPr>
          <p:nvPr>
            <p:ph type="sldNum" sz="quarter" idx="12"/>
          </p:nvPr>
        </p:nvSpPr>
        <p:spPr/>
        <p:txBody>
          <a:bodyPr/>
          <a:lstStyle>
            <a:lvl1pPr>
              <a:defRPr/>
            </a:lvl1pPr>
          </a:lstStyle>
          <a:p>
            <a:fld id="{65A1F8AB-8805-DB4F-8F8C-CACBF66DEC33}" type="slidenum">
              <a:rPr lang="fr-FR" smtClean="0"/>
              <a:pPr/>
              <a:t>‹N°›</a:t>
            </a:fld>
            <a:endParaRPr lang="fr-FR" dirty="0"/>
          </a:p>
        </p:txBody>
      </p:sp>
    </p:spTree>
    <p:extLst>
      <p:ext uri="{BB962C8B-B14F-4D97-AF65-F5344CB8AC3E}">
        <p14:creationId xmlns:p14="http://schemas.microsoft.com/office/powerpoint/2010/main" val="3417305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8296BC-D35A-9A44-9620-C6039661ACA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1EA5213-F24D-C64C-91F6-066ACF57817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08282C-0E67-CD44-9B36-A98A7840AE35}"/>
              </a:ext>
            </a:extLst>
          </p:cNvPr>
          <p:cNvSpPr>
            <a:spLocks noGrp="1"/>
          </p:cNvSpPr>
          <p:nvPr>
            <p:ph type="dt" sz="half" idx="10"/>
          </p:nvPr>
        </p:nvSpPr>
        <p:spPr/>
        <p:txBody>
          <a:bodyPr/>
          <a:lstStyle/>
          <a:p>
            <a:fld id="{B105E25D-AE1B-CA47-87DF-E924C9C2F8E4}" type="datetime1">
              <a:rPr lang="fr-FR" smtClean="0"/>
              <a:t>11/04/2024</a:t>
            </a:fld>
            <a:endParaRPr lang="fr-FR"/>
          </a:p>
        </p:txBody>
      </p:sp>
      <p:sp>
        <p:nvSpPr>
          <p:cNvPr id="5" name="Espace réservé du pied de page 4">
            <a:extLst>
              <a:ext uri="{FF2B5EF4-FFF2-40B4-BE49-F238E27FC236}">
                <a16:creationId xmlns:a16="http://schemas.microsoft.com/office/drawing/2014/main" id="{2C1E62E4-31A6-B143-A4FB-7B97FAA496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4C07D92-0984-9B4C-B59F-E67B269B73E2}"/>
              </a:ext>
            </a:extLst>
          </p:cNvPr>
          <p:cNvSpPr>
            <a:spLocks noGrp="1"/>
          </p:cNvSpPr>
          <p:nvPr>
            <p:ph type="sldNum" sz="quarter" idx="12"/>
          </p:nvPr>
        </p:nvSpPr>
        <p:spPr/>
        <p:txBody>
          <a:bodyPr/>
          <a:lstStyle/>
          <a:p>
            <a:fld id="{DAA9B640-E39C-4E41-BE36-1F8C28A1FDBB}" type="slidenum">
              <a:rPr lang="fr-FR" smtClean="0"/>
              <a:t>‹N°›</a:t>
            </a:fld>
            <a:endParaRPr lang="fr-FR"/>
          </a:p>
        </p:txBody>
      </p:sp>
    </p:spTree>
    <p:extLst>
      <p:ext uri="{BB962C8B-B14F-4D97-AF65-F5344CB8AC3E}">
        <p14:creationId xmlns:p14="http://schemas.microsoft.com/office/powerpoint/2010/main" val="2648088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77A04B4-8120-7846-9639-38CA8A4671A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2CE9C61-73C6-1449-A6E5-2E6CC781866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3118CE3-439D-084F-8A24-1339666C80F4}"/>
              </a:ext>
            </a:extLst>
          </p:cNvPr>
          <p:cNvSpPr>
            <a:spLocks noGrp="1"/>
          </p:cNvSpPr>
          <p:nvPr>
            <p:ph type="dt" sz="half" idx="10"/>
          </p:nvPr>
        </p:nvSpPr>
        <p:spPr/>
        <p:txBody>
          <a:bodyPr/>
          <a:lstStyle/>
          <a:p>
            <a:fld id="{3CC957BB-B961-5146-816F-2E2AC1E54F9D}" type="datetime1">
              <a:rPr lang="fr-FR" smtClean="0"/>
              <a:t>11/04/2024</a:t>
            </a:fld>
            <a:endParaRPr lang="fr-FR"/>
          </a:p>
        </p:txBody>
      </p:sp>
      <p:sp>
        <p:nvSpPr>
          <p:cNvPr id="5" name="Espace réservé du pied de page 4">
            <a:extLst>
              <a:ext uri="{FF2B5EF4-FFF2-40B4-BE49-F238E27FC236}">
                <a16:creationId xmlns:a16="http://schemas.microsoft.com/office/drawing/2014/main" id="{E17E074B-D80E-2E47-8EF4-7B69A52917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5623025-4E19-114D-B01F-A38D8391FB41}"/>
              </a:ext>
            </a:extLst>
          </p:cNvPr>
          <p:cNvSpPr>
            <a:spLocks noGrp="1"/>
          </p:cNvSpPr>
          <p:nvPr>
            <p:ph type="sldNum" sz="quarter" idx="12"/>
          </p:nvPr>
        </p:nvSpPr>
        <p:spPr/>
        <p:txBody>
          <a:bodyPr/>
          <a:lstStyle/>
          <a:p>
            <a:fld id="{DAA9B640-E39C-4E41-BE36-1F8C28A1FDBB}" type="slidenum">
              <a:rPr lang="fr-FR" smtClean="0"/>
              <a:t>‹N°›</a:t>
            </a:fld>
            <a:endParaRPr lang="fr-FR"/>
          </a:p>
        </p:txBody>
      </p:sp>
    </p:spTree>
    <p:extLst>
      <p:ext uri="{BB962C8B-B14F-4D97-AF65-F5344CB8AC3E}">
        <p14:creationId xmlns:p14="http://schemas.microsoft.com/office/powerpoint/2010/main" val="1203756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57665-4C90-EA4F-8EC9-0DB7A75D4CB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E99D215-A1EC-5C48-B3C7-344BAF24D41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EBD14C2-9726-CD4D-8187-99FC18B9E336}"/>
              </a:ext>
            </a:extLst>
          </p:cNvPr>
          <p:cNvSpPr>
            <a:spLocks noGrp="1"/>
          </p:cNvSpPr>
          <p:nvPr>
            <p:ph type="dt" sz="half" idx="10"/>
          </p:nvPr>
        </p:nvSpPr>
        <p:spPr/>
        <p:txBody>
          <a:bodyPr/>
          <a:lstStyle/>
          <a:p>
            <a:fld id="{B790C78D-C551-634A-9AD3-00C0C96A4126}" type="datetime1">
              <a:rPr lang="fr-FR" smtClean="0"/>
              <a:t>11/04/2024</a:t>
            </a:fld>
            <a:endParaRPr lang="fr-FR"/>
          </a:p>
        </p:txBody>
      </p:sp>
      <p:sp>
        <p:nvSpPr>
          <p:cNvPr id="5" name="Espace réservé du pied de page 4">
            <a:extLst>
              <a:ext uri="{FF2B5EF4-FFF2-40B4-BE49-F238E27FC236}">
                <a16:creationId xmlns:a16="http://schemas.microsoft.com/office/drawing/2014/main" id="{067B9D73-457D-4744-AB70-97EA78E8D57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6BC6E2B-F1C4-5F49-84D4-19A628AEE5CF}"/>
              </a:ext>
            </a:extLst>
          </p:cNvPr>
          <p:cNvSpPr>
            <a:spLocks noGrp="1"/>
          </p:cNvSpPr>
          <p:nvPr>
            <p:ph type="sldNum" sz="quarter" idx="12"/>
          </p:nvPr>
        </p:nvSpPr>
        <p:spPr/>
        <p:txBody>
          <a:bodyPr/>
          <a:lstStyle/>
          <a:p>
            <a:fld id="{DAA9B640-E39C-4E41-BE36-1F8C28A1FDBB}" type="slidenum">
              <a:rPr lang="fr-FR" smtClean="0"/>
              <a:t>‹N°›</a:t>
            </a:fld>
            <a:endParaRPr lang="fr-FR"/>
          </a:p>
        </p:txBody>
      </p:sp>
    </p:spTree>
    <p:extLst>
      <p:ext uri="{BB962C8B-B14F-4D97-AF65-F5344CB8AC3E}">
        <p14:creationId xmlns:p14="http://schemas.microsoft.com/office/powerpoint/2010/main" val="3948825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B96F14-4308-474B-B72E-9568BC74A9D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ACC71DC-4C86-CC48-9E75-E7F6B902A1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BD2A3CF-7EEC-D648-8590-285A97959D26}"/>
              </a:ext>
            </a:extLst>
          </p:cNvPr>
          <p:cNvSpPr>
            <a:spLocks noGrp="1"/>
          </p:cNvSpPr>
          <p:nvPr>
            <p:ph type="dt" sz="half" idx="10"/>
          </p:nvPr>
        </p:nvSpPr>
        <p:spPr/>
        <p:txBody>
          <a:bodyPr/>
          <a:lstStyle/>
          <a:p>
            <a:fld id="{A3C66F87-988C-C240-AE08-2AA119614394}" type="datetime1">
              <a:rPr lang="fr-FR" smtClean="0"/>
              <a:t>11/04/2024</a:t>
            </a:fld>
            <a:endParaRPr lang="fr-FR"/>
          </a:p>
        </p:txBody>
      </p:sp>
      <p:sp>
        <p:nvSpPr>
          <p:cNvPr id="5" name="Espace réservé du pied de page 4">
            <a:extLst>
              <a:ext uri="{FF2B5EF4-FFF2-40B4-BE49-F238E27FC236}">
                <a16:creationId xmlns:a16="http://schemas.microsoft.com/office/drawing/2014/main" id="{9F5A0920-7822-5C44-9982-F3EB6366A39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5F5DF3B-F2AC-9D47-8514-A6E53248D6FE}"/>
              </a:ext>
            </a:extLst>
          </p:cNvPr>
          <p:cNvSpPr>
            <a:spLocks noGrp="1"/>
          </p:cNvSpPr>
          <p:nvPr>
            <p:ph type="sldNum" sz="quarter" idx="12"/>
          </p:nvPr>
        </p:nvSpPr>
        <p:spPr/>
        <p:txBody>
          <a:bodyPr/>
          <a:lstStyle/>
          <a:p>
            <a:fld id="{DAA9B640-E39C-4E41-BE36-1F8C28A1FDBB}" type="slidenum">
              <a:rPr lang="fr-FR" smtClean="0"/>
              <a:t>‹N°›</a:t>
            </a:fld>
            <a:endParaRPr lang="fr-FR"/>
          </a:p>
        </p:txBody>
      </p:sp>
    </p:spTree>
    <p:extLst>
      <p:ext uri="{BB962C8B-B14F-4D97-AF65-F5344CB8AC3E}">
        <p14:creationId xmlns:p14="http://schemas.microsoft.com/office/powerpoint/2010/main" val="999115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0E37BE-2CD5-884F-8876-A9590BB51A4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9D05FD6-AC49-1A49-91BC-CC29FE0C443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E60943D-76B2-244C-983D-7EACBD053B3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4C3A6E7-44B5-804C-BB6A-261326E4C068}"/>
              </a:ext>
            </a:extLst>
          </p:cNvPr>
          <p:cNvSpPr>
            <a:spLocks noGrp="1"/>
          </p:cNvSpPr>
          <p:nvPr>
            <p:ph type="dt" sz="half" idx="10"/>
          </p:nvPr>
        </p:nvSpPr>
        <p:spPr/>
        <p:txBody>
          <a:bodyPr/>
          <a:lstStyle/>
          <a:p>
            <a:fld id="{2EB64B8D-D9BC-1F4A-8FD3-440181BB1DC2}" type="datetime1">
              <a:rPr lang="fr-FR" smtClean="0"/>
              <a:t>11/04/2024</a:t>
            </a:fld>
            <a:endParaRPr lang="fr-FR"/>
          </a:p>
        </p:txBody>
      </p:sp>
      <p:sp>
        <p:nvSpPr>
          <p:cNvPr id="6" name="Espace réservé du pied de page 5">
            <a:extLst>
              <a:ext uri="{FF2B5EF4-FFF2-40B4-BE49-F238E27FC236}">
                <a16:creationId xmlns:a16="http://schemas.microsoft.com/office/drawing/2014/main" id="{D37A43C7-8B0F-C14B-90E5-EE00006DBD6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24DFF7F-0C66-2740-95D3-7050D972FAD3}"/>
              </a:ext>
            </a:extLst>
          </p:cNvPr>
          <p:cNvSpPr>
            <a:spLocks noGrp="1"/>
          </p:cNvSpPr>
          <p:nvPr>
            <p:ph type="sldNum" sz="quarter" idx="12"/>
          </p:nvPr>
        </p:nvSpPr>
        <p:spPr/>
        <p:txBody>
          <a:bodyPr/>
          <a:lstStyle/>
          <a:p>
            <a:fld id="{DAA9B640-E39C-4E41-BE36-1F8C28A1FDBB}" type="slidenum">
              <a:rPr lang="fr-FR" smtClean="0"/>
              <a:t>‹N°›</a:t>
            </a:fld>
            <a:endParaRPr lang="fr-FR"/>
          </a:p>
        </p:txBody>
      </p:sp>
    </p:spTree>
    <p:extLst>
      <p:ext uri="{BB962C8B-B14F-4D97-AF65-F5344CB8AC3E}">
        <p14:creationId xmlns:p14="http://schemas.microsoft.com/office/powerpoint/2010/main" val="1021701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2DBE2B-3DDF-1E47-8C0E-A5BA4EA113E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011F890-E1BA-9D4C-8BD4-CD8724AE92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2B30556-DB30-EA43-9B54-B2CDBC5B4FA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441322E-C610-9543-86C3-DDFF4DFA21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465DE62-E840-5748-B537-ABBB6412D01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DCEC074-70C7-ED4E-A879-6020E4C7A790}"/>
              </a:ext>
            </a:extLst>
          </p:cNvPr>
          <p:cNvSpPr>
            <a:spLocks noGrp="1"/>
          </p:cNvSpPr>
          <p:nvPr>
            <p:ph type="dt" sz="half" idx="10"/>
          </p:nvPr>
        </p:nvSpPr>
        <p:spPr/>
        <p:txBody>
          <a:bodyPr/>
          <a:lstStyle/>
          <a:p>
            <a:fld id="{A4891768-5BA8-F940-BAA1-65F6E112E449}" type="datetime1">
              <a:rPr lang="fr-FR" smtClean="0"/>
              <a:t>11/04/2024</a:t>
            </a:fld>
            <a:endParaRPr lang="fr-FR"/>
          </a:p>
        </p:txBody>
      </p:sp>
      <p:sp>
        <p:nvSpPr>
          <p:cNvPr id="8" name="Espace réservé du pied de page 7">
            <a:extLst>
              <a:ext uri="{FF2B5EF4-FFF2-40B4-BE49-F238E27FC236}">
                <a16:creationId xmlns:a16="http://schemas.microsoft.com/office/drawing/2014/main" id="{6D88308D-564D-BB48-8653-BFE635E2F3E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A41407B-20DD-A142-AF05-0B191619EA23}"/>
              </a:ext>
            </a:extLst>
          </p:cNvPr>
          <p:cNvSpPr>
            <a:spLocks noGrp="1"/>
          </p:cNvSpPr>
          <p:nvPr>
            <p:ph type="sldNum" sz="quarter" idx="12"/>
          </p:nvPr>
        </p:nvSpPr>
        <p:spPr/>
        <p:txBody>
          <a:bodyPr/>
          <a:lstStyle/>
          <a:p>
            <a:fld id="{DAA9B640-E39C-4E41-BE36-1F8C28A1FDBB}" type="slidenum">
              <a:rPr lang="fr-FR" smtClean="0"/>
              <a:t>‹N°›</a:t>
            </a:fld>
            <a:endParaRPr lang="fr-FR"/>
          </a:p>
        </p:txBody>
      </p:sp>
    </p:spTree>
    <p:extLst>
      <p:ext uri="{BB962C8B-B14F-4D97-AF65-F5344CB8AC3E}">
        <p14:creationId xmlns:p14="http://schemas.microsoft.com/office/powerpoint/2010/main" val="1757871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A28B1E-D000-F04F-A862-1CE6C6BCDE4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C4C1BFA-7198-624A-98DC-0196773ED7F4}"/>
              </a:ext>
            </a:extLst>
          </p:cNvPr>
          <p:cNvSpPr>
            <a:spLocks noGrp="1"/>
          </p:cNvSpPr>
          <p:nvPr>
            <p:ph type="dt" sz="half" idx="10"/>
          </p:nvPr>
        </p:nvSpPr>
        <p:spPr/>
        <p:txBody>
          <a:bodyPr/>
          <a:lstStyle/>
          <a:p>
            <a:fld id="{E68ABC98-0233-AB41-8FA9-CB8A76EBF071}" type="datetime1">
              <a:rPr lang="fr-FR" smtClean="0"/>
              <a:t>11/04/2024</a:t>
            </a:fld>
            <a:endParaRPr lang="fr-FR"/>
          </a:p>
        </p:txBody>
      </p:sp>
      <p:sp>
        <p:nvSpPr>
          <p:cNvPr id="4" name="Espace réservé du pied de page 3">
            <a:extLst>
              <a:ext uri="{FF2B5EF4-FFF2-40B4-BE49-F238E27FC236}">
                <a16:creationId xmlns:a16="http://schemas.microsoft.com/office/drawing/2014/main" id="{2186355E-1F60-1C46-8853-439C52708E3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DE3797C-13E6-0548-8677-4A3BCFDE7B2F}"/>
              </a:ext>
            </a:extLst>
          </p:cNvPr>
          <p:cNvSpPr>
            <a:spLocks noGrp="1"/>
          </p:cNvSpPr>
          <p:nvPr>
            <p:ph type="sldNum" sz="quarter" idx="12"/>
          </p:nvPr>
        </p:nvSpPr>
        <p:spPr/>
        <p:txBody>
          <a:bodyPr/>
          <a:lstStyle/>
          <a:p>
            <a:fld id="{DAA9B640-E39C-4E41-BE36-1F8C28A1FDBB}" type="slidenum">
              <a:rPr lang="fr-FR" smtClean="0"/>
              <a:t>‹N°›</a:t>
            </a:fld>
            <a:endParaRPr lang="fr-FR"/>
          </a:p>
        </p:txBody>
      </p:sp>
    </p:spTree>
    <p:extLst>
      <p:ext uri="{BB962C8B-B14F-4D97-AF65-F5344CB8AC3E}">
        <p14:creationId xmlns:p14="http://schemas.microsoft.com/office/powerpoint/2010/main" val="3991217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E83A268-2519-BA46-96A0-DCC51869A67E}"/>
              </a:ext>
            </a:extLst>
          </p:cNvPr>
          <p:cNvSpPr>
            <a:spLocks noGrp="1"/>
          </p:cNvSpPr>
          <p:nvPr>
            <p:ph type="dt" sz="half" idx="10"/>
          </p:nvPr>
        </p:nvSpPr>
        <p:spPr/>
        <p:txBody>
          <a:bodyPr/>
          <a:lstStyle/>
          <a:p>
            <a:fld id="{194B3DF0-781A-C54C-998A-63044C00E2D5}" type="datetime1">
              <a:rPr lang="fr-FR" smtClean="0"/>
              <a:t>11/04/2024</a:t>
            </a:fld>
            <a:endParaRPr lang="fr-FR"/>
          </a:p>
        </p:txBody>
      </p:sp>
      <p:sp>
        <p:nvSpPr>
          <p:cNvPr id="3" name="Espace réservé du pied de page 2">
            <a:extLst>
              <a:ext uri="{FF2B5EF4-FFF2-40B4-BE49-F238E27FC236}">
                <a16:creationId xmlns:a16="http://schemas.microsoft.com/office/drawing/2014/main" id="{B023DB48-A680-9746-9101-DFF908528AC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491B9CE-5DFE-EF47-9939-890EA8A739B3}"/>
              </a:ext>
            </a:extLst>
          </p:cNvPr>
          <p:cNvSpPr>
            <a:spLocks noGrp="1"/>
          </p:cNvSpPr>
          <p:nvPr>
            <p:ph type="sldNum" sz="quarter" idx="12"/>
          </p:nvPr>
        </p:nvSpPr>
        <p:spPr/>
        <p:txBody>
          <a:bodyPr/>
          <a:lstStyle/>
          <a:p>
            <a:fld id="{DAA9B640-E39C-4E41-BE36-1F8C28A1FDBB}" type="slidenum">
              <a:rPr lang="fr-FR" smtClean="0"/>
              <a:t>‹N°›</a:t>
            </a:fld>
            <a:endParaRPr lang="fr-FR"/>
          </a:p>
        </p:txBody>
      </p:sp>
    </p:spTree>
    <p:extLst>
      <p:ext uri="{BB962C8B-B14F-4D97-AF65-F5344CB8AC3E}">
        <p14:creationId xmlns:p14="http://schemas.microsoft.com/office/powerpoint/2010/main" val="2787134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BAB902-FA84-A74F-B390-B3B6A5F81F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BD69F1A-F841-A548-A7E2-D027414A32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1F6B331-6D06-8A47-8DBD-A3E1E9ED7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E4334C0-9154-0140-84B5-E5D1347F8534}"/>
              </a:ext>
            </a:extLst>
          </p:cNvPr>
          <p:cNvSpPr>
            <a:spLocks noGrp="1"/>
          </p:cNvSpPr>
          <p:nvPr>
            <p:ph type="dt" sz="half" idx="10"/>
          </p:nvPr>
        </p:nvSpPr>
        <p:spPr/>
        <p:txBody>
          <a:bodyPr/>
          <a:lstStyle/>
          <a:p>
            <a:fld id="{A6E8D1DB-72FB-A84A-8E45-E1E704B596DF}" type="datetime1">
              <a:rPr lang="fr-FR" smtClean="0"/>
              <a:t>11/04/2024</a:t>
            </a:fld>
            <a:endParaRPr lang="fr-FR"/>
          </a:p>
        </p:txBody>
      </p:sp>
      <p:sp>
        <p:nvSpPr>
          <p:cNvPr id="6" name="Espace réservé du pied de page 5">
            <a:extLst>
              <a:ext uri="{FF2B5EF4-FFF2-40B4-BE49-F238E27FC236}">
                <a16:creationId xmlns:a16="http://schemas.microsoft.com/office/drawing/2014/main" id="{4E7389D9-1EA6-0742-9E70-7D83D8B6E51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0518442-3228-0D4F-B3B2-8B21F7AF7529}"/>
              </a:ext>
            </a:extLst>
          </p:cNvPr>
          <p:cNvSpPr>
            <a:spLocks noGrp="1"/>
          </p:cNvSpPr>
          <p:nvPr>
            <p:ph type="sldNum" sz="quarter" idx="12"/>
          </p:nvPr>
        </p:nvSpPr>
        <p:spPr/>
        <p:txBody>
          <a:bodyPr/>
          <a:lstStyle/>
          <a:p>
            <a:fld id="{DAA9B640-E39C-4E41-BE36-1F8C28A1FDBB}" type="slidenum">
              <a:rPr lang="fr-FR" smtClean="0"/>
              <a:t>‹N°›</a:t>
            </a:fld>
            <a:endParaRPr lang="fr-FR"/>
          </a:p>
        </p:txBody>
      </p:sp>
    </p:spTree>
    <p:extLst>
      <p:ext uri="{BB962C8B-B14F-4D97-AF65-F5344CB8AC3E}">
        <p14:creationId xmlns:p14="http://schemas.microsoft.com/office/powerpoint/2010/main" val="2866736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3C2FF-8466-E74A-A9EF-4052F1104E9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7D4CD2C-B719-1549-BD24-FABB215BE8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39DF23B-E8C9-6444-BF3F-D03E7B749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B963848-50BB-EC4C-B3EA-867A36E56A2D}"/>
              </a:ext>
            </a:extLst>
          </p:cNvPr>
          <p:cNvSpPr>
            <a:spLocks noGrp="1"/>
          </p:cNvSpPr>
          <p:nvPr>
            <p:ph type="dt" sz="half" idx="10"/>
          </p:nvPr>
        </p:nvSpPr>
        <p:spPr/>
        <p:txBody>
          <a:bodyPr/>
          <a:lstStyle/>
          <a:p>
            <a:fld id="{6F095FCA-1E49-634C-AC4E-A7D0A46ABCC1}" type="datetime1">
              <a:rPr lang="fr-FR" smtClean="0"/>
              <a:t>11/04/2024</a:t>
            </a:fld>
            <a:endParaRPr lang="fr-FR"/>
          </a:p>
        </p:txBody>
      </p:sp>
      <p:sp>
        <p:nvSpPr>
          <p:cNvPr id="6" name="Espace réservé du pied de page 5">
            <a:extLst>
              <a:ext uri="{FF2B5EF4-FFF2-40B4-BE49-F238E27FC236}">
                <a16:creationId xmlns:a16="http://schemas.microsoft.com/office/drawing/2014/main" id="{654EEEA4-C26B-1F4A-A155-E625D7AEF5C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CCE647A-EBB1-1E47-8B74-F8BFFC00A1DF}"/>
              </a:ext>
            </a:extLst>
          </p:cNvPr>
          <p:cNvSpPr>
            <a:spLocks noGrp="1"/>
          </p:cNvSpPr>
          <p:nvPr>
            <p:ph type="sldNum" sz="quarter" idx="12"/>
          </p:nvPr>
        </p:nvSpPr>
        <p:spPr/>
        <p:txBody>
          <a:bodyPr/>
          <a:lstStyle/>
          <a:p>
            <a:fld id="{DAA9B640-E39C-4E41-BE36-1F8C28A1FDBB}" type="slidenum">
              <a:rPr lang="fr-FR" smtClean="0"/>
              <a:t>‹N°›</a:t>
            </a:fld>
            <a:endParaRPr lang="fr-FR"/>
          </a:p>
        </p:txBody>
      </p:sp>
    </p:spTree>
    <p:extLst>
      <p:ext uri="{BB962C8B-B14F-4D97-AF65-F5344CB8AC3E}">
        <p14:creationId xmlns:p14="http://schemas.microsoft.com/office/powerpoint/2010/main" val="636819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9B7A21B-7FA8-9F45-A3FC-1A65E974A7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ED3453B-7FE0-2241-AFCE-84ECB9B34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3994C33-63D7-1E4C-8AFD-54AB8AF832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9CB9F-4028-5240-A887-23B880291C1D}" type="datetime1">
              <a:rPr lang="fr-FR" smtClean="0"/>
              <a:t>11/04/2024</a:t>
            </a:fld>
            <a:endParaRPr lang="fr-FR"/>
          </a:p>
        </p:txBody>
      </p:sp>
      <p:sp>
        <p:nvSpPr>
          <p:cNvPr id="5" name="Espace réservé du pied de page 4">
            <a:extLst>
              <a:ext uri="{FF2B5EF4-FFF2-40B4-BE49-F238E27FC236}">
                <a16:creationId xmlns:a16="http://schemas.microsoft.com/office/drawing/2014/main" id="{793F747B-01A4-1243-BEB8-79DC087169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6E732EB-FA48-5044-9C95-86E800E03F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9B640-E39C-4E41-BE36-1F8C28A1FDBB}" type="slidenum">
              <a:rPr lang="fr-FR" smtClean="0"/>
              <a:t>‹N°›</a:t>
            </a:fld>
            <a:endParaRPr lang="fr-FR"/>
          </a:p>
        </p:txBody>
      </p:sp>
    </p:spTree>
    <p:extLst>
      <p:ext uri="{BB962C8B-B14F-4D97-AF65-F5344CB8AC3E}">
        <p14:creationId xmlns:p14="http://schemas.microsoft.com/office/powerpoint/2010/main" val="3018749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3917/dbu.astol.2008.01" TargetMode="External"/><Relationship Id="rId2" Type="http://schemas.openxmlformats.org/officeDocument/2006/relationships/hyperlink" Target="https://doi.org/10.4000/ere.7243"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enseignementsup-recherche.gouv.fr/sites/default/files/2022-02/sensibiliser-et-former-aux-enjeux-de-la-transition-ecologique-dans-l-enseignement-sup-rieur-16808.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32.jpe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F8F761-AA7D-FC40-9964-D7E20486E4B2}"/>
              </a:ext>
            </a:extLst>
          </p:cNvPr>
          <p:cNvSpPr>
            <a:spLocks noGrp="1"/>
          </p:cNvSpPr>
          <p:nvPr>
            <p:ph type="ctrTitle"/>
          </p:nvPr>
        </p:nvSpPr>
        <p:spPr>
          <a:xfrm>
            <a:off x="717804" y="1134555"/>
            <a:ext cx="10756392" cy="2387600"/>
          </a:xfrm>
        </p:spPr>
        <p:txBody>
          <a:bodyPr>
            <a:normAutofit fontScale="90000"/>
          </a:bodyPr>
          <a:lstStyle/>
          <a:p>
            <a:r>
              <a:rPr lang="fr-FR" sz="5300" b="1" dirty="0">
                <a:solidFill>
                  <a:schemeClr val="accent1"/>
                </a:solidFill>
              </a:rPr>
              <a:t>Analyse des représentations étudiantes sur la question de la transition énergétique</a:t>
            </a:r>
            <a:br>
              <a:rPr lang="fr-FR" sz="5300" b="1" dirty="0"/>
            </a:br>
            <a:r>
              <a:rPr lang="fr-FR" sz="2200" b="1" dirty="0"/>
              <a:t> </a:t>
            </a:r>
            <a:endParaRPr lang="fr-FR" sz="4900" i="1" dirty="0"/>
          </a:p>
        </p:txBody>
      </p:sp>
      <p:sp>
        <p:nvSpPr>
          <p:cNvPr id="3" name="Sous-titre 2">
            <a:extLst>
              <a:ext uri="{FF2B5EF4-FFF2-40B4-BE49-F238E27FC236}">
                <a16:creationId xmlns:a16="http://schemas.microsoft.com/office/drawing/2014/main" id="{A97B1CE9-1B5C-CE40-AC42-8FF4DF818F6F}"/>
              </a:ext>
            </a:extLst>
          </p:cNvPr>
          <p:cNvSpPr>
            <a:spLocks noGrp="1"/>
          </p:cNvSpPr>
          <p:nvPr>
            <p:ph type="subTitle" idx="1"/>
          </p:nvPr>
        </p:nvSpPr>
        <p:spPr>
          <a:xfrm>
            <a:off x="1524000" y="4005405"/>
            <a:ext cx="9144000" cy="890589"/>
          </a:xfrm>
        </p:spPr>
        <p:txBody>
          <a:bodyPr/>
          <a:lstStyle/>
          <a:p>
            <a:r>
              <a:rPr lang="fr-FR" dirty="0"/>
              <a:t>Damien Grenier</a:t>
            </a:r>
          </a:p>
          <a:p>
            <a:r>
              <a:rPr lang="fr-FR" dirty="0"/>
              <a:t>11 avril 2024</a:t>
            </a:r>
          </a:p>
        </p:txBody>
      </p:sp>
      <p:sp>
        <p:nvSpPr>
          <p:cNvPr id="6" name="Espace réservé du numéro de diapositive 5">
            <a:extLst>
              <a:ext uri="{FF2B5EF4-FFF2-40B4-BE49-F238E27FC236}">
                <a16:creationId xmlns:a16="http://schemas.microsoft.com/office/drawing/2014/main" id="{0394BCA9-420B-DE43-B723-04AB776A9A37}"/>
              </a:ext>
            </a:extLst>
          </p:cNvPr>
          <p:cNvSpPr>
            <a:spLocks noGrp="1"/>
          </p:cNvSpPr>
          <p:nvPr>
            <p:ph type="sldNum" sz="quarter" idx="12"/>
          </p:nvPr>
        </p:nvSpPr>
        <p:spPr>
          <a:xfrm>
            <a:off x="9296400" y="6409794"/>
            <a:ext cx="2743200" cy="365125"/>
          </a:xfrm>
        </p:spPr>
        <p:txBody>
          <a:bodyPr/>
          <a:lstStyle/>
          <a:p>
            <a:fld id="{65A1F8AB-8805-DB4F-8F8C-CACBF66DEC33}" type="slidenum">
              <a:rPr lang="fr-FR" smtClean="0"/>
              <a:pPr/>
              <a:t>1</a:t>
            </a:fld>
            <a:endParaRPr lang="fr-FR" dirty="0"/>
          </a:p>
        </p:txBody>
      </p:sp>
      <p:pic>
        <p:nvPicPr>
          <p:cNvPr id="9" name="Picture 4">
            <a:extLst>
              <a:ext uri="{FF2B5EF4-FFF2-40B4-BE49-F238E27FC236}">
                <a16:creationId xmlns:a16="http://schemas.microsoft.com/office/drawing/2014/main" id="{1711514D-0972-BD4F-B616-FD37A7127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8140" y="6013916"/>
            <a:ext cx="736263" cy="6065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 name="Image 9">
            <a:extLst>
              <a:ext uri="{FF2B5EF4-FFF2-40B4-BE49-F238E27FC236}">
                <a16:creationId xmlns:a16="http://schemas.microsoft.com/office/drawing/2014/main" id="{72FDA4C9-45AA-5C49-851D-13C7BDE6EB77}"/>
              </a:ext>
            </a:extLst>
          </p:cNvPr>
          <p:cNvPicPr>
            <a:picLocks noChangeAspect="1"/>
          </p:cNvPicPr>
          <p:nvPr/>
        </p:nvPicPr>
        <p:blipFill>
          <a:blip r:embed="rId3"/>
          <a:stretch>
            <a:fillRect/>
          </a:stretch>
        </p:blipFill>
        <p:spPr>
          <a:xfrm>
            <a:off x="376308" y="5894519"/>
            <a:ext cx="4699748" cy="733294"/>
          </a:xfrm>
          <a:prstGeom prst="rect">
            <a:avLst/>
          </a:prstGeom>
        </p:spPr>
      </p:pic>
      <p:pic>
        <p:nvPicPr>
          <p:cNvPr id="11" name="Picture 4">
            <a:extLst>
              <a:ext uri="{FF2B5EF4-FFF2-40B4-BE49-F238E27FC236}">
                <a16:creationId xmlns:a16="http://schemas.microsoft.com/office/drawing/2014/main" id="{FCAD7CF2-B9F8-2442-B670-BED35AF94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9500" y="5763875"/>
            <a:ext cx="2248500" cy="101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736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u numéro de diapositive 4">
            <a:extLst>
              <a:ext uri="{FF2B5EF4-FFF2-40B4-BE49-F238E27FC236}">
                <a16:creationId xmlns:a16="http://schemas.microsoft.com/office/drawing/2014/main" id="{18BA35ED-F02D-DE44-A6C7-E359AD5181D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333399"/>
                </a:solidFill>
                <a:latin typeface="Arial" panose="020B0604020202020204" pitchFamily="34" charset="0"/>
                <a:ea typeface="Arial Unicode MS" panose="020B0604020202020204" pitchFamily="34" charset="-128"/>
              </a:defRPr>
            </a:lvl1pPr>
            <a:lvl2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99"/>
                </a:solidFill>
                <a:latin typeface="Arial" panose="020B0604020202020204" pitchFamily="34" charset="0"/>
                <a:ea typeface="Arial Unicode MS" panose="020B0604020202020204" pitchFamily="34" charset="-128"/>
              </a:defRPr>
            </a:lvl2pPr>
            <a:lvl3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333399"/>
                </a:solidFill>
                <a:latin typeface="Arial" panose="020B0604020202020204" pitchFamily="34" charset="0"/>
                <a:ea typeface="Arial Unicode MS" panose="020B0604020202020204" pitchFamily="34" charset="-128"/>
              </a:defRPr>
            </a:lvl3pPr>
            <a:lvl4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5pPr>
            <a:lvl6pPr marL="25146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6pPr>
            <a:lvl7pPr marL="29718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7pPr>
            <a:lvl8pPr marL="34290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8pPr>
            <a:lvl9pPr marL="38862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9pPr>
          </a:lstStyle>
          <a:p>
            <a:pPr>
              <a:spcBef>
                <a:spcPct val="0"/>
              </a:spcBef>
            </a:pPr>
            <a:fld id="{7BF17B65-AF52-A648-96CA-AA889B6A79FD}" type="slidenum">
              <a:rPr lang="fr-FR" altLang="fr-FR" sz="1200">
                <a:solidFill>
                  <a:srgbClr val="280099"/>
                </a:solidFill>
              </a:rPr>
              <a:pPr>
                <a:spcBef>
                  <a:spcPct val="0"/>
                </a:spcBef>
              </a:pPr>
              <a:t>10</a:t>
            </a:fld>
            <a:endParaRPr lang="fr-FR" altLang="fr-FR" sz="1200" dirty="0">
              <a:solidFill>
                <a:srgbClr val="280099"/>
              </a:solidFill>
            </a:endParaRPr>
          </a:p>
        </p:txBody>
      </p:sp>
      <p:pic>
        <p:nvPicPr>
          <p:cNvPr id="14" name="Image 13">
            <a:extLst>
              <a:ext uri="{FF2B5EF4-FFF2-40B4-BE49-F238E27FC236}">
                <a16:creationId xmlns:a16="http://schemas.microsoft.com/office/drawing/2014/main" id="{0BD99123-2F02-A248-9D27-336C87881D5B}"/>
              </a:ext>
            </a:extLst>
          </p:cNvPr>
          <p:cNvPicPr>
            <a:picLocks noChangeAspect="1"/>
          </p:cNvPicPr>
          <p:nvPr/>
        </p:nvPicPr>
        <p:blipFill rotWithShape="1">
          <a:blip r:embed="rId3"/>
          <a:srcRect l="24899" t="24899" r="21946" b="26375"/>
          <a:stretch/>
        </p:blipFill>
        <p:spPr>
          <a:xfrm>
            <a:off x="6456041" y="1584231"/>
            <a:ext cx="3063281" cy="2808007"/>
          </a:xfrm>
          <a:prstGeom prst="rect">
            <a:avLst/>
          </a:prstGeom>
        </p:spPr>
      </p:pic>
      <p:pic>
        <p:nvPicPr>
          <p:cNvPr id="15" name="Image 14">
            <a:extLst>
              <a:ext uri="{FF2B5EF4-FFF2-40B4-BE49-F238E27FC236}">
                <a16:creationId xmlns:a16="http://schemas.microsoft.com/office/drawing/2014/main" id="{DD41868B-7613-0F41-8FC7-E231E83B5B86}"/>
              </a:ext>
            </a:extLst>
          </p:cNvPr>
          <p:cNvPicPr>
            <a:picLocks noChangeAspect="1"/>
          </p:cNvPicPr>
          <p:nvPr/>
        </p:nvPicPr>
        <p:blipFill rotWithShape="1">
          <a:blip r:embed="rId4"/>
          <a:srcRect l="24899" t="26911" r="20469" b="24899"/>
          <a:stretch/>
        </p:blipFill>
        <p:spPr>
          <a:xfrm>
            <a:off x="2969077" y="1608591"/>
            <a:ext cx="3183380" cy="2808007"/>
          </a:xfrm>
          <a:prstGeom prst="rect">
            <a:avLst/>
          </a:prstGeom>
        </p:spPr>
      </p:pic>
      <p:sp>
        <p:nvSpPr>
          <p:cNvPr id="2" name="ZoneTexte 1">
            <a:extLst>
              <a:ext uri="{FF2B5EF4-FFF2-40B4-BE49-F238E27FC236}">
                <a16:creationId xmlns:a16="http://schemas.microsoft.com/office/drawing/2014/main" id="{7162A723-DAAB-474F-8A99-D01D9EC34900}"/>
              </a:ext>
            </a:extLst>
          </p:cNvPr>
          <p:cNvSpPr txBox="1"/>
          <p:nvPr/>
        </p:nvSpPr>
        <p:spPr>
          <a:xfrm>
            <a:off x="4045939" y="4149081"/>
            <a:ext cx="676147" cy="276999"/>
          </a:xfrm>
          <a:prstGeom prst="rect">
            <a:avLst/>
          </a:prstGeom>
          <a:noFill/>
        </p:spPr>
        <p:txBody>
          <a:bodyPr wrap="none" rtlCol="0">
            <a:spAutoFit/>
          </a:bodyPr>
          <a:lstStyle/>
          <a:p>
            <a:r>
              <a:rPr lang="en-GB" sz="1200" dirty="0"/>
              <a:t>Pre-test</a:t>
            </a:r>
          </a:p>
        </p:txBody>
      </p:sp>
      <p:sp>
        <p:nvSpPr>
          <p:cNvPr id="17" name="ZoneTexte 16">
            <a:extLst>
              <a:ext uri="{FF2B5EF4-FFF2-40B4-BE49-F238E27FC236}">
                <a16:creationId xmlns:a16="http://schemas.microsoft.com/office/drawing/2014/main" id="{908B7236-E62D-4C41-827A-C7464D5BA0EA}"/>
              </a:ext>
            </a:extLst>
          </p:cNvPr>
          <p:cNvSpPr txBox="1"/>
          <p:nvPr/>
        </p:nvSpPr>
        <p:spPr>
          <a:xfrm>
            <a:off x="7536903" y="4205539"/>
            <a:ext cx="732765" cy="276999"/>
          </a:xfrm>
          <a:prstGeom prst="rect">
            <a:avLst/>
          </a:prstGeom>
          <a:noFill/>
        </p:spPr>
        <p:txBody>
          <a:bodyPr wrap="none" rtlCol="0">
            <a:spAutoFit/>
          </a:bodyPr>
          <a:lstStyle/>
          <a:p>
            <a:r>
              <a:rPr lang="en-GB" sz="1200" dirty="0"/>
              <a:t>Post-test</a:t>
            </a:r>
          </a:p>
        </p:txBody>
      </p:sp>
      <p:sp>
        <p:nvSpPr>
          <p:cNvPr id="4" name="Espace réservé du contenu 3">
            <a:extLst>
              <a:ext uri="{FF2B5EF4-FFF2-40B4-BE49-F238E27FC236}">
                <a16:creationId xmlns:a16="http://schemas.microsoft.com/office/drawing/2014/main" id="{C53C1876-C9F5-3E4E-A075-2334E4FB0DFC}"/>
              </a:ext>
            </a:extLst>
          </p:cNvPr>
          <p:cNvSpPr>
            <a:spLocks noGrp="1"/>
          </p:cNvSpPr>
          <p:nvPr>
            <p:ph idx="1"/>
          </p:nvPr>
        </p:nvSpPr>
        <p:spPr>
          <a:xfrm>
            <a:off x="838200" y="4509120"/>
            <a:ext cx="10642600" cy="1682940"/>
          </a:xfrm>
        </p:spPr>
        <p:txBody>
          <a:bodyPr>
            <a:normAutofit/>
          </a:bodyPr>
          <a:lstStyle/>
          <a:p>
            <a:pPr>
              <a:buFont typeface="Arial" panose="020B0604020202020204" pitchFamily="34" charset="0"/>
              <a:buChar char="•"/>
            </a:pPr>
            <a:r>
              <a:rPr lang="fr-FR" sz="1800" dirty="0">
                <a:latin typeface="Calibri" panose="020F0502020204030204" pitchFamily="34" charset="0"/>
                <a:cs typeface="Calibri" panose="020F0502020204030204" pitchFamily="34" charset="0"/>
              </a:rPr>
              <a:t>Analyse : a priori peu de changement</a:t>
            </a:r>
          </a:p>
          <a:p>
            <a:pPr lvl="1">
              <a:buFont typeface="Arial" panose="020B0604020202020204" pitchFamily="34" charset="0"/>
              <a:buChar char="•"/>
            </a:pPr>
            <a:r>
              <a:rPr lang="fr-FR" sz="1600" dirty="0">
                <a:latin typeface="Calibri" panose="020F0502020204030204" pitchFamily="34" charset="0"/>
                <a:cs typeface="Calibri" panose="020F0502020204030204" pitchFamily="34" charset="0"/>
              </a:rPr>
              <a:t>La dimension </a:t>
            </a:r>
            <a:r>
              <a:rPr lang="fr-FR" sz="1600" dirty="0">
                <a:solidFill>
                  <a:schemeClr val="accent1"/>
                </a:solidFill>
                <a:latin typeface="Calibri" panose="020F0502020204030204" pitchFamily="34" charset="0"/>
                <a:cs typeface="Calibri" panose="020F0502020204030204" pitchFamily="34" charset="0"/>
              </a:rPr>
              <a:t>production</a:t>
            </a:r>
            <a:r>
              <a:rPr lang="fr-FR" sz="1600" dirty="0">
                <a:latin typeface="Calibri" panose="020F0502020204030204" pitchFamily="34" charset="0"/>
                <a:cs typeface="Calibri" panose="020F0502020204030204" pitchFamily="34" charset="0"/>
              </a:rPr>
              <a:t> prend une place plus importante, le </a:t>
            </a:r>
            <a:r>
              <a:rPr lang="fr-FR" sz="1600" dirty="0">
                <a:solidFill>
                  <a:schemeClr val="accent1"/>
                </a:solidFill>
                <a:latin typeface="Calibri" panose="020F0502020204030204" pitchFamily="34" charset="0"/>
                <a:cs typeface="Calibri" panose="020F0502020204030204" pitchFamily="34" charset="0"/>
              </a:rPr>
              <a:t>nucléaire</a:t>
            </a:r>
            <a:r>
              <a:rPr lang="fr-FR" sz="1600" dirty="0">
                <a:latin typeface="Calibri" panose="020F0502020204030204" pitchFamily="34" charset="0"/>
                <a:cs typeface="Calibri" panose="020F0502020204030204" pitchFamily="34" charset="0"/>
              </a:rPr>
              <a:t> disparait et d’</a:t>
            </a:r>
            <a:r>
              <a:rPr lang="fr-FR" sz="1600" dirty="0">
                <a:solidFill>
                  <a:schemeClr val="accent1"/>
                </a:solidFill>
                <a:latin typeface="Calibri" panose="020F0502020204030204" pitchFamily="34" charset="0"/>
                <a:cs typeface="Calibri" panose="020F0502020204030204" pitchFamily="34" charset="0"/>
              </a:rPr>
              <a:t>autres formes d'énergies renouvelables</a:t>
            </a:r>
            <a:r>
              <a:rPr lang="fr-FR" sz="1600" dirty="0">
                <a:latin typeface="Calibri" panose="020F0502020204030204" pitchFamily="34" charset="0"/>
                <a:cs typeface="Calibri" panose="020F0502020204030204" pitchFamily="34" charset="0"/>
              </a:rPr>
              <a:t> apparaissent en plus de l’éolien et le solaire</a:t>
            </a:r>
          </a:p>
          <a:p>
            <a:pPr lvl="1">
              <a:buFont typeface="Arial" panose="020B0604020202020204" pitchFamily="34" charset="0"/>
              <a:buChar char="•"/>
            </a:pPr>
            <a:r>
              <a:rPr lang="fr-FR" sz="1600" dirty="0">
                <a:latin typeface="Calibri" panose="020F0502020204030204" pitchFamily="34" charset="0"/>
                <a:cs typeface="Calibri" panose="020F0502020204030204" pitchFamily="34" charset="0"/>
              </a:rPr>
              <a:t>Verbatim pré-test</a:t>
            </a:r>
          </a:p>
          <a:p>
            <a:pPr lvl="2">
              <a:buFont typeface="Arial" panose="020B0604020202020204" pitchFamily="34" charset="0"/>
              <a:buChar char="•"/>
            </a:pPr>
            <a:r>
              <a:rPr lang="fr-FR" sz="1400" dirty="0">
                <a:latin typeface="Calibri" panose="020F0502020204030204" pitchFamily="34" charset="0"/>
                <a:cs typeface="Calibri" panose="020F0502020204030204" pitchFamily="34" charset="0"/>
              </a:rPr>
              <a:t>“</a:t>
            </a:r>
            <a:r>
              <a:rPr lang="fr-FR" sz="1400" i="1" dirty="0">
                <a:latin typeface="Calibri" panose="020F0502020204030204" pitchFamily="34" charset="0"/>
                <a:cs typeface="Calibri" panose="020F0502020204030204" pitchFamily="34" charset="0"/>
              </a:rPr>
              <a:t>Le nucléaire, actuellement mal vu, fait de fait partie du mix énergétique […]. Si il n'est pas en soit une solution à long terme, aucune énergie n'est 100 % propre</a:t>
            </a:r>
            <a:r>
              <a:rPr lang="fr-FR" sz="1400" dirty="0">
                <a:latin typeface="Calibri" panose="020F0502020204030204" pitchFamily="34" charset="0"/>
                <a:cs typeface="Calibri" panose="020F0502020204030204" pitchFamily="34" charset="0"/>
              </a:rPr>
              <a:t>”. </a:t>
            </a:r>
          </a:p>
        </p:txBody>
      </p:sp>
      <p:sp>
        <p:nvSpPr>
          <p:cNvPr id="5" name="Rectangle : coins arrondis 4">
            <a:extLst>
              <a:ext uri="{FF2B5EF4-FFF2-40B4-BE49-F238E27FC236}">
                <a16:creationId xmlns:a16="http://schemas.microsoft.com/office/drawing/2014/main" id="{2A816129-EBFC-C544-A592-36180755A178}"/>
              </a:ext>
            </a:extLst>
          </p:cNvPr>
          <p:cNvSpPr/>
          <p:nvPr/>
        </p:nvSpPr>
        <p:spPr bwMode="auto">
          <a:xfrm>
            <a:off x="4301203" y="2204864"/>
            <a:ext cx="936020" cy="194406"/>
          </a:xfrm>
          <a:prstGeom prst="roundRect">
            <a:avLst/>
          </a:prstGeom>
          <a:noFill/>
          <a:ln w="28575"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pPr>
            <a:endParaRPr lang="en-GB">
              <a:solidFill>
                <a:schemeClr val="bg1"/>
              </a:solidFill>
              <a:latin typeface="Arial" charset="0"/>
              <a:ea typeface="Arial Unicode MS" charset="0"/>
              <a:cs typeface="Arial Unicode MS" charset="0"/>
            </a:endParaRPr>
          </a:p>
        </p:txBody>
      </p:sp>
      <p:sp>
        <p:nvSpPr>
          <p:cNvPr id="12" name="Rectangle : coins arrondis 11">
            <a:extLst>
              <a:ext uri="{FF2B5EF4-FFF2-40B4-BE49-F238E27FC236}">
                <a16:creationId xmlns:a16="http://schemas.microsoft.com/office/drawing/2014/main" id="{8B9B0FF7-6265-EC4E-8DA4-24CD6B9CDF22}"/>
              </a:ext>
            </a:extLst>
          </p:cNvPr>
          <p:cNvSpPr/>
          <p:nvPr/>
        </p:nvSpPr>
        <p:spPr bwMode="auto">
          <a:xfrm>
            <a:off x="6888089" y="1844825"/>
            <a:ext cx="273779" cy="1467143"/>
          </a:xfrm>
          <a:prstGeom prst="roundRect">
            <a:avLst/>
          </a:prstGeom>
          <a:noFill/>
          <a:ln w="28575"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pPr>
            <a:endParaRPr lang="en-GB">
              <a:solidFill>
                <a:schemeClr val="bg1"/>
              </a:solidFill>
              <a:latin typeface="Arial" charset="0"/>
              <a:ea typeface="Arial Unicode MS" charset="0"/>
              <a:cs typeface="Arial Unicode MS" charset="0"/>
            </a:endParaRPr>
          </a:p>
        </p:txBody>
      </p:sp>
      <p:sp>
        <p:nvSpPr>
          <p:cNvPr id="13" name="Rectangle : coins arrondis 12">
            <a:extLst>
              <a:ext uri="{FF2B5EF4-FFF2-40B4-BE49-F238E27FC236}">
                <a16:creationId xmlns:a16="http://schemas.microsoft.com/office/drawing/2014/main" id="{9A144854-F8C8-504D-A039-7D81780E0B92}"/>
              </a:ext>
            </a:extLst>
          </p:cNvPr>
          <p:cNvSpPr/>
          <p:nvPr/>
        </p:nvSpPr>
        <p:spPr bwMode="auto">
          <a:xfrm>
            <a:off x="4591425" y="3429000"/>
            <a:ext cx="936020" cy="194406"/>
          </a:xfrm>
          <a:prstGeom prst="roundRect">
            <a:avLst/>
          </a:prstGeom>
          <a:noFill/>
          <a:ln w="28575"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pPr>
            <a:endParaRPr lang="en-GB">
              <a:solidFill>
                <a:schemeClr val="bg1"/>
              </a:solidFill>
              <a:latin typeface="Arial" charset="0"/>
              <a:ea typeface="Arial Unicode MS" charset="0"/>
              <a:cs typeface="Arial Unicode MS" charset="0"/>
            </a:endParaRPr>
          </a:p>
        </p:txBody>
      </p:sp>
      <p:sp>
        <p:nvSpPr>
          <p:cNvPr id="16" name="Rectangle : coins arrondis 15">
            <a:extLst>
              <a:ext uri="{FF2B5EF4-FFF2-40B4-BE49-F238E27FC236}">
                <a16:creationId xmlns:a16="http://schemas.microsoft.com/office/drawing/2014/main" id="{BCCE95FF-733B-2F44-B619-09E8B5BD38D2}"/>
              </a:ext>
            </a:extLst>
          </p:cNvPr>
          <p:cNvSpPr/>
          <p:nvPr/>
        </p:nvSpPr>
        <p:spPr bwMode="auto">
          <a:xfrm>
            <a:off x="7536902" y="1844824"/>
            <a:ext cx="936020" cy="194406"/>
          </a:xfrm>
          <a:prstGeom prst="roundRect">
            <a:avLst/>
          </a:prstGeom>
          <a:noFill/>
          <a:ln w="28575"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pPr>
            <a:endParaRPr lang="en-GB">
              <a:solidFill>
                <a:schemeClr val="bg1"/>
              </a:solidFill>
              <a:latin typeface="Arial" charset="0"/>
              <a:ea typeface="Arial Unicode MS" charset="0"/>
              <a:cs typeface="Arial Unicode MS" charset="0"/>
            </a:endParaRPr>
          </a:p>
        </p:txBody>
      </p:sp>
      <p:sp>
        <p:nvSpPr>
          <p:cNvPr id="18" name="Rectangle : coins arrondis 17">
            <a:extLst>
              <a:ext uri="{FF2B5EF4-FFF2-40B4-BE49-F238E27FC236}">
                <a16:creationId xmlns:a16="http://schemas.microsoft.com/office/drawing/2014/main" id="{62A8D351-1C55-2E41-BD94-92FCB65F226D}"/>
              </a:ext>
            </a:extLst>
          </p:cNvPr>
          <p:cNvSpPr/>
          <p:nvPr/>
        </p:nvSpPr>
        <p:spPr bwMode="auto">
          <a:xfrm>
            <a:off x="7752184" y="2011277"/>
            <a:ext cx="1024321" cy="192958"/>
          </a:xfrm>
          <a:prstGeom prst="roundRect">
            <a:avLst/>
          </a:prstGeom>
          <a:noFill/>
          <a:ln w="28575"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pPr>
            <a:endParaRPr lang="en-GB">
              <a:solidFill>
                <a:schemeClr val="bg1"/>
              </a:solidFill>
              <a:latin typeface="Arial" charset="0"/>
              <a:ea typeface="Arial Unicode MS" charset="0"/>
              <a:cs typeface="Arial Unicode MS" charset="0"/>
            </a:endParaRPr>
          </a:p>
        </p:txBody>
      </p:sp>
      <p:sp>
        <p:nvSpPr>
          <p:cNvPr id="20" name="Rectangle : coins arrondis 19">
            <a:extLst>
              <a:ext uri="{FF2B5EF4-FFF2-40B4-BE49-F238E27FC236}">
                <a16:creationId xmlns:a16="http://schemas.microsoft.com/office/drawing/2014/main" id="{4E09CFFC-6F9A-AF4B-802E-7E35FDF983BF}"/>
              </a:ext>
            </a:extLst>
          </p:cNvPr>
          <p:cNvSpPr/>
          <p:nvPr/>
        </p:nvSpPr>
        <p:spPr bwMode="auto">
          <a:xfrm>
            <a:off x="6672065" y="3493060"/>
            <a:ext cx="728685" cy="151815"/>
          </a:xfrm>
          <a:prstGeom prst="roundRect">
            <a:avLst/>
          </a:prstGeom>
          <a:noFill/>
          <a:ln w="28575"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pPr>
            <a:endParaRPr lang="en-GB">
              <a:solidFill>
                <a:schemeClr val="bg1"/>
              </a:solidFill>
              <a:latin typeface="Arial" charset="0"/>
              <a:ea typeface="Arial Unicode MS" charset="0"/>
              <a:cs typeface="Arial Unicode MS" charset="0"/>
            </a:endParaRPr>
          </a:p>
        </p:txBody>
      </p:sp>
      <p:sp>
        <p:nvSpPr>
          <p:cNvPr id="21" name="Rectangle : coins arrondis 20">
            <a:extLst>
              <a:ext uri="{FF2B5EF4-FFF2-40B4-BE49-F238E27FC236}">
                <a16:creationId xmlns:a16="http://schemas.microsoft.com/office/drawing/2014/main" id="{31C9AF4F-10B4-454C-A4C9-1DA1EB50A069}"/>
              </a:ext>
            </a:extLst>
          </p:cNvPr>
          <p:cNvSpPr/>
          <p:nvPr/>
        </p:nvSpPr>
        <p:spPr bwMode="auto">
          <a:xfrm>
            <a:off x="7004259" y="3983914"/>
            <a:ext cx="936020" cy="151815"/>
          </a:xfrm>
          <a:prstGeom prst="roundRect">
            <a:avLst/>
          </a:prstGeom>
          <a:noFill/>
          <a:ln w="28575"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pPr>
            <a:endParaRPr lang="en-GB">
              <a:solidFill>
                <a:schemeClr val="bg1"/>
              </a:solidFill>
              <a:latin typeface="Arial" charset="0"/>
              <a:ea typeface="Arial Unicode MS" charset="0"/>
              <a:cs typeface="Arial Unicode MS" charset="0"/>
            </a:endParaRPr>
          </a:p>
        </p:txBody>
      </p:sp>
      <p:sp>
        <p:nvSpPr>
          <p:cNvPr id="19" name="Rectangle : coins arrondis 18">
            <a:extLst>
              <a:ext uri="{FF2B5EF4-FFF2-40B4-BE49-F238E27FC236}">
                <a16:creationId xmlns:a16="http://schemas.microsoft.com/office/drawing/2014/main" id="{3E8C9FE4-72B9-B44B-AFB7-4C85A0D62AF9}"/>
              </a:ext>
            </a:extLst>
          </p:cNvPr>
          <p:cNvSpPr/>
          <p:nvPr/>
        </p:nvSpPr>
        <p:spPr>
          <a:xfrm>
            <a:off x="4722086" y="5871052"/>
            <a:ext cx="432146" cy="210747"/>
          </a:xfrm>
          <a:prstGeom prst="round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4"/>
                </a:solidFill>
                <a:latin typeface="Calibri" panose="020F0502020204030204" pitchFamily="34" charset="0"/>
                <a:cs typeface="Calibri" panose="020F0502020204030204" pitchFamily="34" charset="0"/>
              </a:rPr>
              <a:t>Mix</a:t>
            </a:r>
          </a:p>
        </p:txBody>
      </p:sp>
      <p:sp>
        <p:nvSpPr>
          <p:cNvPr id="23" name="Titre 8">
            <a:extLst>
              <a:ext uri="{FF2B5EF4-FFF2-40B4-BE49-F238E27FC236}">
                <a16:creationId xmlns:a16="http://schemas.microsoft.com/office/drawing/2014/main" id="{D3F4B28A-FF1F-5044-B623-AF8CC037BC7E}"/>
              </a:ext>
            </a:extLst>
          </p:cNvPr>
          <p:cNvSpPr>
            <a:spLocks noGrp="1"/>
          </p:cNvSpPr>
          <p:nvPr>
            <p:ph type="title"/>
          </p:nvPr>
        </p:nvSpPr>
        <p:spPr>
          <a:xfrm>
            <a:off x="838200" y="365125"/>
            <a:ext cx="10515600" cy="1325563"/>
          </a:xfrm>
        </p:spPr>
        <p:txBody>
          <a:bodyPr/>
          <a:lstStyle/>
          <a:p>
            <a:r>
              <a:rPr lang="fr-FR" sz="3200" dirty="0">
                <a:solidFill>
                  <a:schemeClr val="accent1"/>
                </a:solidFill>
              </a:rPr>
              <a:t>Premiers résultats : question d’évocation</a:t>
            </a:r>
            <a:endParaRPr lang="fr-FR" dirty="0">
              <a:solidFill>
                <a:schemeClr val="accent1"/>
              </a:solidFill>
            </a:endParaRPr>
          </a:p>
        </p:txBody>
      </p:sp>
    </p:spTree>
    <p:extLst>
      <p:ext uri="{BB962C8B-B14F-4D97-AF65-F5344CB8AC3E}">
        <p14:creationId xmlns:p14="http://schemas.microsoft.com/office/powerpoint/2010/main" val="22021221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u numéro de diapositive 4">
            <a:extLst>
              <a:ext uri="{FF2B5EF4-FFF2-40B4-BE49-F238E27FC236}">
                <a16:creationId xmlns:a16="http://schemas.microsoft.com/office/drawing/2014/main" id="{18BA35ED-F02D-DE44-A6C7-E359AD5181D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333399"/>
                </a:solidFill>
                <a:latin typeface="Arial" panose="020B0604020202020204" pitchFamily="34" charset="0"/>
                <a:ea typeface="Arial Unicode MS" panose="020B0604020202020204" pitchFamily="34" charset="-128"/>
              </a:defRPr>
            </a:lvl1pPr>
            <a:lvl2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99"/>
                </a:solidFill>
                <a:latin typeface="Arial" panose="020B0604020202020204" pitchFamily="34" charset="0"/>
                <a:ea typeface="Arial Unicode MS" panose="020B0604020202020204" pitchFamily="34" charset="-128"/>
              </a:defRPr>
            </a:lvl2pPr>
            <a:lvl3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333399"/>
                </a:solidFill>
                <a:latin typeface="Arial" panose="020B0604020202020204" pitchFamily="34" charset="0"/>
                <a:ea typeface="Arial Unicode MS" panose="020B0604020202020204" pitchFamily="34" charset="-128"/>
              </a:defRPr>
            </a:lvl3pPr>
            <a:lvl4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5pPr>
            <a:lvl6pPr marL="25146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6pPr>
            <a:lvl7pPr marL="29718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7pPr>
            <a:lvl8pPr marL="34290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8pPr>
            <a:lvl9pPr marL="38862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9pPr>
          </a:lstStyle>
          <a:p>
            <a:pPr>
              <a:spcBef>
                <a:spcPct val="0"/>
              </a:spcBef>
            </a:pPr>
            <a:fld id="{7BF17B65-AF52-A648-96CA-AA889B6A79FD}" type="slidenum">
              <a:rPr lang="fr-FR" altLang="fr-FR" sz="1200">
                <a:solidFill>
                  <a:srgbClr val="280099"/>
                </a:solidFill>
              </a:rPr>
              <a:pPr>
                <a:spcBef>
                  <a:spcPct val="0"/>
                </a:spcBef>
              </a:pPr>
              <a:t>11</a:t>
            </a:fld>
            <a:endParaRPr lang="fr-FR" altLang="fr-FR" sz="1200" dirty="0">
              <a:solidFill>
                <a:srgbClr val="280099"/>
              </a:solidFill>
            </a:endParaRPr>
          </a:p>
        </p:txBody>
      </p:sp>
      <p:pic>
        <p:nvPicPr>
          <p:cNvPr id="14" name="Image 13">
            <a:extLst>
              <a:ext uri="{FF2B5EF4-FFF2-40B4-BE49-F238E27FC236}">
                <a16:creationId xmlns:a16="http://schemas.microsoft.com/office/drawing/2014/main" id="{0BD99123-2F02-A248-9D27-336C87881D5B}"/>
              </a:ext>
            </a:extLst>
          </p:cNvPr>
          <p:cNvPicPr>
            <a:picLocks noChangeAspect="1"/>
          </p:cNvPicPr>
          <p:nvPr/>
        </p:nvPicPr>
        <p:blipFill rotWithShape="1">
          <a:blip r:embed="rId3"/>
          <a:srcRect l="24899" t="24899" r="21946" b="26375"/>
          <a:stretch/>
        </p:blipFill>
        <p:spPr>
          <a:xfrm>
            <a:off x="6456041" y="1584231"/>
            <a:ext cx="3063281" cy="2808007"/>
          </a:xfrm>
          <a:prstGeom prst="rect">
            <a:avLst/>
          </a:prstGeom>
        </p:spPr>
      </p:pic>
      <p:pic>
        <p:nvPicPr>
          <p:cNvPr id="15" name="Image 14">
            <a:extLst>
              <a:ext uri="{FF2B5EF4-FFF2-40B4-BE49-F238E27FC236}">
                <a16:creationId xmlns:a16="http://schemas.microsoft.com/office/drawing/2014/main" id="{DD41868B-7613-0F41-8FC7-E231E83B5B86}"/>
              </a:ext>
            </a:extLst>
          </p:cNvPr>
          <p:cNvPicPr>
            <a:picLocks noChangeAspect="1"/>
          </p:cNvPicPr>
          <p:nvPr/>
        </p:nvPicPr>
        <p:blipFill rotWithShape="1">
          <a:blip r:embed="rId4"/>
          <a:srcRect l="24899" t="26911" r="20469" b="24899"/>
          <a:stretch/>
        </p:blipFill>
        <p:spPr>
          <a:xfrm>
            <a:off x="2969077" y="1608591"/>
            <a:ext cx="3183380" cy="2808007"/>
          </a:xfrm>
          <a:prstGeom prst="rect">
            <a:avLst/>
          </a:prstGeom>
        </p:spPr>
      </p:pic>
      <p:sp>
        <p:nvSpPr>
          <p:cNvPr id="19" name="Rectangle : coins arrondis 18">
            <a:extLst>
              <a:ext uri="{FF2B5EF4-FFF2-40B4-BE49-F238E27FC236}">
                <a16:creationId xmlns:a16="http://schemas.microsoft.com/office/drawing/2014/main" id="{2F141512-2896-AA49-9539-88BCF7040891}"/>
              </a:ext>
            </a:extLst>
          </p:cNvPr>
          <p:cNvSpPr/>
          <p:nvPr/>
        </p:nvSpPr>
        <p:spPr bwMode="auto">
          <a:xfrm>
            <a:off x="6744073" y="1584230"/>
            <a:ext cx="144016" cy="1628746"/>
          </a:xfrm>
          <a:prstGeom prst="roundRect">
            <a:avLst/>
          </a:pr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pPr>
            <a:endParaRPr lang="en-GB">
              <a:solidFill>
                <a:schemeClr val="bg1"/>
              </a:solidFill>
              <a:latin typeface="Arial" charset="0"/>
              <a:ea typeface="Arial Unicode MS" charset="0"/>
              <a:cs typeface="Arial Unicode MS" charset="0"/>
            </a:endParaRPr>
          </a:p>
        </p:txBody>
      </p:sp>
      <p:sp>
        <p:nvSpPr>
          <p:cNvPr id="22" name="Rectangle : coins arrondis 21">
            <a:extLst>
              <a:ext uri="{FF2B5EF4-FFF2-40B4-BE49-F238E27FC236}">
                <a16:creationId xmlns:a16="http://schemas.microsoft.com/office/drawing/2014/main" id="{6BD28021-41CF-CD47-A74E-E8873BA5B2B3}"/>
              </a:ext>
            </a:extLst>
          </p:cNvPr>
          <p:cNvSpPr/>
          <p:nvPr/>
        </p:nvSpPr>
        <p:spPr bwMode="auto">
          <a:xfrm>
            <a:off x="8329108" y="3212976"/>
            <a:ext cx="420793" cy="216024"/>
          </a:xfrm>
          <a:prstGeom prst="roundRect">
            <a:avLst/>
          </a:prstGeom>
          <a:noFill/>
          <a:ln w="2857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pPr>
            <a:endParaRPr lang="en-GB">
              <a:solidFill>
                <a:schemeClr val="bg1"/>
              </a:solidFill>
              <a:latin typeface="Arial" charset="0"/>
              <a:ea typeface="Arial Unicode MS" charset="0"/>
              <a:cs typeface="Arial Unicode MS" charset="0"/>
            </a:endParaRPr>
          </a:p>
        </p:txBody>
      </p:sp>
      <p:sp>
        <p:nvSpPr>
          <p:cNvPr id="11" name="ZoneTexte 10">
            <a:extLst>
              <a:ext uri="{FF2B5EF4-FFF2-40B4-BE49-F238E27FC236}">
                <a16:creationId xmlns:a16="http://schemas.microsoft.com/office/drawing/2014/main" id="{4EBCBC19-08B6-2B44-8120-62B04CA3B4D4}"/>
              </a:ext>
            </a:extLst>
          </p:cNvPr>
          <p:cNvSpPr txBox="1"/>
          <p:nvPr/>
        </p:nvSpPr>
        <p:spPr>
          <a:xfrm>
            <a:off x="4045939" y="4149081"/>
            <a:ext cx="676147" cy="276999"/>
          </a:xfrm>
          <a:prstGeom prst="rect">
            <a:avLst/>
          </a:prstGeom>
          <a:noFill/>
        </p:spPr>
        <p:txBody>
          <a:bodyPr wrap="none" rtlCol="0">
            <a:spAutoFit/>
          </a:bodyPr>
          <a:lstStyle/>
          <a:p>
            <a:r>
              <a:rPr lang="en-GB" sz="1200" dirty="0"/>
              <a:t>Pre-test</a:t>
            </a:r>
          </a:p>
        </p:txBody>
      </p:sp>
      <p:sp>
        <p:nvSpPr>
          <p:cNvPr id="12" name="ZoneTexte 11">
            <a:extLst>
              <a:ext uri="{FF2B5EF4-FFF2-40B4-BE49-F238E27FC236}">
                <a16:creationId xmlns:a16="http://schemas.microsoft.com/office/drawing/2014/main" id="{1823A306-0D9D-654E-A16E-D6FB9224192B}"/>
              </a:ext>
            </a:extLst>
          </p:cNvPr>
          <p:cNvSpPr txBox="1"/>
          <p:nvPr/>
        </p:nvSpPr>
        <p:spPr>
          <a:xfrm>
            <a:off x="7536903" y="4205539"/>
            <a:ext cx="732765" cy="276999"/>
          </a:xfrm>
          <a:prstGeom prst="rect">
            <a:avLst/>
          </a:prstGeom>
          <a:noFill/>
        </p:spPr>
        <p:txBody>
          <a:bodyPr wrap="none" rtlCol="0">
            <a:spAutoFit/>
          </a:bodyPr>
          <a:lstStyle/>
          <a:p>
            <a:r>
              <a:rPr lang="en-GB" sz="1200" dirty="0"/>
              <a:t>Post-test</a:t>
            </a:r>
          </a:p>
        </p:txBody>
      </p:sp>
      <p:sp>
        <p:nvSpPr>
          <p:cNvPr id="13" name="Rectangle : coins arrondis 12">
            <a:extLst>
              <a:ext uri="{FF2B5EF4-FFF2-40B4-BE49-F238E27FC236}">
                <a16:creationId xmlns:a16="http://schemas.microsoft.com/office/drawing/2014/main" id="{A9BD0033-2CFD-C14F-A08C-A797639A15BF}"/>
              </a:ext>
            </a:extLst>
          </p:cNvPr>
          <p:cNvSpPr/>
          <p:nvPr/>
        </p:nvSpPr>
        <p:spPr bwMode="auto">
          <a:xfrm>
            <a:off x="5190418" y="3146511"/>
            <a:ext cx="675307" cy="165456"/>
          </a:xfrm>
          <a:prstGeom prst="roundRect">
            <a:avLst/>
          </a:pr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pPr>
            <a:endParaRPr lang="en-GB">
              <a:solidFill>
                <a:schemeClr val="bg1"/>
              </a:solidFill>
              <a:latin typeface="Arial" charset="0"/>
              <a:ea typeface="Arial Unicode MS" charset="0"/>
              <a:cs typeface="Arial Unicode MS" charset="0"/>
            </a:endParaRPr>
          </a:p>
        </p:txBody>
      </p:sp>
      <p:sp>
        <p:nvSpPr>
          <p:cNvPr id="17" name="Espace réservé du contenu 3">
            <a:extLst>
              <a:ext uri="{FF2B5EF4-FFF2-40B4-BE49-F238E27FC236}">
                <a16:creationId xmlns:a16="http://schemas.microsoft.com/office/drawing/2014/main" id="{B960592B-6EF4-0E43-8BE0-84823F54A50C}"/>
              </a:ext>
            </a:extLst>
          </p:cNvPr>
          <p:cNvSpPr txBox="1">
            <a:spLocks/>
          </p:cNvSpPr>
          <p:nvPr/>
        </p:nvSpPr>
        <p:spPr>
          <a:xfrm>
            <a:off x="838200" y="4509120"/>
            <a:ext cx="10642600" cy="1682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latin typeface="Calibri" panose="020F0502020204030204" pitchFamily="34" charset="0"/>
                <a:cs typeface="Calibri" panose="020F0502020204030204" pitchFamily="34" charset="0"/>
              </a:rPr>
              <a:t>Analyse : a priori peu de changement</a:t>
            </a:r>
          </a:p>
          <a:p>
            <a:pPr lvl="1"/>
            <a:r>
              <a:rPr lang="fr-FR" sz="1600" dirty="0">
                <a:latin typeface="Calibri" panose="020F0502020204030204" pitchFamily="34" charset="0"/>
                <a:cs typeface="Calibri" panose="020F0502020204030204" pitchFamily="34" charset="0"/>
              </a:rPr>
              <a:t>La dimension </a:t>
            </a:r>
            <a:r>
              <a:rPr lang="fr-FR" sz="1600" dirty="0">
                <a:solidFill>
                  <a:schemeClr val="accent1"/>
                </a:solidFill>
                <a:latin typeface="Calibri" panose="020F0502020204030204" pitchFamily="34" charset="0"/>
                <a:cs typeface="Calibri" panose="020F0502020204030204" pitchFamily="34" charset="0"/>
              </a:rPr>
              <a:t>production</a:t>
            </a:r>
            <a:r>
              <a:rPr lang="fr-FR" sz="1600" dirty="0">
                <a:latin typeface="Calibri" panose="020F0502020204030204" pitchFamily="34" charset="0"/>
                <a:cs typeface="Calibri" panose="020F0502020204030204" pitchFamily="34" charset="0"/>
              </a:rPr>
              <a:t> prend une place plus importante, le </a:t>
            </a:r>
            <a:r>
              <a:rPr lang="fr-FR" sz="1600" dirty="0">
                <a:solidFill>
                  <a:schemeClr val="accent1"/>
                </a:solidFill>
                <a:latin typeface="Calibri" panose="020F0502020204030204" pitchFamily="34" charset="0"/>
                <a:cs typeface="Calibri" panose="020F0502020204030204" pitchFamily="34" charset="0"/>
              </a:rPr>
              <a:t>nucléaire</a:t>
            </a:r>
            <a:r>
              <a:rPr lang="fr-FR" sz="1600" dirty="0">
                <a:latin typeface="Calibri" panose="020F0502020204030204" pitchFamily="34" charset="0"/>
                <a:cs typeface="Calibri" panose="020F0502020204030204" pitchFamily="34" charset="0"/>
              </a:rPr>
              <a:t> disparait et d’</a:t>
            </a:r>
            <a:r>
              <a:rPr lang="fr-FR" sz="1600" dirty="0">
                <a:solidFill>
                  <a:schemeClr val="accent1"/>
                </a:solidFill>
                <a:latin typeface="Calibri" panose="020F0502020204030204" pitchFamily="34" charset="0"/>
                <a:cs typeface="Calibri" panose="020F0502020204030204" pitchFamily="34" charset="0"/>
              </a:rPr>
              <a:t>autres formes d'énergies renouvelables</a:t>
            </a:r>
            <a:r>
              <a:rPr lang="fr-FR" sz="1600" dirty="0">
                <a:latin typeface="Calibri" panose="020F0502020204030204" pitchFamily="34" charset="0"/>
                <a:cs typeface="Calibri" panose="020F0502020204030204" pitchFamily="34" charset="0"/>
              </a:rPr>
              <a:t> apparaissent en plus de l’éolien et le solaire</a:t>
            </a:r>
          </a:p>
          <a:p>
            <a:pPr lvl="1"/>
            <a:r>
              <a:rPr lang="en-GB" sz="1600" dirty="0">
                <a:latin typeface="Calibri" panose="020F0502020204030204" pitchFamily="34" charset="0"/>
                <a:cs typeface="Calibri" panose="020F0502020204030204" pitchFamily="34" charset="0"/>
              </a:rPr>
              <a:t>Apparition de la notion </a:t>
            </a:r>
            <a:r>
              <a:rPr lang="fr-FR" sz="1600" dirty="0">
                <a:latin typeface="Calibri" panose="020F0502020204030204" pitchFamily="34" charset="0"/>
                <a:cs typeface="Calibri" panose="020F0502020204030204" pitchFamily="34" charset="0"/>
              </a:rPr>
              <a:t>de </a:t>
            </a:r>
            <a:r>
              <a:rPr lang="fr-FR" sz="1600" dirty="0">
                <a:solidFill>
                  <a:schemeClr val="accent1"/>
                </a:solidFill>
                <a:latin typeface="Calibri" panose="020F0502020204030204" pitchFamily="34" charset="0"/>
                <a:cs typeface="Calibri" panose="020F0502020204030204" pitchFamily="34" charset="0"/>
              </a:rPr>
              <a:t>coût</a:t>
            </a:r>
            <a:r>
              <a:rPr lang="fr-FR" sz="1600" dirty="0">
                <a:latin typeface="Calibri" panose="020F0502020204030204" pitchFamily="34" charset="0"/>
                <a:cs typeface="Calibri" panose="020F0502020204030204" pitchFamily="34" charset="0"/>
              </a:rPr>
              <a:t>, sans qu’il soit possible de dire si cela concerner la dimension économique ou sociale</a:t>
            </a:r>
          </a:p>
          <a:p>
            <a:pPr lvl="1"/>
            <a:r>
              <a:rPr lang="fr-FR" sz="1600" dirty="0">
                <a:solidFill>
                  <a:schemeClr val="accent1"/>
                </a:solidFill>
                <a:latin typeface="Calibri" panose="020F0502020204030204" pitchFamily="34" charset="0"/>
                <a:cs typeface="Calibri" panose="020F0502020204030204" pitchFamily="34" charset="0"/>
              </a:rPr>
              <a:t>Efficacité</a:t>
            </a:r>
            <a:r>
              <a:rPr lang="fr-FR" sz="1600" dirty="0">
                <a:latin typeface="Calibri" panose="020F0502020204030204" pitchFamily="34" charset="0"/>
                <a:cs typeface="Calibri" panose="020F0502020204030204" pitchFamily="34" charset="0"/>
              </a:rPr>
              <a:t> disparait et </a:t>
            </a:r>
            <a:r>
              <a:rPr lang="fr-FR" sz="1600" dirty="0">
                <a:solidFill>
                  <a:schemeClr val="accent1"/>
                </a:solidFill>
                <a:latin typeface="Calibri" panose="020F0502020204030204" pitchFamily="34" charset="0"/>
                <a:cs typeface="Calibri" panose="020F0502020204030204" pitchFamily="34" charset="0"/>
              </a:rPr>
              <a:t>l’autoconsommation</a:t>
            </a:r>
            <a:r>
              <a:rPr lang="fr-FR" sz="1600" dirty="0">
                <a:latin typeface="Calibri" panose="020F0502020204030204" pitchFamily="34" charset="0"/>
                <a:cs typeface="Calibri" panose="020F0502020204030204" pitchFamily="34" charset="0"/>
              </a:rPr>
              <a:t> est évoquée</a:t>
            </a:r>
          </a:p>
          <a:p>
            <a:pPr lvl="1"/>
            <a:endParaRPr lang="fr-FR" sz="1600" dirty="0">
              <a:latin typeface="Calibri" panose="020F0502020204030204" pitchFamily="34" charset="0"/>
              <a:cs typeface="Calibri" panose="020F0502020204030204" pitchFamily="34" charset="0"/>
            </a:endParaRPr>
          </a:p>
        </p:txBody>
      </p:sp>
      <p:sp>
        <p:nvSpPr>
          <p:cNvPr id="18" name="Titre 8">
            <a:extLst>
              <a:ext uri="{FF2B5EF4-FFF2-40B4-BE49-F238E27FC236}">
                <a16:creationId xmlns:a16="http://schemas.microsoft.com/office/drawing/2014/main" id="{89681423-B997-0A44-AC7B-9629A31D6817}"/>
              </a:ext>
            </a:extLst>
          </p:cNvPr>
          <p:cNvSpPr>
            <a:spLocks noGrp="1"/>
          </p:cNvSpPr>
          <p:nvPr>
            <p:ph type="title"/>
          </p:nvPr>
        </p:nvSpPr>
        <p:spPr>
          <a:xfrm>
            <a:off x="838200" y="365125"/>
            <a:ext cx="10515600" cy="1325563"/>
          </a:xfrm>
        </p:spPr>
        <p:txBody>
          <a:bodyPr/>
          <a:lstStyle/>
          <a:p>
            <a:r>
              <a:rPr lang="fr-FR" sz="3200" dirty="0">
                <a:solidFill>
                  <a:schemeClr val="accent1"/>
                </a:solidFill>
              </a:rPr>
              <a:t>Premiers résultats : question d’évocation</a:t>
            </a:r>
            <a:endParaRPr lang="fr-FR" dirty="0">
              <a:solidFill>
                <a:schemeClr val="accent1"/>
              </a:solidFill>
            </a:endParaRPr>
          </a:p>
        </p:txBody>
      </p:sp>
    </p:spTree>
    <p:extLst>
      <p:ext uri="{BB962C8B-B14F-4D97-AF65-F5344CB8AC3E}">
        <p14:creationId xmlns:p14="http://schemas.microsoft.com/office/powerpoint/2010/main" val="4098862657"/>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u contenu 2">
            <a:extLst>
              <a:ext uri="{FF2B5EF4-FFF2-40B4-BE49-F238E27FC236}">
                <a16:creationId xmlns:a16="http://schemas.microsoft.com/office/drawing/2014/main" id="{1CFC5D6E-7621-F841-B4CC-C2FAD9A96125}"/>
              </a:ext>
            </a:extLst>
          </p:cNvPr>
          <p:cNvSpPr>
            <a:spLocks noGrp="1" noChangeArrowheads="1"/>
          </p:cNvSpPr>
          <p:nvPr>
            <p:ph idx="1"/>
          </p:nvPr>
        </p:nvSpPr>
        <p:spPr>
          <a:xfrm>
            <a:off x="6744072" y="1655682"/>
            <a:ext cx="3401004" cy="1648970"/>
          </a:xfrm>
        </p:spPr>
        <p:txBody>
          <a:bodyPr>
            <a:normAutofit fontScale="85000" lnSpcReduction="20000"/>
          </a:bodyPr>
          <a:lstStyle/>
          <a:p>
            <a:pPr>
              <a:buFont typeface="Arial" panose="020B0604020202020204" pitchFamily="34" charset="0"/>
              <a:buChar char="•"/>
            </a:pPr>
            <a:r>
              <a:rPr lang="fr-FR" altLang="fr-FR" i="1" dirty="0">
                <a:latin typeface="Calibri" panose="020F0502020204030204" pitchFamily="34" charset="0"/>
                <a:cs typeface="Calibri" panose="020F0502020204030204" pitchFamily="34" charset="0"/>
              </a:rPr>
              <a:t>Observez attentivement ces images. Laquelle selon vous illustre le mieux la notion de transition énergétique ? </a:t>
            </a:r>
          </a:p>
        </p:txBody>
      </p:sp>
      <p:sp>
        <p:nvSpPr>
          <p:cNvPr id="27650" name="Espace réservé du numéro de diapositive 4">
            <a:extLst>
              <a:ext uri="{FF2B5EF4-FFF2-40B4-BE49-F238E27FC236}">
                <a16:creationId xmlns:a16="http://schemas.microsoft.com/office/drawing/2014/main" id="{18BA35ED-F02D-DE44-A6C7-E359AD5181D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333399"/>
                </a:solidFill>
                <a:latin typeface="Arial" panose="020B0604020202020204" pitchFamily="34" charset="0"/>
                <a:ea typeface="Arial Unicode MS" panose="020B0604020202020204" pitchFamily="34" charset="-128"/>
              </a:defRPr>
            </a:lvl1pPr>
            <a:lvl2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99"/>
                </a:solidFill>
                <a:latin typeface="Arial" panose="020B0604020202020204" pitchFamily="34" charset="0"/>
                <a:ea typeface="Arial Unicode MS" panose="020B0604020202020204" pitchFamily="34" charset="-128"/>
              </a:defRPr>
            </a:lvl2pPr>
            <a:lvl3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333399"/>
                </a:solidFill>
                <a:latin typeface="Arial" panose="020B0604020202020204" pitchFamily="34" charset="0"/>
                <a:ea typeface="Arial Unicode MS" panose="020B0604020202020204" pitchFamily="34" charset="-128"/>
              </a:defRPr>
            </a:lvl3pPr>
            <a:lvl4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5pPr>
            <a:lvl6pPr marL="25146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6pPr>
            <a:lvl7pPr marL="29718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7pPr>
            <a:lvl8pPr marL="34290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8pPr>
            <a:lvl9pPr marL="38862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9pPr>
          </a:lstStyle>
          <a:p>
            <a:pPr>
              <a:spcBef>
                <a:spcPct val="0"/>
              </a:spcBef>
            </a:pPr>
            <a:fld id="{7BF17B65-AF52-A648-96CA-AA889B6A79FD}" type="slidenum">
              <a:rPr lang="fr-FR" altLang="fr-FR" sz="1200">
                <a:solidFill>
                  <a:srgbClr val="280099"/>
                </a:solidFill>
              </a:rPr>
              <a:pPr>
                <a:spcBef>
                  <a:spcPct val="0"/>
                </a:spcBef>
              </a:pPr>
              <a:t>12</a:t>
            </a:fld>
            <a:endParaRPr lang="fr-FR" altLang="fr-FR" sz="1200" dirty="0">
              <a:solidFill>
                <a:srgbClr val="280099"/>
              </a:solidFill>
            </a:endParaRPr>
          </a:p>
        </p:txBody>
      </p:sp>
      <p:pic>
        <p:nvPicPr>
          <p:cNvPr id="19" name="Image 18">
            <a:extLst>
              <a:ext uri="{FF2B5EF4-FFF2-40B4-BE49-F238E27FC236}">
                <a16:creationId xmlns:a16="http://schemas.microsoft.com/office/drawing/2014/main" id="{05F911B4-D094-4143-A3FD-1A1382E704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5036" y="3372179"/>
            <a:ext cx="3054170" cy="3209492"/>
          </a:xfrm>
          <a:prstGeom prst="rect">
            <a:avLst/>
          </a:prstGeom>
          <a:ln w="25400">
            <a:solidFill>
              <a:schemeClr val="tx1"/>
            </a:solidFill>
          </a:ln>
        </p:spPr>
      </p:pic>
      <p:pic>
        <p:nvPicPr>
          <p:cNvPr id="20" name="Image 19">
            <a:extLst>
              <a:ext uri="{FF2B5EF4-FFF2-40B4-BE49-F238E27FC236}">
                <a16:creationId xmlns:a16="http://schemas.microsoft.com/office/drawing/2014/main" id="{B9425BF8-329E-9A4B-B1B3-689BFA458662}"/>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963778" y="1556792"/>
            <a:ext cx="2764071" cy="1747860"/>
          </a:xfrm>
          <a:prstGeom prst="rect">
            <a:avLst/>
          </a:prstGeom>
          <a:ln w="25400">
            <a:solidFill>
              <a:schemeClr val="tx1"/>
            </a:solidFill>
          </a:ln>
        </p:spPr>
      </p:pic>
      <p:pic>
        <p:nvPicPr>
          <p:cNvPr id="21" name="Image 20">
            <a:extLst>
              <a:ext uri="{FF2B5EF4-FFF2-40B4-BE49-F238E27FC236}">
                <a16:creationId xmlns:a16="http://schemas.microsoft.com/office/drawing/2014/main" id="{B0B1C498-73F4-F947-BCB8-4684EA421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5497" y="3372180"/>
            <a:ext cx="2550867" cy="1686867"/>
          </a:xfrm>
          <a:prstGeom prst="rect">
            <a:avLst/>
          </a:prstGeom>
          <a:ln w="25400">
            <a:solidFill>
              <a:schemeClr val="tx1"/>
            </a:solidFill>
          </a:ln>
        </p:spPr>
      </p:pic>
      <p:pic>
        <p:nvPicPr>
          <p:cNvPr id="22" name="Image 21" descr="Une image contenant flèche&#10;&#10;Description générée automatiquement">
            <a:extLst>
              <a:ext uri="{FF2B5EF4-FFF2-40B4-BE49-F238E27FC236}">
                <a16:creationId xmlns:a16="http://schemas.microsoft.com/office/drawing/2014/main" id="{992C7707-D47B-404E-A826-F1C68E96E8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5896" y="5138337"/>
            <a:ext cx="2550867" cy="1462939"/>
          </a:xfrm>
          <a:prstGeom prst="rect">
            <a:avLst/>
          </a:prstGeom>
          <a:ln w="25400">
            <a:solidFill>
              <a:schemeClr val="tx1"/>
            </a:solidFill>
          </a:ln>
        </p:spPr>
      </p:pic>
      <p:pic>
        <p:nvPicPr>
          <p:cNvPr id="23" name="Image 22">
            <a:extLst>
              <a:ext uri="{FF2B5EF4-FFF2-40B4-BE49-F238E27FC236}">
                <a16:creationId xmlns:a16="http://schemas.microsoft.com/office/drawing/2014/main" id="{DCF6F7BF-7B3D-4045-839B-94589CE21A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9856" y="1533764"/>
            <a:ext cx="1868932" cy="1770888"/>
          </a:xfrm>
          <a:prstGeom prst="rect">
            <a:avLst/>
          </a:prstGeom>
          <a:ln w="25400">
            <a:solidFill>
              <a:schemeClr val="tx1"/>
            </a:solidFill>
          </a:ln>
        </p:spPr>
      </p:pic>
      <p:sp>
        <p:nvSpPr>
          <p:cNvPr id="24" name="Ellipse 23">
            <a:extLst>
              <a:ext uri="{FF2B5EF4-FFF2-40B4-BE49-F238E27FC236}">
                <a16:creationId xmlns:a16="http://schemas.microsoft.com/office/drawing/2014/main" id="{41F13474-2A6B-1544-ACBF-48A0A608A542}"/>
              </a:ext>
            </a:extLst>
          </p:cNvPr>
          <p:cNvSpPr/>
          <p:nvPr/>
        </p:nvSpPr>
        <p:spPr>
          <a:xfrm>
            <a:off x="2047763" y="1572041"/>
            <a:ext cx="295053" cy="270979"/>
          </a:xfrm>
          <a:prstGeom prst="ellipse">
            <a:avLst/>
          </a:prstGeom>
          <a:ln w="19050"/>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fr-FR">
                <a:ea typeface="Calibri" panose="020F0502020204030204" pitchFamily="34" charset="0"/>
                <a:cs typeface="Times New Roman" panose="02020603050405020304" pitchFamily="18" charset="0"/>
              </a:rPr>
              <a:t>1</a:t>
            </a:r>
            <a:endParaRPr lang="fr-FR" sz="1200">
              <a:ea typeface="Calibri" panose="020F0502020204030204" pitchFamily="34" charset="0"/>
              <a:cs typeface="Times New Roman" panose="02020603050405020304" pitchFamily="18" charset="0"/>
            </a:endParaRPr>
          </a:p>
        </p:txBody>
      </p:sp>
      <p:sp>
        <p:nvSpPr>
          <p:cNvPr id="25" name="Ellipse 24">
            <a:extLst>
              <a:ext uri="{FF2B5EF4-FFF2-40B4-BE49-F238E27FC236}">
                <a16:creationId xmlns:a16="http://schemas.microsoft.com/office/drawing/2014/main" id="{843B55CF-3B61-AF42-BF5F-89CDF6FF8F4B}"/>
              </a:ext>
            </a:extLst>
          </p:cNvPr>
          <p:cNvSpPr/>
          <p:nvPr/>
        </p:nvSpPr>
        <p:spPr>
          <a:xfrm>
            <a:off x="5035419" y="1639568"/>
            <a:ext cx="295053" cy="270979"/>
          </a:xfrm>
          <a:prstGeom prst="ellipse">
            <a:avLst/>
          </a:prstGeom>
          <a:ln w="19050"/>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fr-FR">
                <a:ea typeface="Calibri" panose="020F0502020204030204" pitchFamily="34" charset="0"/>
                <a:cs typeface="Times New Roman" panose="02020603050405020304" pitchFamily="18" charset="0"/>
              </a:rPr>
              <a:t>2</a:t>
            </a:r>
            <a:endParaRPr lang="fr-FR" sz="1200">
              <a:ea typeface="Calibri" panose="020F0502020204030204" pitchFamily="34" charset="0"/>
              <a:cs typeface="Times New Roman" panose="02020603050405020304" pitchFamily="18" charset="0"/>
            </a:endParaRPr>
          </a:p>
        </p:txBody>
      </p:sp>
      <p:sp>
        <p:nvSpPr>
          <p:cNvPr id="26" name="Ellipse 25">
            <a:extLst>
              <a:ext uri="{FF2B5EF4-FFF2-40B4-BE49-F238E27FC236}">
                <a16:creationId xmlns:a16="http://schemas.microsoft.com/office/drawing/2014/main" id="{DCBCC0AE-A67E-9140-8989-E5923F6D2169}"/>
              </a:ext>
            </a:extLst>
          </p:cNvPr>
          <p:cNvSpPr/>
          <p:nvPr/>
        </p:nvSpPr>
        <p:spPr>
          <a:xfrm>
            <a:off x="2051356" y="3452776"/>
            <a:ext cx="295053" cy="270979"/>
          </a:xfrm>
          <a:prstGeom prst="ellipse">
            <a:avLst/>
          </a:prstGeom>
          <a:ln w="19050"/>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fr-FR">
                <a:ea typeface="Calibri" panose="020F0502020204030204" pitchFamily="34" charset="0"/>
                <a:cs typeface="Times New Roman" panose="02020603050405020304" pitchFamily="18" charset="0"/>
              </a:rPr>
              <a:t>3</a:t>
            </a:r>
            <a:endParaRPr lang="fr-FR" sz="1200">
              <a:ea typeface="Calibri" panose="020F0502020204030204" pitchFamily="34" charset="0"/>
              <a:cs typeface="Times New Roman" panose="02020603050405020304" pitchFamily="18" charset="0"/>
            </a:endParaRPr>
          </a:p>
        </p:txBody>
      </p:sp>
      <p:sp>
        <p:nvSpPr>
          <p:cNvPr id="27" name="Ellipse 26">
            <a:extLst>
              <a:ext uri="{FF2B5EF4-FFF2-40B4-BE49-F238E27FC236}">
                <a16:creationId xmlns:a16="http://schemas.microsoft.com/office/drawing/2014/main" id="{4C46545F-E397-1848-AFBE-62E24F15E2A0}"/>
              </a:ext>
            </a:extLst>
          </p:cNvPr>
          <p:cNvSpPr/>
          <p:nvPr/>
        </p:nvSpPr>
        <p:spPr>
          <a:xfrm>
            <a:off x="7105179" y="3591315"/>
            <a:ext cx="295053" cy="270979"/>
          </a:xfrm>
          <a:prstGeom prst="ellipse">
            <a:avLst/>
          </a:prstGeom>
          <a:ln w="19050"/>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fr-FR">
                <a:ea typeface="Calibri" panose="020F0502020204030204" pitchFamily="34" charset="0"/>
                <a:cs typeface="Times New Roman" panose="02020603050405020304" pitchFamily="18" charset="0"/>
              </a:rPr>
              <a:t>4</a:t>
            </a:r>
            <a:endParaRPr lang="fr-FR" sz="1200">
              <a:ea typeface="Calibri" panose="020F0502020204030204" pitchFamily="34" charset="0"/>
              <a:cs typeface="Times New Roman" panose="02020603050405020304" pitchFamily="18" charset="0"/>
            </a:endParaRPr>
          </a:p>
        </p:txBody>
      </p:sp>
      <p:sp>
        <p:nvSpPr>
          <p:cNvPr id="28" name="Ellipse 27">
            <a:extLst>
              <a:ext uri="{FF2B5EF4-FFF2-40B4-BE49-F238E27FC236}">
                <a16:creationId xmlns:a16="http://schemas.microsoft.com/office/drawing/2014/main" id="{FBAC570B-351D-8D48-ABDA-D0F04370B88C}"/>
              </a:ext>
            </a:extLst>
          </p:cNvPr>
          <p:cNvSpPr/>
          <p:nvPr/>
        </p:nvSpPr>
        <p:spPr>
          <a:xfrm>
            <a:off x="4179408" y="6304593"/>
            <a:ext cx="295053" cy="270979"/>
          </a:xfrm>
          <a:prstGeom prst="ellipse">
            <a:avLst/>
          </a:prstGeom>
          <a:ln w="19050"/>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fr-FR">
                <a:ea typeface="Calibri" panose="020F0502020204030204" pitchFamily="34" charset="0"/>
                <a:cs typeface="Times New Roman" panose="02020603050405020304" pitchFamily="18" charset="0"/>
              </a:rPr>
              <a:t>5</a:t>
            </a:r>
            <a:endParaRPr lang="fr-FR" sz="1200">
              <a:ea typeface="Calibri" panose="020F0502020204030204" pitchFamily="34" charset="0"/>
              <a:cs typeface="Times New Roman" panose="02020603050405020304" pitchFamily="18" charset="0"/>
            </a:endParaRPr>
          </a:p>
        </p:txBody>
      </p:sp>
      <p:sp>
        <p:nvSpPr>
          <p:cNvPr id="16" name="Titre 8">
            <a:extLst>
              <a:ext uri="{FF2B5EF4-FFF2-40B4-BE49-F238E27FC236}">
                <a16:creationId xmlns:a16="http://schemas.microsoft.com/office/drawing/2014/main" id="{283923B2-95AD-D540-972B-AE253838BC85}"/>
              </a:ext>
            </a:extLst>
          </p:cNvPr>
          <p:cNvSpPr>
            <a:spLocks noGrp="1"/>
          </p:cNvSpPr>
          <p:nvPr>
            <p:ph type="title"/>
          </p:nvPr>
        </p:nvSpPr>
        <p:spPr>
          <a:xfrm>
            <a:off x="838200" y="365125"/>
            <a:ext cx="10515600" cy="1325563"/>
          </a:xfrm>
        </p:spPr>
        <p:txBody>
          <a:bodyPr/>
          <a:lstStyle/>
          <a:p>
            <a:r>
              <a:rPr lang="fr-FR" sz="3200" dirty="0">
                <a:solidFill>
                  <a:schemeClr val="accent1"/>
                </a:solidFill>
              </a:rPr>
              <a:t>Premiers résultats : choix d’une image</a:t>
            </a:r>
            <a:endParaRPr lang="fr-FR" dirty="0">
              <a:solidFill>
                <a:schemeClr val="accent1"/>
              </a:solidFill>
            </a:endParaRPr>
          </a:p>
        </p:txBody>
      </p:sp>
    </p:spTree>
    <p:extLst>
      <p:ext uri="{BB962C8B-B14F-4D97-AF65-F5344CB8AC3E}">
        <p14:creationId xmlns:p14="http://schemas.microsoft.com/office/powerpoint/2010/main" val="315457429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u contenu 2">
            <a:extLst>
              <a:ext uri="{FF2B5EF4-FFF2-40B4-BE49-F238E27FC236}">
                <a16:creationId xmlns:a16="http://schemas.microsoft.com/office/drawing/2014/main" id="{1CFC5D6E-7621-F841-B4CC-C2FAD9A96125}"/>
              </a:ext>
            </a:extLst>
          </p:cNvPr>
          <p:cNvSpPr>
            <a:spLocks noGrp="1" noChangeArrowheads="1"/>
          </p:cNvSpPr>
          <p:nvPr>
            <p:ph idx="1"/>
          </p:nvPr>
        </p:nvSpPr>
        <p:spPr>
          <a:xfrm>
            <a:off x="1948707" y="4625753"/>
            <a:ext cx="8228013" cy="1619473"/>
          </a:xfrm>
        </p:spPr>
        <p:txBody>
          <a:bodyPr/>
          <a:lstStyle/>
          <a:p>
            <a:pPr>
              <a:buFont typeface="Arial" panose="020B0604020202020204" pitchFamily="34" charset="0"/>
              <a:buChar char="•"/>
            </a:pPr>
            <a:r>
              <a:rPr lang="fr-FR" altLang="fr-FR" sz="1600" i="1" dirty="0">
                <a:latin typeface="Calibri" panose="020F0502020204030204" pitchFamily="34" charset="0"/>
                <a:cs typeface="Calibri" panose="020F0502020204030204" pitchFamily="34" charset="0"/>
              </a:rPr>
              <a:t>« La 5 car cela représente deux moyens de produire l'énergie de manière opposée : la première en utilisant des matériaux finis alors que la deuxième utilise des sources d'énergies infinies. »</a:t>
            </a:r>
          </a:p>
        </p:txBody>
      </p:sp>
      <p:sp>
        <p:nvSpPr>
          <p:cNvPr id="27650" name="Espace réservé du numéro de diapositive 4">
            <a:extLst>
              <a:ext uri="{FF2B5EF4-FFF2-40B4-BE49-F238E27FC236}">
                <a16:creationId xmlns:a16="http://schemas.microsoft.com/office/drawing/2014/main" id="{18BA35ED-F02D-DE44-A6C7-E359AD5181D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333399"/>
                </a:solidFill>
                <a:latin typeface="Arial" panose="020B0604020202020204" pitchFamily="34" charset="0"/>
                <a:ea typeface="Arial Unicode MS" panose="020B0604020202020204" pitchFamily="34" charset="-128"/>
              </a:defRPr>
            </a:lvl1pPr>
            <a:lvl2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99"/>
                </a:solidFill>
                <a:latin typeface="Arial" panose="020B0604020202020204" pitchFamily="34" charset="0"/>
                <a:ea typeface="Arial Unicode MS" panose="020B0604020202020204" pitchFamily="34" charset="-128"/>
              </a:defRPr>
            </a:lvl2pPr>
            <a:lvl3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333399"/>
                </a:solidFill>
                <a:latin typeface="Arial" panose="020B0604020202020204" pitchFamily="34" charset="0"/>
                <a:ea typeface="Arial Unicode MS" panose="020B0604020202020204" pitchFamily="34" charset="-128"/>
              </a:defRPr>
            </a:lvl3pPr>
            <a:lvl4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5pPr>
            <a:lvl6pPr marL="25146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6pPr>
            <a:lvl7pPr marL="29718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7pPr>
            <a:lvl8pPr marL="34290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8pPr>
            <a:lvl9pPr marL="38862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9pPr>
          </a:lstStyle>
          <a:p>
            <a:pPr>
              <a:spcBef>
                <a:spcPct val="0"/>
              </a:spcBef>
            </a:pPr>
            <a:fld id="{7BF17B65-AF52-A648-96CA-AA889B6A79FD}" type="slidenum">
              <a:rPr lang="fr-FR" altLang="fr-FR" sz="1200">
                <a:solidFill>
                  <a:srgbClr val="280099"/>
                </a:solidFill>
              </a:rPr>
              <a:pPr>
                <a:spcBef>
                  <a:spcPct val="0"/>
                </a:spcBef>
              </a:pPr>
              <a:t>13</a:t>
            </a:fld>
            <a:endParaRPr lang="fr-FR" altLang="fr-FR" sz="1200" dirty="0">
              <a:solidFill>
                <a:srgbClr val="280099"/>
              </a:solidFill>
            </a:endParaRPr>
          </a:p>
        </p:txBody>
      </p:sp>
      <p:graphicFrame>
        <p:nvGraphicFramePr>
          <p:cNvPr id="5" name="Graphique 4">
            <a:extLst>
              <a:ext uri="{FF2B5EF4-FFF2-40B4-BE49-F238E27FC236}">
                <a16:creationId xmlns:a16="http://schemas.microsoft.com/office/drawing/2014/main" id="{DD3E4F8A-A279-1542-9A12-B3FAFE75D876}"/>
              </a:ext>
            </a:extLst>
          </p:cNvPr>
          <p:cNvGraphicFramePr>
            <a:graphicFrameLocks/>
          </p:cNvGraphicFramePr>
          <p:nvPr/>
        </p:nvGraphicFramePr>
        <p:xfrm>
          <a:off x="1919536" y="1558292"/>
          <a:ext cx="4101654" cy="2446772"/>
        </p:xfrm>
        <a:graphic>
          <a:graphicData uri="http://schemas.openxmlformats.org/drawingml/2006/chart">
            <c:chart xmlns:c="http://schemas.openxmlformats.org/drawingml/2006/chart" xmlns:r="http://schemas.openxmlformats.org/officeDocument/2006/relationships" r:id="rId2"/>
          </a:graphicData>
        </a:graphic>
      </p:graphicFrame>
      <p:sp>
        <p:nvSpPr>
          <p:cNvPr id="3" name="ZoneTexte 2">
            <a:extLst>
              <a:ext uri="{FF2B5EF4-FFF2-40B4-BE49-F238E27FC236}">
                <a16:creationId xmlns:a16="http://schemas.microsoft.com/office/drawing/2014/main" id="{054AE073-5572-3C4B-B65D-560411E77B5D}"/>
              </a:ext>
            </a:extLst>
          </p:cNvPr>
          <p:cNvSpPr txBox="1"/>
          <p:nvPr/>
        </p:nvSpPr>
        <p:spPr>
          <a:xfrm>
            <a:off x="2865317" y="4076764"/>
            <a:ext cx="2210092" cy="461665"/>
          </a:xfrm>
          <a:prstGeom prst="rect">
            <a:avLst/>
          </a:prstGeom>
          <a:noFill/>
        </p:spPr>
        <p:txBody>
          <a:bodyPr wrap="none" rtlCol="0">
            <a:spAutoFit/>
          </a:bodyPr>
          <a:lstStyle/>
          <a:p>
            <a:pPr algn="ctr"/>
            <a:r>
              <a:rPr lang="fr-FR" sz="1200" dirty="0"/>
              <a:t>Image la plus appropriée</a:t>
            </a:r>
          </a:p>
          <a:p>
            <a:pPr algn="ctr"/>
            <a:r>
              <a:rPr lang="fr-FR" sz="1200" dirty="0"/>
              <a:t>(</a:t>
            </a:r>
            <a:r>
              <a:rPr lang="fr-FR" sz="1200" dirty="0">
                <a:solidFill>
                  <a:schemeClr val="accent1"/>
                </a:solidFill>
              </a:rPr>
              <a:t>bleu</a:t>
            </a:r>
            <a:r>
              <a:rPr lang="fr-FR" sz="1200" dirty="0"/>
              <a:t> = pré-test, </a:t>
            </a:r>
            <a:r>
              <a:rPr lang="fr-FR" sz="1200" dirty="0">
                <a:solidFill>
                  <a:schemeClr val="accent6"/>
                </a:solidFill>
              </a:rPr>
              <a:t>vert</a:t>
            </a:r>
            <a:r>
              <a:rPr lang="fr-FR" sz="1200" dirty="0"/>
              <a:t> = </a:t>
            </a:r>
            <a:r>
              <a:rPr lang="fr-FR" sz="1200" dirty="0" err="1"/>
              <a:t>post-test</a:t>
            </a:r>
            <a:r>
              <a:rPr lang="fr-FR" sz="1200" dirty="0"/>
              <a:t>)</a:t>
            </a:r>
          </a:p>
        </p:txBody>
      </p:sp>
      <p:grpSp>
        <p:nvGrpSpPr>
          <p:cNvPr id="2" name="Groupe 1">
            <a:extLst>
              <a:ext uri="{FF2B5EF4-FFF2-40B4-BE49-F238E27FC236}">
                <a16:creationId xmlns:a16="http://schemas.microsoft.com/office/drawing/2014/main" id="{54A72F55-6B92-E647-92D0-41CE31F586D2}"/>
              </a:ext>
            </a:extLst>
          </p:cNvPr>
          <p:cNvGrpSpPr/>
          <p:nvPr/>
        </p:nvGrpSpPr>
        <p:grpSpPr>
          <a:xfrm>
            <a:off x="6314828" y="1594016"/>
            <a:ext cx="3669604" cy="2411049"/>
            <a:chOff x="4646812" y="1594015"/>
            <a:chExt cx="2550867" cy="1462939"/>
          </a:xfrm>
        </p:grpSpPr>
        <p:pic>
          <p:nvPicPr>
            <p:cNvPr id="10" name="Image 9" descr="Une image contenant flèche&#10;&#10;Description générée automatiquement">
              <a:extLst>
                <a:ext uri="{FF2B5EF4-FFF2-40B4-BE49-F238E27FC236}">
                  <a16:creationId xmlns:a16="http://schemas.microsoft.com/office/drawing/2014/main" id="{CACD94A2-8AAD-5145-B677-6EB0044CC5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6812" y="1594015"/>
              <a:ext cx="2550867" cy="1462939"/>
            </a:xfrm>
            <a:prstGeom prst="rect">
              <a:avLst/>
            </a:prstGeom>
            <a:ln w="25400">
              <a:solidFill>
                <a:schemeClr val="tx1"/>
              </a:solidFill>
            </a:ln>
          </p:spPr>
        </p:pic>
        <p:sp>
          <p:nvSpPr>
            <p:cNvPr id="11" name="Ellipse 10">
              <a:extLst>
                <a:ext uri="{FF2B5EF4-FFF2-40B4-BE49-F238E27FC236}">
                  <a16:creationId xmlns:a16="http://schemas.microsoft.com/office/drawing/2014/main" id="{35F50C13-8AEC-CA4E-9EFD-DC67CA76A039}"/>
                </a:ext>
              </a:extLst>
            </p:cNvPr>
            <p:cNvSpPr/>
            <p:nvPr/>
          </p:nvSpPr>
          <p:spPr>
            <a:xfrm>
              <a:off x="6850324" y="2760271"/>
              <a:ext cx="295053" cy="270979"/>
            </a:xfrm>
            <a:prstGeom prst="ellipse">
              <a:avLst/>
            </a:prstGeom>
            <a:ln w="19050"/>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fr-FR">
                  <a:ea typeface="Calibri" panose="020F0502020204030204" pitchFamily="34" charset="0"/>
                  <a:cs typeface="Times New Roman" panose="02020603050405020304" pitchFamily="18" charset="0"/>
                </a:rPr>
                <a:t>5</a:t>
              </a:r>
              <a:endParaRPr lang="fr-FR" sz="1200">
                <a:ea typeface="Calibri" panose="020F0502020204030204" pitchFamily="34" charset="0"/>
                <a:cs typeface="Times New Roman" panose="02020603050405020304" pitchFamily="18" charset="0"/>
              </a:endParaRPr>
            </a:p>
          </p:txBody>
        </p:sp>
      </p:grpSp>
      <p:sp>
        <p:nvSpPr>
          <p:cNvPr id="4" name="Ellipse 3">
            <a:extLst>
              <a:ext uri="{FF2B5EF4-FFF2-40B4-BE49-F238E27FC236}">
                <a16:creationId xmlns:a16="http://schemas.microsoft.com/office/drawing/2014/main" id="{A3C9E4A9-7170-5343-BA97-056AF95093E4}"/>
              </a:ext>
            </a:extLst>
          </p:cNvPr>
          <p:cNvSpPr/>
          <p:nvPr/>
        </p:nvSpPr>
        <p:spPr bwMode="auto">
          <a:xfrm>
            <a:off x="3266480" y="3291589"/>
            <a:ext cx="360040" cy="504056"/>
          </a:xfrm>
          <a:prstGeom prst="ellipse">
            <a:avLst/>
          </a:prstGeom>
          <a:noFill/>
          <a:ln w="28575"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pPr>
            <a:endParaRPr lang="en-GB">
              <a:solidFill>
                <a:schemeClr val="bg1"/>
              </a:solidFill>
              <a:latin typeface="Arial" charset="0"/>
              <a:ea typeface="Arial Unicode MS" charset="0"/>
              <a:cs typeface="Arial Unicode MS" charset="0"/>
            </a:endParaRPr>
          </a:p>
        </p:txBody>
      </p:sp>
      <p:sp>
        <p:nvSpPr>
          <p:cNvPr id="7" name="ZoneTexte 6">
            <a:extLst>
              <a:ext uri="{FF2B5EF4-FFF2-40B4-BE49-F238E27FC236}">
                <a16:creationId xmlns:a16="http://schemas.microsoft.com/office/drawing/2014/main" id="{9E8F6F55-0ED5-2345-AE89-E7E3C28C5C7D}"/>
              </a:ext>
            </a:extLst>
          </p:cNvPr>
          <p:cNvSpPr txBox="1"/>
          <p:nvPr/>
        </p:nvSpPr>
        <p:spPr>
          <a:xfrm>
            <a:off x="2960036" y="2974580"/>
            <a:ext cx="824328" cy="276999"/>
          </a:xfrm>
          <a:prstGeom prst="rect">
            <a:avLst/>
          </a:prstGeom>
          <a:noFill/>
        </p:spPr>
        <p:txBody>
          <a:bodyPr wrap="none" rtlCol="0">
            <a:spAutoFit/>
          </a:bodyPr>
          <a:lstStyle/>
          <a:p>
            <a:r>
              <a:rPr lang="fr-FR" sz="1200" dirty="0">
                <a:solidFill>
                  <a:schemeClr val="accent4"/>
                </a:solidFill>
                <a:latin typeface="Calibri" panose="020F0502020204030204" pitchFamily="34" charset="0"/>
                <a:cs typeface="Calibri" panose="020F0502020204030204" pitchFamily="34" charset="0"/>
              </a:rPr>
              <a:t>Disparait</a:t>
            </a:r>
            <a:r>
              <a:rPr lang="en-GB" sz="1200" dirty="0">
                <a:solidFill>
                  <a:schemeClr val="accent4"/>
                </a:solidFill>
                <a:latin typeface="Calibri" panose="020F0502020204030204" pitchFamily="34" charset="0"/>
                <a:cs typeface="Calibri" panose="020F0502020204030204" pitchFamily="34" charset="0"/>
              </a:rPr>
              <a:t> !</a:t>
            </a:r>
            <a:endParaRPr lang="en-GB" dirty="0">
              <a:solidFill>
                <a:schemeClr val="accent4"/>
              </a:solidFill>
              <a:latin typeface="Calibri" panose="020F0502020204030204" pitchFamily="34" charset="0"/>
              <a:cs typeface="Calibri" panose="020F0502020204030204" pitchFamily="34" charset="0"/>
            </a:endParaRPr>
          </a:p>
        </p:txBody>
      </p:sp>
      <p:sp>
        <p:nvSpPr>
          <p:cNvPr id="12" name="Rectangle : coins arrondis 11">
            <a:extLst>
              <a:ext uri="{FF2B5EF4-FFF2-40B4-BE49-F238E27FC236}">
                <a16:creationId xmlns:a16="http://schemas.microsoft.com/office/drawing/2014/main" id="{A9461989-8301-A743-822E-65497EAF0530}"/>
              </a:ext>
            </a:extLst>
          </p:cNvPr>
          <p:cNvSpPr/>
          <p:nvPr/>
        </p:nvSpPr>
        <p:spPr>
          <a:xfrm>
            <a:off x="2258527" y="5175166"/>
            <a:ext cx="701509" cy="17989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chemeClr val="bg1"/>
                </a:solidFill>
                <a:latin typeface="Calibri" panose="020F0502020204030204" pitchFamily="34" charset="0"/>
                <a:cs typeface="Calibri" panose="020F0502020204030204" pitchFamily="34" charset="0"/>
              </a:rPr>
              <a:t>Durabilité</a:t>
            </a:r>
          </a:p>
        </p:txBody>
      </p:sp>
      <p:sp>
        <p:nvSpPr>
          <p:cNvPr id="14" name="Rectangle : coins arrondis 13">
            <a:extLst>
              <a:ext uri="{FF2B5EF4-FFF2-40B4-BE49-F238E27FC236}">
                <a16:creationId xmlns:a16="http://schemas.microsoft.com/office/drawing/2014/main" id="{8A116B60-8718-0749-B969-6D903992DB48}"/>
              </a:ext>
            </a:extLst>
          </p:cNvPr>
          <p:cNvSpPr/>
          <p:nvPr/>
        </p:nvSpPr>
        <p:spPr>
          <a:xfrm>
            <a:off x="3123358" y="5198231"/>
            <a:ext cx="847005" cy="17838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latin typeface="Calibri" panose="020F0502020204030204" pitchFamily="34" charset="0"/>
                <a:cs typeface="Calibri" panose="020F0502020204030204" pitchFamily="34" charset="0"/>
              </a:rPr>
              <a:t>Renouvelables</a:t>
            </a:r>
            <a:endParaRPr lang="fr-FR" sz="1200" b="1" dirty="0">
              <a:latin typeface="Calibri" panose="020F0502020204030204" pitchFamily="34" charset="0"/>
              <a:cs typeface="Calibri" panose="020F0502020204030204" pitchFamily="34" charset="0"/>
            </a:endParaRPr>
          </a:p>
        </p:txBody>
      </p:sp>
      <p:sp>
        <p:nvSpPr>
          <p:cNvPr id="16" name="Titre 8">
            <a:extLst>
              <a:ext uri="{FF2B5EF4-FFF2-40B4-BE49-F238E27FC236}">
                <a16:creationId xmlns:a16="http://schemas.microsoft.com/office/drawing/2014/main" id="{D0932C1F-102B-1D46-A1A6-B6869F9FA468}"/>
              </a:ext>
            </a:extLst>
          </p:cNvPr>
          <p:cNvSpPr>
            <a:spLocks noGrp="1"/>
          </p:cNvSpPr>
          <p:nvPr>
            <p:ph type="title"/>
          </p:nvPr>
        </p:nvSpPr>
        <p:spPr>
          <a:xfrm>
            <a:off x="838200" y="365125"/>
            <a:ext cx="10515600" cy="1325563"/>
          </a:xfrm>
        </p:spPr>
        <p:txBody>
          <a:bodyPr/>
          <a:lstStyle/>
          <a:p>
            <a:r>
              <a:rPr lang="fr-FR" sz="3200" dirty="0">
                <a:solidFill>
                  <a:schemeClr val="accent1"/>
                </a:solidFill>
              </a:rPr>
              <a:t>Premiers résultats : choix de l’image la plus appropriée</a:t>
            </a:r>
            <a:endParaRPr lang="fr-FR" dirty="0">
              <a:solidFill>
                <a:schemeClr val="accent1"/>
              </a:solidFill>
            </a:endParaRPr>
          </a:p>
        </p:txBody>
      </p:sp>
    </p:spTree>
    <p:extLst>
      <p:ext uri="{BB962C8B-B14F-4D97-AF65-F5344CB8AC3E}">
        <p14:creationId xmlns:p14="http://schemas.microsoft.com/office/powerpoint/2010/main" val="348860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u contenu 2">
            <a:extLst>
              <a:ext uri="{FF2B5EF4-FFF2-40B4-BE49-F238E27FC236}">
                <a16:creationId xmlns:a16="http://schemas.microsoft.com/office/drawing/2014/main" id="{1CFC5D6E-7621-F841-B4CC-C2FAD9A96125}"/>
              </a:ext>
            </a:extLst>
          </p:cNvPr>
          <p:cNvSpPr>
            <a:spLocks noGrp="1" noChangeArrowheads="1"/>
          </p:cNvSpPr>
          <p:nvPr>
            <p:ph idx="1"/>
          </p:nvPr>
        </p:nvSpPr>
        <p:spPr>
          <a:xfrm>
            <a:off x="1948707" y="4625753"/>
            <a:ext cx="8228013" cy="1619473"/>
          </a:xfrm>
        </p:spPr>
        <p:txBody>
          <a:bodyPr/>
          <a:lstStyle/>
          <a:p>
            <a:pPr>
              <a:buFont typeface="Arial" panose="020B0604020202020204" pitchFamily="34" charset="0"/>
              <a:buChar char="•"/>
            </a:pPr>
            <a:r>
              <a:rPr lang="fr-FR" sz="1600" dirty="0">
                <a:latin typeface="Calibri" panose="020F0502020204030204" pitchFamily="34" charset="0"/>
                <a:cs typeface="Calibri" panose="020F0502020204030204" pitchFamily="34" charset="0"/>
              </a:rPr>
              <a:t>1 : « </a:t>
            </a:r>
            <a:r>
              <a:rPr lang="fr-FR" sz="1600" i="1" dirty="0">
                <a:latin typeface="Calibri" panose="020F0502020204030204" pitchFamily="34" charset="0"/>
                <a:cs typeface="Calibri" panose="020F0502020204030204" pitchFamily="34" charset="0"/>
              </a:rPr>
              <a:t>Elle présente un système de redirection du CO2 émis vers des couches souterraines : elle pourrait donner l'idée qu'on n'a pas besoin de changer nos habitudes et notre système énergétique actuel » </a:t>
            </a:r>
            <a:endParaRPr lang="fr-FR" altLang="fr-FR" sz="1600" dirty="0">
              <a:latin typeface="Calibri" panose="020F0502020204030204" pitchFamily="34" charset="0"/>
              <a:cs typeface="Calibri" panose="020F0502020204030204" pitchFamily="34" charset="0"/>
            </a:endParaRPr>
          </a:p>
        </p:txBody>
      </p:sp>
      <p:sp>
        <p:nvSpPr>
          <p:cNvPr id="27650" name="Espace réservé du numéro de diapositive 4">
            <a:extLst>
              <a:ext uri="{FF2B5EF4-FFF2-40B4-BE49-F238E27FC236}">
                <a16:creationId xmlns:a16="http://schemas.microsoft.com/office/drawing/2014/main" id="{18BA35ED-F02D-DE44-A6C7-E359AD5181D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333399"/>
                </a:solidFill>
                <a:latin typeface="Arial" panose="020B0604020202020204" pitchFamily="34" charset="0"/>
                <a:ea typeface="Arial Unicode MS" panose="020B0604020202020204" pitchFamily="34" charset="-128"/>
              </a:defRPr>
            </a:lvl1pPr>
            <a:lvl2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99"/>
                </a:solidFill>
                <a:latin typeface="Arial" panose="020B0604020202020204" pitchFamily="34" charset="0"/>
                <a:ea typeface="Arial Unicode MS" panose="020B0604020202020204" pitchFamily="34" charset="-128"/>
              </a:defRPr>
            </a:lvl2pPr>
            <a:lvl3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333399"/>
                </a:solidFill>
                <a:latin typeface="Arial" panose="020B0604020202020204" pitchFamily="34" charset="0"/>
                <a:ea typeface="Arial Unicode MS" panose="020B0604020202020204" pitchFamily="34" charset="-128"/>
              </a:defRPr>
            </a:lvl3pPr>
            <a:lvl4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5pPr>
            <a:lvl6pPr marL="25146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6pPr>
            <a:lvl7pPr marL="29718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7pPr>
            <a:lvl8pPr marL="34290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8pPr>
            <a:lvl9pPr marL="38862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9pPr>
          </a:lstStyle>
          <a:p>
            <a:pPr>
              <a:spcBef>
                <a:spcPct val="0"/>
              </a:spcBef>
            </a:pPr>
            <a:fld id="{7BF17B65-AF52-A648-96CA-AA889B6A79FD}" type="slidenum">
              <a:rPr lang="fr-FR" altLang="fr-FR" sz="1200">
                <a:solidFill>
                  <a:srgbClr val="280099"/>
                </a:solidFill>
              </a:rPr>
              <a:pPr>
                <a:spcBef>
                  <a:spcPct val="0"/>
                </a:spcBef>
              </a:pPr>
              <a:t>14</a:t>
            </a:fld>
            <a:endParaRPr lang="fr-FR" altLang="fr-FR" sz="1200">
              <a:solidFill>
                <a:srgbClr val="280099"/>
              </a:solidFill>
            </a:endParaRPr>
          </a:p>
        </p:txBody>
      </p:sp>
      <p:graphicFrame>
        <p:nvGraphicFramePr>
          <p:cNvPr id="6" name="Graphique 5">
            <a:extLst>
              <a:ext uri="{FF2B5EF4-FFF2-40B4-BE49-F238E27FC236}">
                <a16:creationId xmlns:a16="http://schemas.microsoft.com/office/drawing/2014/main" id="{8E85491D-72A9-2543-A5DB-0E7913A837ED}"/>
              </a:ext>
            </a:extLst>
          </p:cNvPr>
          <p:cNvGraphicFramePr>
            <a:graphicFrameLocks/>
          </p:cNvGraphicFramePr>
          <p:nvPr/>
        </p:nvGraphicFramePr>
        <p:xfrm>
          <a:off x="6096000" y="1558292"/>
          <a:ext cx="4101654" cy="2446772"/>
        </p:xfrm>
        <a:graphic>
          <a:graphicData uri="http://schemas.openxmlformats.org/drawingml/2006/chart">
            <c:chart xmlns:c="http://schemas.openxmlformats.org/drawingml/2006/chart" xmlns:r="http://schemas.openxmlformats.org/officeDocument/2006/relationships" r:id="rId2"/>
          </a:graphicData>
        </a:graphic>
      </p:graphicFrame>
      <p:sp>
        <p:nvSpPr>
          <p:cNvPr id="9" name="ZoneTexte 8">
            <a:extLst>
              <a:ext uri="{FF2B5EF4-FFF2-40B4-BE49-F238E27FC236}">
                <a16:creationId xmlns:a16="http://schemas.microsoft.com/office/drawing/2014/main" id="{0E0B94EF-D667-7542-A995-C2D55F1DBBFA}"/>
              </a:ext>
            </a:extLst>
          </p:cNvPr>
          <p:cNvSpPr txBox="1"/>
          <p:nvPr/>
        </p:nvSpPr>
        <p:spPr>
          <a:xfrm>
            <a:off x="7066629" y="4066709"/>
            <a:ext cx="2210092" cy="461665"/>
          </a:xfrm>
          <a:prstGeom prst="rect">
            <a:avLst/>
          </a:prstGeom>
          <a:noFill/>
        </p:spPr>
        <p:txBody>
          <a:bodyPr wrap="none" rtlCol="0">
            <a:spAutoFit/>
          </a:bodyPr>
          <a:lstStyle/>
          <a:p>
            <a:pPr algn="ctr"/>
            <a:r>
              <a:rPr lang="fr-FR" sz="1200" dirty="0"/>
              <a:t>Image la moins appropriée</a:t>
            </a:r>
          </a:p>
          <a:p>
            <a:pPr algn="ctr"/>
            <a:r>
              <a:rPr lang="fr-FR" sz="1200" dirty="0"/>
              <a:t>(</a:t>
            </a:r>
            <a:r>
              <a:rPr lang="fr-FR" sz="1200" dirty="0">
                <a:solidFill>
                  <a:schemeClr val="accent1"/>
                </a:solidFill>
              </a:rPr>
              <a:t>bleu</a:t>
            </a:r>
            <a:r>
              <a:rPr lang="fr-FR" sz="1200" dirty="0"/>
              <a:t> = pré-test, </a:t>
            </a:r>
            <a:r>
              <a:rPr lang="fr-FR" sz="1200" dirty="0">
                <a:solidFill>
                  <a:schemeClr val="accent6"/>
                </a:solidFill>
              </a:rPr>
              <a:t>vert</a:t>
            </a:r>
            <a:r>
              <a:rPr lang="fr-FR" sz="1200" dirty="0"/>
              <a:t> = </a:t>
            </a:r>
            <a:r>
              <a:rPr lang="fr-FR" sz="1200" dirty="0" err="1"/>
              <a:t>post-test</a:t>
            </a:r>
            <a:r>
              <a:rPr lang="fr-FR" sz="1200" dirty="0"/>
              <a:t>)</a:t>
            </a:r>
            <a:endParaRPr lang="en-GB" sz="1200" dirty="0"/>
          </a:p>
        </p:txBody>
      </p:sp>
      <p:grpSp>
        <p:nvGrpSpPr>
          <p:cNvPr id="4" name="Groupe 3">
            <a:extLst>
              <a:ext uri="{FF2B5EF4-FFF2-40B4-BE49-F238E27FC236}">
                <a16:creationId xmlns:a16="http://schemas.microsoft.com/office/drawing/2014/main" id="{FF7A0791-8DBB-8145-8B94-5A41A036296D}"/>
              </a:ext>
            </a:extLst>
          </p:cNvPr>
          <p:cNvGrpSpPr/>
          <p:nvPr/>
        </p:nvGrpSpPr>
        <p:grpSpPr>
          <a:xfrm>
            <a:off x="1963778" y="1556792"/>
            <a:ext cx="3844191" cy="2446772"/>
            <a:chOff x="439777" y="1556792"/>
            <a:chExt cx="2764071" cy="1747860"/>
          </a:xfrm>
        </p:grpSpPr>
        <p:pic>
          <p:nvPicPr>
            <p:cNvPr id="15" name="Image 14">
              <a:extLst>
                <a:ext uri="{FF2B5EF4-FFF2-40B4-BE49-F238E27FC236}">
                  <a16:creationId xmlns:a16="http://schemas.microsoft.com/office/drawing/2014/main" id="{598500F2-54E0-F344-81CD-3EFFE6BB7944}"/>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39777" y="1556792"/>
              <a:ext cx="2764071" cy="1747860"/>
            </a:xfrm>
            <a:prstGeom prst="rect">
              <a:avLst/>
            </a:prstGeom>
            <a:ln w="25400">
              <a:solidFill>
                <a:schemeClr val="tx1"/>
              </a:solidFill>
            </a:ln>
          </p:spPr>
        </p:pic>
        <p:sp>
          <p:nvSpPr>
            <p:cNvPr id="16" name="Ellipse 15">
              <a:extLst>
                <a:ext uri="{FF2B5EF4-FFF2-40B4-BE49-F238E27FC236}">
                  <a16:creationId xmlns:a16="http://schemas.microsoft.com/office/drawing/2014/main" id="{EEAE1A15-B443-204C-84D5-7D8A9F526E0B}"/>
                </a:ext>
              </a:extLst>
            </p:cNvPr>
            <p:cNvSpPr/>
            <p:nvPr/>
          </p:nvSpPr>
          <p:spPr>
            <a:xfrm>
              <a:off x="523762" y="1572040"/>
              <a:ext cx="295053" cy="270979"/>
            </a:xfrm>
            <a:prstGeom prst="ellipse">
              <a:avLst/>
            </a:prstGeom>
            <a:ln w="19050"/>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fr-FR">
                  <a:ea typeface="Calibri" panose="020F0502020204030204" pitchFamily="34" charset="0"/>
                  <a:cs typeface="Times New Roman" panose="02020603050405020304" pitchFamily="18" charset="0"/>
                </a:rPr>
                <a:t>1</a:t>
              </a:r>
              <a:endParaRPr lang="fr-FR" sz="1200">
                <a:ea typeface="Calibri" panose="020F0502020204030204" pitchFamily="34" charset="0"/>
                <a:cs typeface="Times New Roman" panose="02020603050405020304" pitchFamily="18" charset="0"/>
              </a:endParaRPr>
            </a:p>
          </p:txBody>
        </p:sp>
      </p:grpSp>
      <p:sp>
        <p:nvSpPr>
          <p:cNvPr id="10" name="ZoneTexte 9">
            <a:extLst>
              <a:ext uri="{FF2B5EF4-FFF2-40B4-BE49-F238E27FC236}">
                <a16:creationId xmlns:a16="http://schemas.microsoft.com/office/drawing/2014/main" id="{3FF71DF1-9C14-9C41-A6FE-848044387C96}"/>
              </a:ext>
            </a:extLst>
          </p:cNvPr>
          <p:cNvSpPr txBox="1"/>
          <p:nvPr/>
        </p:nvSpPr>
        <p:spPr>
          <a:xfrm>
            <a:off x="4151785" y="5193486"/>
            <a:ext cx="893193" cy="215444"/>
          </a:xfrm>
          <a:prstGeom prst="rect">
            <a:avLst/>
          </a:prstGeom>
          <a:noFill/>
        </p:spPr>
        <p:txBody>
          <a:bodyPr wrap="none" rtlCol="0">
            <a:spAutoFit/>
          </a:bodyPr>
          <a:lstStyle/>
          <a:p>
            <a:r>
              <a:rPr lang="fr-FR" sz="800" b="1" dirty="0">
                <a:solidFill>
                  <a:schemeClr val="accent4"/>
                </a:solidFill>
                <a:latin typeface="Calibri" panose="020F0502020204030204" pitchFamily="34" charset="0"/>
                <a:cs typeface="Calibri" panose="020F0502020204030204" pitchFamily="34" charset="0"/>
              </a:rPr>
              <a:t>Puits de carbone</a:t>
            </a:r>
          </a:p>
        </p:txBody>
      </p:sp>
      <p:sp>
        <p:nvSpPr>
          <p:cNvPr id="13" name="Rectangle : coins arrondis 12">
            <a:extLst>
              <a:ext uri="{FF2B5EF4-FFF2-40B4-BE49-F238E27FC236}">
                <a16:creationId xmlns:a16="http://schemas.microsoft.com/office/drawing/2014/main" id="{4AA3CB27-B9C9-2A4E-B655-A87BBD5C80C8}"/>
              </a:ext>
            </a:extLst>
          </p:cNvPr>
          <p:cNvSpPr/>
          <p:nvPr/>
        </p:nvSpPr>
        <p:spPr>
          <a:xfrm>
            <a:off x="5037017" y="5187268"/>
            <a:ext cx="1243128" cy="24822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latin typeface="Calibri" panose="020F0502020204030204" pitchFamily="34" charset="0"/>
                <a:cs typeface="Calibri" panose="020F0502020204030204" pitchFamily="34" charset="0"/>
              </a:rPr>
              <a:t>Modèle développement / planification</a:t>
            </a:r>
          </a:p>
        </p:txBody>
      </p:sp>
      <p:sp>
        <p:nvSpPr>
          <p:cNvPr id="17" name="Titre 8">
            <a:extLst>
              <a:ext uri="{FF2B5EF4-FFF2-40B4-BE49-F238E27FC236}">
                <a16:creationId xmlns:a16="http://schemas.microsoft.com/office/drawing/2014/main" id="{9B9B0F91-8E4A-B648-B919-477B1C4E3AF6}"/>
              </a:ext>
            </a:extLst>
          </p:cNvPr>
          <p:cNvSpPr>
            <a:spLocks noGrp="1"/>
          </p:cNvSpPr>
          <p:nvPr>
            <p:ph type="title"/>
          </p:nvPr>
        </p:nvSpPr>
        <p:spPr>
          <a:xfrm>
            <a:off x="838200" y="365125"/>
            <a:ext cx="10515600" cy="1325563"/>
          </a:xfrm>
        </p:spPr>
        <p:txBody>
          <a:bodyPr/>
          <a:lstStyle/>
          <a:p>
            <a:r>
              <a:rPr lang="fr-FR" sz="3200" dirty="0">
                <a:solidFill>
                  <a:schemeClr val="accent1"/>
                </a:solidFill>
              </a:rPr>
              <a:t>Premiers résultats : choix de l’image la moins appropriée</a:t>
            </a:r>
            <a:endParaRPr lang="fr-FR" dirty="0">
              <a:solidFill>
                <a:schemeClr val="accent1"/>
              </a:solidFill>
            </a:endParaRPr>
          </a:p>
        </p:txBody>
      </p:sp>
    </p:spTree>
    <p:extLst>
      <p:ext uri="{BB962C8B-B14F-4D97-AF65-F5344CB8AC3E}">
        <p14:creationId xmlns:p14="http://schemas.microsoft.com/office/powerpoint/2010/main" val="2592526652"/>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u contenu 2">
            <a:extLst>
              <a:ext uri="{FF2B5EF4-FFF2-40B4-BE49-F238E27FC236}">
                <a16:creationId xmlns:a16="http://schemas.microsoft.com/office/drawing/2014/main" id="{1CFC5D6E-7621-F841-B4CC-C2FAD9A96125}"/>
              </a:ext>
            </a:extLst>
          </p:cNvPr>
          <p:cNvSpPr>
            <a:spLocks noGrp="1" noChangeArrowheads="1"/>
          </p:cNvSpPr>
          <p:nvPr>
            <p:ph idx="1"/>
          </p:nvPr>
        </p:nvSpPr>
        <p:spPr>
          <a:xfrm>
            <a:off x="1948707" y="4625753"/>
            <a:ext cx="8228013" cy="1619473"/>
          </a:xfrm>
        </p:spPr>
        <p:txBody>
          <a:bodyPr/>
          <a:lstStyle/>
          <a:p>
            <a:pPr>
              <a:buFont typeface="Arial" panose="020B0604020202020204" pitchFamily="34" charset="0"/>
              <a:buChar char="•"/>
            </a:pPr>
            <a:r>
              <a:rPr lang="fr-FR" sz="1600" dirty="0">
                <a:latin typeface="Calibri" panose="020F0502020204030204" pitchFamily="34" charset="0"/>
                <a:cs typeface="Calibri" panose="020F0502020204030204" pitchFamily="34" charset="0"/>
              </a:rPr>
              <a:t>2 : « </a:t>
            </a:r>
            <a:r>
              <a:rPr lang="fr-FR" sz="1600" i="1" dirty="0">
                <a:latin typeface="Calibri" panose="020F0502020204030204" pitchFamily="34" charset="0"/>
                <a:cs typeface="Calibri" panose="020F0502020204030204" pitchFamily="34" charset="0"/>
              </a:rPr>
              <a:t>Car elle présente un seul mode de production d'énergie alors qu'une transition écologique devrait s'appuyer sur plusieurs moyens de produire de l'énergie ». « Je n'aime pas la seconde car je la trouve fausse (même si je comprends l'idée) ».</a:t>
            </a:r>
            <a:endParaRPr lang="fr-FR" altLang="fr-FR" sz="1600"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fr-FR" altLang="fr-FR" sz="1600"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fr-FR" altLang="fr-FR" sz="1600" dirty="0">
              <a:latin typeface="Calibri" panose="020F0502020204030204" pitchFamily="34" charset="0"/>
              <a:cs typeface="Calibri" panose="020F0502020204030204" pitchFamily="34" charset="0"/>
            </a:endParaRPr>
          </a:p>
        </p:txBody>
      </p:sp>
      <p:sp>
        <p:nvSpPr>
          <p:cNvPr id="27650" name="Espace réservé du numéro de diapositive 4">
            <a:extLst>
              <a:ext uri="{FF2B5EF4-FFF2-40B4-BE49-F238E27FC236}">
                <a16:creationId xmlns:a16="http://schemas.microsoft.com/office/drawing/2014/main" id="{18BA35ED-F02D-DE44-A6C7-E359AD5181D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333399"/>
                </a:solidFill>
                <a:latin typeface="Arial" panose="020B0604020202020204" pitchFamily="34" charset="0"/>
                <a:ea typeface="Arial Unicode MS" panose="020B0604020202020204" pitchFamily="34" charset="-128"/>
              </a:defRPr>
            </a:lvl1pPr>
            <a:lvl2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99"/>
                </a:solidFill>
                <a:latin typeface="Arial" panose="020B0604020202020204" pitchFamily="34" charset="0"/>
                <a:ea typeface="Arial Unicode MS" panose="020B0604020202020204" pitchFamily="34" charset="-128"/>
              </a:defRPr>
            </a:lvl2pPr>
            <a:lvl3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333399"/>
                </a:solidFill>
                <a:latin typeface="Arial" panose="020B0604020202020204" pitchFamily="34" charset="0"/>
                <a:ea typeface="Arial Unicode MS" panose="020B0604020202020204" pitchFamily="34" charset="-128"/>
              </a:defRPr>
            </a:lvl3pPr>
            <a:lvl4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5pPr>
            <a:lvl6pPr marL="25146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6pPr>
            <a:lvl7pPr marL="29718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7pPr>
            <a:lvl8pPr marL="34290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8pPr>
            <a:lvl9pPr marL="38862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9pPr>
          </a:lstStyle>
          <a:p>
            <a:pPr>
              <a:spcBef>
                <a:spcPct val="0"/>
              </a:spcBef>
            </a:pPr>
            <a:fld id="{7BF17B65-AF52-A648-96CA-AA889B6A79FD}" type="slidenum">
              <a:rPr lang="fr-FR" altLang="fr-FR" sz="1200">
                <a:solidFill>
                  <a:srgbClr val="280099"/>
                </a:solidFill>
              </a:rPr>
              <a:pPr>
                <a:spcBef>
                  <a:spcPct val="0"/>
                </a:spcBef>
              </a:pPr>
              <a:t>15</a:t>
            </a:fld>
            <a:endParaRPr lang="fr-FR" altLang="fr-FR" sz="1200">
              <a:solidFill>
                <a:srgbClr val="280099"/>
              </a:solidFill>
            </a:endParaRPr>
          </a:p>
        </p:txBody>
      </p:sp>
      <p:graphicFrame>
        <p:nvGraphicFramePr>
          <p:cNvPr id="6" name="Graphique 5">
            <a:extLst>
              <a:ext uri="{FF2B5EF4-FFF2-40B4-BE49-F238E27FC236}">
                <a16:creationId xmlns:a16="http://schemas.microsoft.com/office/drawing/2014/main" id="{8E85491D-72A9-2543-A5DB-0E7913A837ED}"/>
              </a:ext>
            </a:extLst>
          </p:cNvPr>
          <p:cNvGraphicFramePr>
            <a:graphicFrameLocks/>
          </p:cNvGraphicFramePr>
          <p:nvPr/>
        </p:nvGraphicFramePr>
        <p:xfrm>
          <a:off x="6096000" y="1558292"/>
          <a:ext cx="4101654" cy="2446772"/>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Groupe 1">
            <a:extLst>
              <a:ext uri="{FF2B5EF4-FFF2-40B4-BE49-F238E27FC236}">
                <a16:creationId xmlns:a16="http://schemas.microsoft.com/office/drawing/2014/main" id="{3294CC8E-63B4-364C-BC17-EDBE29C19531}"/>
              </a:ext>
            </a:extLst>
          </p:cNvPr>
          <p:cNvGrpSpPr/>
          <p:nvPr/>
        </p:nvGrpSpPr>
        <p:grpSpPr>
          <a:xfrm>
            <a:off x="2567608" y="1675254"/>
            <a:ext cx="2805510" cy="2396216"/>
            <a:chOff x="3275856" y="1533764"/>
            <a:chExt cx="1868932" cy="1770888"/>
          </a:xfrm>
        </p:grpSpPr>
        <p:pic>
          <p:nvPicPr>
            <p:cNvPr id="10" name="Image 9">
              <a:extLst>
                <a:ext uri="{FF2B5EF4-FFF2-40B4-BE49-F238E27FC236}">
                  <a16:creationId xmlns:a16="http://schemas.microsoft.com/office/drawing/2014/main" id="{F9B07DE3-CBB9-F04D-84F6-71D870DC1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1533764"/>
              <a:ext cx="1868932" cy="1770888"/>
            </a:xfrm>
            <a:prstGeom prst="rect">
              <a:avLst/>
            </a:prstGeom>
            <a:ln w="25400">
              <a:solidFill>
                <a:schemeClr val="tx1"/>
              </a:solidFill>
            </a:ln>
          </p:spPr>
        </p:pic>
        <p:sp>
          <p:nvSpPr>
            <p:cNvPr id="11" name="Ellipse 10">
              <a:extLst>
                <a:ext uri="{FF2B5EF4-FFF2-40B4-BE49-F238E27FC236}">
                  <a16:creationId xmlns:a16="http://schemas.microsoft.com/office/drawing/2014/main" id="{507C2FF3-615B-FC4D-8888-7A29C6086E19}"/>
                </a:ext>
              </a:extLst>
            </p:cNvPr>
            <p:cNvSpPr/>
            <p:nvPr/>
          </p:nvSpPr>
          <p:spPr>
            <a:xfrm>
              <a:off x="3511418" y="1639567"/>
              <a:ext cx="295053" cy="270979"/>
            </a:xfrm>
            <a:prstGeom prst="ellipse">
              <a:avLst/>
            </a:prstGeom>
            <a:ln w="19050"/>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fr-FR">
                  <a:ea typeface="Calibri" panose="020F0502020204030204" pitchFamily="34" charset="0"/>
                  <a:cs typeface="Times New Roman" panose="02020603050405020304" pitchFamily="18" charset="0"/>
                </a:rPr>
                <a:t>2</a:t>
              </a:r>
              <a:endParaRPr lang="fr-FR" sz="1200">
                <a:ea typeface="Calibri" panose="020F0502020204030204" pitchFamily="34" charset="0"/>
                <a:cs typeface="Times New Roman" panose="02020603050405020304" pitchFamily="18" charset="0"/>
              </a:endParaRPr>
            </a:p>
          </p:txBody>
        </p:sp>
      </p:grpSp>
      <p:sp>
        <p:nvSpPr>
          <p:cNvPr id="12" name="ZoneTexte 11">
            <a:extLst>
              <a:ext uri="{FF2B5EF4-FFF2-40B4-BE49-F238E27FC236}">
                <a16:creationId xmlns:a16="http://schemas.microsoft.com/office/drawing/2014/main" id="{8A074076-FEE0-E048-ADA2-AE608544AEC3}"/>
              </a:ext>
            </a:extLst>
          </p:cNvPr>
          <p:cNvSpPr txBox="1"/>
          <p:nvPr/>
        </p:nvSpPr>
        <p:spPr>
          <a:xfrm>
            <a:off x="7066629" y="4066709"/>
            <a:ext cx="2210092" cy="461665"/>
          </a:xfrm>
          <a:prstGeom prst="rect">
            <a:avLst/>
          </a:prstGeom>
          <a:noFill/>
        </p:spPr>
        <p:txBody>
          <a:bodyPr wrap="none" rtlCol="0">
            <a:spAutoFit/>
          </a:bodyPr>
          <a:lstStyle/>
          <a:p>
            <a:pPr algn="ctr"/>
            <a:r>
              <a:rPr lang="fr-FR" sz="1200" dirty="0"/>
              <a:t>Image la moins appropriée</a:t>
            </a:r>
          </a:p>
          <a:p>
            <a:pPr algn="ctr"/>
            <a:r>
              <a:rPr lang="fr-FR" sz="1200" dirty="0"/>
              <a:t>(</a:t>
            </a:r>
            <a:r>
              <a:rPr lang="fr-FR" sz="1200" dirty="0">
                <a:solidFill>
                  <a:schemeClr val="accent1"/>
                </a:solidFill>
              </a:rPr>
              <a:t>bleu</a:t>
            </a:r>
            <a:r>
              <a:rPr lang="fr-FR" sz="1200" dirty="0"/>
              <a:t> = pré-test, </a:t>
            </a:r>
            <a:r>
              <a:rPr lang="fr-FR" sz="1200" dirty="0">
                <a:solidFill>
                  <a:schemeClr val="accent6"/>
                </a:solidFill>
              </a:rPr>
              <a:t>vert</a:t>
            </a:r>
            <a:r>
              <a:rPr lang="fr-FR" sz="1200" dirty="0"/>
              <a:t> = </a:t>
            </a:r>
            <a:r>
              <a:rPr lang="fr-FR" sz="1200" dirty="0" err="1"/>
              <a:t>post-test</a:t>
            </a:r>
            <a:r>
              <a:rPr lang="fr-FR" sz="1200" dirty="0"/>
              <a:t>)</a:t>
            </a:r>
            <a:endParaRPr lang="en-GB" sz="1200" dirty="0"/>
          </a:p>
        </p:txBody>
      </p:sp>
      <p:sp>
        <p:nvSpPr>
          <p:cNvPr id="13" name="Rectangle : coins arrondis 12">
            <a:extLst>
              <a:ext uri="{FF2B5EF4-FFF2-40B4-BE49-F238E27FC236}">
                <a16:creationId xmlns:a16="http://schemas.microsoft.com/office/drawing/2014/main" id="{BAF978DF-7724-9C45-AFF5-C9558B9EF7BD}"/>
              </a:ext>
            </a:extLst>
          </p:cNvPr>
          <p:cNvSpPr/>
          <p:nvPr/>
        </p:nvSpPr>
        <p:spPr>
          <a:xfrm>
            <a:off x="6936043" y="5158742"/>
            <a:ext cx="432146" cy="158220"/>
          </a:xfrm>
          <a:prstGeom prst="round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4"/>
                </a:solidFill>
                <a:latin typeface="Calibri" panose="020F0502020204030204" pitchFamily="34" charset="0"/>
                <a:cs typeface="Calibri" panose="020F0502020204030204" pitchFamily="34" charset="0"/>
              </a:rPr>
              <a:t>Mix</a:t>
            </a:r>
          </a:p>
        </p:txBody>
      </p:sp>
      <p:sp>
        <p:nvSpPr>
          <p:cNvPr id="15" name="Titre 8">
            <a:extLst>
              <a:ext uri="{FF2B5EF4-FFF2-40B4-BE49-F238E27FC236}">
                <a16:creationId xmlns:a16="http://schemas.microsoft.com/office/drawing/2014/main" id="{FE8B52C8-5A67-F24B-B672-516A4ACA72C3}"/>
              </a:ext>
            </a:extLst>
          </p:cNvPr>
          <p:cNvSpPr>
            <a:spLocks noGrp="1"/>
          </p:cNvSpPr>
          <p:nvPr>
            <p:ph type="title"/>
          </p:nvPr>
        </p:nvSpPr>
        <p:spPr>
          <a:xfrm>
            <a:off x="838200" y="365125"/>
            <a:ext cx="10515600" cy="1325563"/>
          </a:xfrm>
        </p:spPr>
        <p:txBody>
          <a:bodyPr/>
          <a:lstStyle/>
          <a:p>
            <a:r>
              <a:rPr lang="fr-FR" sz="3200" dirty="0">
                <a:solidFill>
                  <a:schemeClr val="accent1"/>
                </a:solidFill>
              </a:rPr>
              <a:t>Premiers résultats : choix de l’image la moins appropriée</a:t>
            </a:r>
            <a:endParaRPr lang="fr-FR" dirty="0">
              <a:solidFill>
                <a:schemeClr val="accent1"/>
              </a:solidFill>
            </a:endParaRPr>
          </a:p>
        </p:txBody>
      </p:sp>
    </p:spTree>
    <p:extLst>
      <p:ext uri="{BB962C8B-B14F-4D97-AF65-F5344CB8AC3E}">
        <p14:creationId xmlns:p14="http://schemas.microsoft.com/office/powerpoint/2010/main" val="247962310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u contenu 2">
            <a:extLst>
              <a:ext uri="{FF2B5EF4-FFF2-40B4-BE49-F238E27FC236}">
                <a16:creationId xmlns:a16="http://schemas.microsoft.com/office/drawing/2014/main" id="{1CFC5D6E-7621-F841-B4CC-C2FAD9A96125}"/>
              </a:ext>
            </a:extLst>
          </p:cNvPr>
          <p:cNvSpPr>
            <a:spLocks noGrp="1" noChangeArrowheads="1"/>
          </p:cNvSpPr>
          <p:nvPr>
            <p:ph idx="1"/>
          </p:nvPr>
        </p:nvSpPr>
        <p:spPr>
          <a:xfrm>
            <a:off x="1168400" y="1844824"/>
            <a:ext cx="9702799" cy="4176464"/>
          </a:xfrm>
        </p:spPr>
        <p:txBody>
          <a:bodyPr>
            <a:normAutofit/>
          </a:bodyPr>
          <a:lstStyle/>
          <a:p>
            <a:pPr>
              <a:buFont typeface="Arial" panose="020B0604020202020204" pitchFamily="34" charset="0"/>
              <a:buChar char="•"/>
            </a:pPr>
            <a:r>
              <a:rPr lang="fr-FR" altLang="fr-FR" sz="2000" dirty="0"/>
              <a:t>L’analyse des représentations étudiantes avant et après l’activité montre des « bougés » faibles mais signifiants</a:t>
            </a:r>
          </a:p>
          <a:p>
            <a:pPr>
              <a:buFont typeface="Arial" panose="020B0604020202020204" pitchFamily="34" charset="0"/>
              <a:buChar char="•"/>
            </a:pPr>
            <a:endParaRPr lang="fr-FR" altLang="fr-FR" sz="2000" dirty="0"/>
          </a:p>
          <a:p>
            <a:pPr>
              <a:buFont typeface="Arial" panose="020B0604020202020204" pitchFamily="34" charset="0"/>
              <a:buChar char="•"/>
            </a:pPr>
            <a:r>
              <a:rPr lang="fr-FR" altLang="fr-FR" sz="2000" dirty="0"/>
              <a:t>Ces changements ne concernent pas seulement les sujets explicitement traités par l’activité !</a:t>
            </a:r>
          </a:p>
          <a:p>
            <a:pPr marL="0" indent="0">
              <a:buNone/>
            </a:pPr>
            <a:endParaRPr lang="fr-FR" altLang="fr-FR" sz="2000" dirty="0"/>
          </a:p>
          <a:p>
            <a:pPr>
              <a:buFont typeface="Arial" panose="020B0604020202020204" pitchFamily="34" charset="0"/>
              <a:buChar char="•"/>
            </a:pPr>
            <a:r>
              <a:rPr lang="fr-FR" altLang="fr-FR" sz="2000" dirty="0"/>
              <a:t>Questions soulevées :</a:t>
            </a:r>
          </a:p>
          <a:p>
            <a:pPr lvl="1"/>
            <a:r>
              <a:rPr lang="fr-FR" altLang="fr-FR" sz="1600" dirty="0"/>
              <a:t>Est-ce ces « bougés » sont vraiment faibles ou est-ce que la méthodologie utilisée n’est pas pertinente  pour les détecter ?</a:t>
            </a:r>
          </a:p>
          <a:p>
            <a:pPr lvl="1"/>
            <a:r>
              <a:rPr lang="fr-FR" altLang="fr-FR" sz="1600" dirty="0"/>
              <a:t>Qu’est-ce qui, dans le dispositif, est susceptible d’avoir été un frein à l’évolution des représentations étudiantes ? </a:t>
            </a:r>
          </a:p>
        </p:txBody>
      </p:sp>
      <p:sp>
        <p:nvSpPr>
          <p:cNvPr id="27650" name="Espace réservé du numéro de diapositive 4">
            <a:extLst>
              <a:ext uri="{FF2B5EF4-FFF2-40B4-BE49-F238E27FC236}">
                <a16:creationId xmlns:a16="http://schemas.microsoft.com/office/drawing/2014/main" id="{18BA35ED-F02D-DE44-A6C7-E359AD5181D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333399"/>
                </a:solidFill>
                <a:latin typeface="Arial" panose="020B0604020202020204" pitchFamily="34" charset="0"/>
                <a:ea typeface="Arial Unicode MS" panose="020B0604020202020204" pitchFamily="34" charset="-128"/>
              </a:defRPr>
            </a:lvl1pPr>
            <a:lvl2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99"/>
                </a:solidFill>
                <a:latin typeface="Arial" panose="020B0604020202020204" pitchFamily="34" charset="0"/>
                <a:ea typeface="Arial Unicode MS" panose="020B0604020202020204" pitchFamily="34" charset="-128"/>
              </a:defRPr>
            </a:lvl2pPr>
            <a:lvl3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333399"/>
                </a:solidFill>
                <a:latin typeface="Arial" panose="020B0604020202020204" pitchFamily="34" charset="0"/>
                <a:ea typeface="Arial Unicode MS" panose="020B0604020202020204" pitchFamily="34" charset="-128"/>
              </a:defRPr>
            </a:lvl3pPr>
            <a:lvl4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5pPr>
            <a:lvl6pPr marL="25146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6pPr>
            <a:lvl7pPr marL="29718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7pPr>
            <a:lvl8pPr marL="34290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8pPr>
            <a:lvl9pPr marL="38862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9pPr>
          </a:lstStyle>
          <a:p>
            <a:pPr>
              <a:spcBef>
                <a:spcPct val="0"/>
              </a:spcBef>
            </a:pPr>
            <a:fld id="{7BF17B65-AF52-A648-96CA-AA889B6A79FD}" type="slidenum">
              <a:rPr lang="fr-FR" altLang="fr-FR" sz="1200">
                <a:solidFill>
                  <a:srgbClr val="280099"/>
                </a:solidFill>
              </a:rPr>
              <a:pPr>
                <a:spcBef>
                  <a:spcPct val="0"/>
                </a:spcBef>
              </a:pPr>
              <a:t>16</a:t>
            </a:fld>
            <a:endParaRPr lang="fr-FR" altLang="fr-FR" sz="1200">
              <a:solidFill>
                <a:srgbClr val="280099"/>
              </a:solidFill>
            </a:endParaRPr>
          </a:p>
        </p:txBody>
      </p:sp>
      <p:sp>
        <p:nvSpPr>
          <p:cNvPr id="5" name="Titre 8">
            <a:extLst>
              <a:ext uri="{FF2B5EF4-FFF2-40B4-BE49-F238E27FC236}">
                <a16:creationId xmlns:a16="http://schemas.microsoft.com/office/drawing/2014/main" id="{8123EEA9-DDFE-5540-ADD4-4989BBF0B22E}"/>
              </a:ext>
            </a:extLst>
          </p:cNvPr>
          <p:cNvSpPr>
            <a:spLocks noGrp="1"/>
          </p:cNvSpPr>
          <p:nvPr>
            <p:ph type="title"/>
          </p:nvPr>
        </p:nvSpPr>
        <p:spPr>
          <a:xfrm>
            <a:off x="838200" y="365125"/>
            <a:ext cx="10515600" cy="1325563"/>
          </a:xfrm>
        </p:spPr>
        <p:txBody>
          <a:bodyPr/>
          <a:lstStyle/>
          <a:p>
            <a:r>
              <a:rPr lang="fr-FR" sz="3200" dirty="0">
                <a:solidFill>
                  <a:schemeClr val="accent1"/>
                </a:solidFill>
              </a:rPr>
              <a:t>Conclusion de l’analyse des questionnaires</a:t>
            </a:r>
            <a:endParaRPr lang="fr-FR" dirty="0">
              <a:solidFill>
                <a:schemeClr val="accent1"/>
              </a:solidFill>
            </a:endParaRPr>
          </a:p>
        </p:txBody>
      </p:sp>
    </p:spTree>
    <p:extLst>
      <p:ext uri="{BB962C8B-B14F-4D97-AF65-F5344CB8AC3E}">
        <p14:creationId xmlns:p14="http://schemas.microsoft.com/office/powerpoint/2010/main" val="3720472597"/>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BA8331A0-C574-AA40-8C00-35909D014872}"/>
              </a:ext>
            </a:extLst>
          </p:cNvPr>
          <p:cNvSpPr>
            <a:spLocks noGrp="1"/>
          </p:cNvSpPr>
          <p:nvPr>
            <p:ph idx="1"/>
          </p:nvPr>
        </p:nvSpPr>
        <p:spPr>
          <a:xfrm>
            <a:off x="838200" y="1825624"/>
            <a:ext cx="10515600" cy="4029075"/>
          </a:xfrm>
        </p:spPr>
        <p:txBody>
          <a:bodyPr>
            <a:normAutofit/>
          </a:bodyPr>
          <a:lstStyle/>
          <a:p>
            <a:r>
              <a:rPr lang="fr-FR" sz="1800" dirty="0"/>
              <a:t>« L’étudiant </a:t>
            </a:r>
            <a:r>
              <a:rPr lang="fr-FR" sz="1800" dirty="0">
                <a:solidFill>
                  <a:schemeClr val="accent1"/>
                </a:solidFill>
              </a:rPr>
              <a:t>adulte</a:t>
            </a:r>
            <a:r>
              <a:rPr lang="fr-FR" sz="1800" dirty="0"/>
              <a:t> qui arrive à l’université n’est pas complètement </a:t>
            </a:r>
            <a:r>
              <a:rPr lang="fr-FR" sz="1800" dirty="0">
                <a:solidFill>
                  <a:schemeClr val="accent1"/>
                </a:solidFill>
              </a:rPr>
              <a:t>vide</a:t>
            </a:r>
            <a:r>
              <a:rPr lang="fr-FR" sz="1800" dirty="0"/>
              <a:t> ni exempt de connaissances, de croyances, de valeurs, plus ou moins clarifiées et affirmées, et plus ou moins discutables »</a:t>
            </a:r>
            <a:r>
              <a:rPr lang="fr-FR" sz="1800" baseline="30000" dirty="0"/>
              <a:t>1</a:t>
            </a:r>
            <a:endParaRPr lang="fr-FR" sz="1800" dirty="0"/>
          </a:p>
          <a:p>
            <a:r>
              <a:rPr lang="fr-FR" sz="1800" dirty="0"/>
              <a:t>Les étudiants « arrivent avec un bagage de </a:t>
            </a:r>
            <a:r>
              <a:rPr lang="fr-FR" sz="1800" dirty="0">
                <a:solidFill>
                  <a:schemeClr val="accent1"/>
                </a:solidFill>
              </a:rPr>
              <a:t>croyances</a:t>
            </a:r>
            <a:r>
              <a:rPr lang="fr-FR" sz="1800" dirty="0"/>
              <a:t>, d’</a:t>
            </a:r>
            <a:r>
              <a:rPr lang="fr-FR" sz="1800" dirty="0">
                <a:solidFill>
                  <a:schemeClr val="accent1"/>
                </a:solidFill>
              </a:rPr>
              <a:t>opinions</a:t>
            </a:r>
            <a:r>
              <a:rPr lang="fr-FR" sz="1800" dirty="0"/>
              <a:t>, de </a:t>
            </a:r>
            <a:r>
              <a:rPr lang="fr-FR" sz="1800" dirty="0">
                <a:solidFill>
                  <a:schemeClr val="accent1"/>
                </a:solidFill>
              </a:rPr>
              <a:t>certitudes</a:t>
            </a:r>
            <a:r>
              <a:rPr lang="fr-FR" sz="1800" dirty="0"/>
              <a:t>, de </a:t>
            </a:r>
            <a:r>
              <a:rPr lang="fr-FR" sz="1800" dirty="0">
                <a:solidFill>
                  <a:schemeClr val="accent1"/>
                </a:solidFill>
              </a:rPr>
              <a:t>préjugés</a:t>
            </a:r>
            <a:r>
              <a:rPr lang="fr-FR" sz="1800" dirty="0"/>
              <a:t> et de valeurs sur l’environnement, comme à propos de bien d’autres sujets ». Ils ont en effet « été largement socialisés par leurs </a:t>
            </a:r>
            <a:r>
              <a:rPr lang="fr-FR" sz="1800" dirty="0">
                <a:solidFill>
                  <a:schemeClr val="accent1"/>
                </a:solidFill>
              </a:rPr>
              <a:t>parents</a:t>
            </a:r>
            <a:r>
              <a:rPr lang="fr-FR" sz="1800" dirty="0"/>
              <a:t>, leurs premiers </a:t>
            </a:r>
            <a:r>
              <a:rPr lang="fr-FR" sz="1800" dirty="0">
                <a:solidFill>
                  <a:schemeClr val="accent1"/>
                </a:solidFill>
              </a:rPr>
              <a:t>éducateurs</a:t>
            </a:r>
            <a:r>
              <a:rPr lang="fr-FR" sz="1800" dirty="0"/>
              <a:t>, et le </a:t>
            </a:r>
            <a:r>
              <a:rPr lang="fr-FR" sz="1800" dirty="0">
                <a:solidFill>
                  <a:schemeClr val="accent1"/>
                </a:solidFill>
              </a:rPr>
              <a:t>milieu social</a:t>
            </a:r>
            <a:r>
              <a:rPr lang="fr-FR" sz="1800" dirty="0"/>
              <a:t> dans lequel ils ont baigné ; ils sont également plongés dans un monde de </a:t>
            </a:r>
            <a:r>
              <a:rPr lang="fr-FR" sz="1800" dirty="0">
                <a:solidFill>
                  <a:schemeClr val="accent1"/>
                </a:solidFill>
              </a:rPr>
              <a:t>discours contradictoires</a:t>
            </a:r>
            <a:r>
              <a:rPr lang="fr-FR" sz="1800" dirty="0"/>
              <a:t> où les fausses-vérités côtoient l’invraisemblable »</a:t>
            </a:r>
          </a:p>
          <a:p>
            <a:r>
              <a:rPr lang="fr-FR" sz="1800" dirty="0"/>
              <a:t>L’enseignant doit se saisir « des points de vue, des opinions, des expériences  » pour « les relativiser, en montrer les critiques existantes, </a:t>
            </a:r>
            <a:r>
              <a:rPr lang="fr-FR" sz="1800" dirty="0">
                <a:solidFill>
                  <a:schemeClr val="accent1"/>
                </a:solidFill>
              </a:rPr>
              <a:t>tout en évitant de leur indiquer quoi penser et qui croire</a:t>
            </a:r>
            <a:r>
              <a:rPr lang="fr-FR" sz="1800" dirty="0"/>
              <a:t> »</a:t>
            </a:r>
          </a:p>
          <a:p>
            <a:endParaRPr lang="fr-FR" sz="1800" dirty="0">
              <a:solidFill>
                <a:schemeClr val="accent1"/>
              </a:solidFill>
            </a:endParaRPr>
          </a:p>
          <a:p>
            <a:r>
              <a:rPr lang="fr-FR" sz="1800" dirty="0"/>
              <a:t>Ce </a:t>
            </a:r>
            <a:r>
              <a:rPr lang="fr-FR" sz="1800" dirty="0">
                <a:solidFill>
                  <a:schemeClr val="accent1"/>
                </a:solidFill>
              </a:rPr>
              <a:t>déjà-là</a:t>
            </a:r>
            <a:r>
              <a:rPr lang="fr-FR" sz="1800" dirty="0"/>
              <a:t> « même s’il est faux – est </a:t>
            </a:r>
            <a:r>
              <a:rPr lang="fr-FR" sz="1800" dirty="0">
                <a:solidFill>
                  <a:schemeClr val="accent1"/>
                </a:solidFill>
              </a:rPr>
              <a:t>organisé</a:t>
            </a:r>
            <a:r>
              <a:rPr lang="fr-FR" sz="1800" dirty="0"/>
              <a:t> chez l’élève en un </a:t>
            </a:r>
            <a:r>
              <a:rPr lang="fr-FR" sz="1800" dirty="0">
                <a:solidFill>
                  <a:schemeClr val="accent1"/>
                </a:solidFill>
              </a:rPr>
              <a:t>système explicatif, personnel et fonctionnel </a:t>
            </a:r>
            <a:r>
              <a:rPr lang="fr-FR" sz="1800" dirty="0"/>
              <a:t>»</a:t>
            </a:r>
            <a:r>
              <a:rPr lang="fr-FR" sz="1800" baseline="30000" dirty="0"/>
              <a:t>2</a:t>
            </a:r>
          </a:p>
          <a:p>
            <a:r>
              <a:rPr lang="fr-FR" sz="1800" dirty="0"/>
              <a:t>Il constitue sa </a:t>
            </a:r>
            <a:r>
              <a:rPr lang="fr-FR" sz="1800" dirty="0">
                <a:solidFill>
                  <a:schemeClr val="accent1"/>
                </a:solidFill>
              </a:rPr>
              <a:t>représentation de la question sous-jacente</a:t>
            </a:r>
            <a:r>
              <a:rPr lang="fr-FR" sz="1800" dirty="0"/>
              <a:t> et est susceptible d’interagir avec les savoirs dont on vise la construction. </a:t>
            </a:r>
          </a:p>
        </p:txBody>
      </p:sp>
      <p:sp>
        <p:nvSpPr>
          <p:cNvPr id="9" name="Titre 8">
            <a:extLst>
              <a:ext uri="{FF2B5EF4-FFF2-40B4-BE49-F238E27FC236}">
                <a16:creationId xmlns:a16="http://schemas.microsoft.com/office/drawing/2014/main" id="{0910E7D8-BCCD-6243-B794-B0BF6F6654C3}"/>
              </a:ext>
            </a:extLst>
          </p:cNvPr>
          <p:cNvSpPr>
            <a:spLocks noGrp="1"/>
          </p:cNvSpPr>
          <p:nvPr>
            <p:ph type="title"/>
          </p:nvPr>
        </p:nvSpPr>
        <p:spPr/>
        <p:txBody>
          <a:bodyPr/>
          <a:lstStyle/>
          <a:p>
            <a:r>
              <a:rPr lang="fr-FR" sz="3200" dirty="0">
                <a:solidFill>
                  <a:schemeClr val="accent1"/>
                </a:solidFill>
              </a:rPr>
              <a:t>Retour sur la notion de représentation en didactique</a:t>
            </a:r>
            <a:endParaRPr lang="fr-FR" dirty="0">
              <a:solidFill>
                <a:schemeClr val="accent1"/>
              </a:solidFill>
            </a:endParaRPr>
          </a:p>
        </p:txBody>
      </p:sp>
      <p:sp>
        <p:nvSpPr>
          <p:cNvPr id="2" name="Espace réservé du numéro de diapositive 1">
            <a:extLst>
              <a:ext uri="{FF2B5EF4-FFF2-40B4-BE49-F238E27FC236}">
                <a16:creationId xmlns:a16="http://schemas.microsoft.com/office/drawing/2014/main" id="{827991B7-FADE-9447-BA8A-7D3D6EA87E6E}"/>
              </a:ext>
            </a:extLst>
          </p:cNvPr>
          <p:cNvSpPr>
            <a:spLocks noGrp="1"/>
          </p:cNvSpPr>
          <p:nvPr>
            <p:ph type="sldNum" sz="quarter" idx="12"/>
          </p:nvPr>
        </p:nvSpPr>
        <p:spPr/>
        <p:txBody>
          <a:bodyPr/>
          <a:lstStyle/>
          <a:p>
            <a:fld id="{DAA9B640-E39C-4E41-BE36-1F8C28A1FDBB}" type="slidenum">
              <a:rPr lang="fr-FR" smtClean="0"/>
              <a:t>17</a:t>
            </a:fld>
            <a:endParaRPr lang="fr-FR"/>
          </a:p>
        </p:txBody>
      </p:sp>
      <p:sp>
        <p:nvSpPr>
          <p:cNvPr id="3" name="ZoneTexte 2">
            <a:extLst>
              <a:ext uri="{FF2B5EF4-FFF2-40B4-BE49-F238E27FC236}">
                <a16:creationId xmlns:a16="http://schemas.microsoft.com/office/drawing/2014/main" id="{8C6BA57C-17EA-2948-8C60-5B750E319038}"/>
              </a:ext>
            </a:extLst>
          </p:cNvPr>
          <p:cNvSpPr txBox="1"/>
          <p:nvPr/>
        </p:nvSpPr>
        <p:spPr>
          <a:xfrm>
            <a:off x="838200" y="6021097"/>
            <a:ext cx="11202732" cy="553998"/>
          </a:xfrm>
          <a:prstGeom prst="rect">
            <a:avLst/>
          </a:prstGeom>
          <a:noFill/>
        </p:spPr>
        <p:txBody>
          <a:bodyPr wrap="square" rtlCol="0">
            <a:spAutoFit/>
          </a:bodyPr>
          <a:lstStyle/>
          <a:p>
            <a:r>
              <a:rPr lang="fr-FR" sz="1000" b="0" i="0" u="none" strike="noStrike" baseline="30000" dirty="0">
                <a:solidFill>
                  <a:srgbClr val="000000"/>
                </a:solidFill>
                <a:effectLst/>
                <a:latin typeface="Times New Roman" panose="02020603050405020304" pitchFamily="18" charset="0"/>
              </a:rPr>
              <a:t>1</a:t>
            </a:r>
            <a:r>
              <a:rPr lang="fr-FR" sz="1000" b="0" i="0" u="none" strike="noStrike" dirty="0">
                <a:solidFill>
                  <a:srgbClr val="000000"/>
                </a:solidFill>
                <a:effectLst/>
                <a:latin typeface="Times New Roman" panose="02020603050405020304" pitchFamily="18" charset="0"/>
              </a:rPr>
              <a:t> LABERGE, Y. (2011). Cinq types d’étudiants adultes quant à leur rapport à l’environnement - L'approche wébérienne de l'</a:t>
            </a:r>
            <a:r>
              <a:rPr lang="fr-FR" sz="1000" b="0" i="0" u="none" strike="noStrike" dirty="0" err="1">
                <a:solidFill>
                  <a:srgbClr val="000000"/>
                </a:solidFill>
                <a:effectLst/>
                <a:latin typeface="Times New Roman" panose="02020603050405020304" pitchFamily="18" charset="0"/>
              </a:rPr>
              <a:t>idéal-type</a:t>
            </a:r>
            <a:r>
              <a:rPr lang="fr-FR" sz="1000" b="0" i="0" u="none" strike="noStrike" dirty="0">
                <a:solidFill>
                  <a:srgbClr val="000000"/>
                </a:solidFill>
                <a:effectLst/>
                <a:latin typeface="Times New Roman" panose="02020603050405020304" pitchFamily="18" charset="0"/>
              </a:rPr>
              <a:t>, Éducation relative à l'environnement, 16. </a:t>
            </a:r>
            <a:r>
              <a:rPr lang="fr-FR" sz="1000" b="0" i="0" u="none" strike="noStrike" dirty="0">
                <a:solidFill>
                  <a:srgbClr val="000000"/>
                </a:solidFill>
                <a:effectLst/>
                <a:latin typeface="Times New Roman" panose="02020603050405020304" pitchFamily="18" charset="0"/>
                <a:hlinkClick r:id="rId2"/>
              </a:rPr>
              <a:t>https://doi.org/10.4000/ere.7243</a:t>
            </a:r>
            <a:r>
              <a:rPr lang="fr-FR" sz="1000" b="0" i="0" u="none" strike="noStrike" dirty="0">
                <a:solidFill>
                  <a:srgbClr val="000000"/>
                </a:solidFill>
                <a:effectLst/>
                <a:latin typeface="Times New Roman" panose="02020603050405020304" pitchFamily="18" charset="0"/>
              </a:rPr>
              <a:t> </a:t>
            </a:r>
            <a:endParaRPr lang="fr-FR" sz="1000" b="0" i="0" u="none" strike="noStrike" baseline="30000" dirty="0">
              <a:solidFill>
                <a:srgbClr val="000000"/>
              </a:solidFill>
              <a:effectLst/>
              <a:latin typeface="Times New Roman" panose="02020603050405020304" pitchFamily="18" charset="0"/>
            </a:endParaRPr>
          </a:p>
          <a:p>
            <a:r>
              <a:rPr lang="fr-FR" sz="1000" baseline="30000" dirty="0">
                <a:solidFill>
                  <a:srgbClr val="000000"/>
                </a:solidFill>
                <a:latin typeface="Times New Roman" panose="02020603050405020304" pitchFamily="18" charset="0"/>
              </a:rPr>
              <a:t>2</a:t>
            </a:r>
            <a:r>
              <a:rPr lang="fr-FR" sz="1000" b="0" i="0" u="none" strike="noStrike" dirty="0">
                <a:solidFill>
                  <a:srgbClr val="000000"/>
                </a:solidFill>
                <a:effectLst/>
                <a:latin typeface="Times New Roman" panose="02020603050405020304" pitchFamily="18" charset="0"/>
              </a:rPr>
              <a:t> ASTOLFI, J.-P., DAROT, </a:t>
            </a:r>
            <a:r>
              <a:rPr lang="fr-FR" sz="1000" b="0" i="0" u="none" strike="noStrike" dirty="0" err="1">
                <a:solidFill>
                  <a:srgbClr val="000000"/>
                </a:solidFill>
                <a:effectLst/>
                <a:latin typeface="Times New Roman" panose="02020603050405020304" pitchFamily="18" charset="0"/>
              </a:rPr>
              <a:t>É</a:t>
            </a:r>
            <a:r>
              <a:rPr lang="fr-FR" sz="1000" b="0" i="0" u="none" strike="noStrike" dirty="0">
                <a:solidFill>
                  <a:srgbClr val="000000"/>
                </a:solidFill>
                <a:effectLst/>
                <a:latin typeface="Times New Roman" panose="02020603050405020304" pitchFamily="18" charset="0"/>
              </a:rPr>
              <a:t>., GINSBURGER-VOGEL, Y., TOUSSAINT, J. (2008). Mots-clés de la didactique des sciences : Repère, définitions, bibliographies. De Boeck Supérieur. </a:t>
            </a:r>
            <a:r>
              <a:rPr lang="fr-FR" sz="1000" b="0" i="0" u="none" strike="noStrike" dirty="0">
                <a:solidFill>
                  <a:srgbClr val="000000"/>
                </a:solidFill>
                <a:effectLst/>
                <a:latin typeface="Times New Roman" panose="02020603050405020304" pitchFamily="18" charset="0"/>
                <a:hlinkClick r:id="rId3"/>
              </a:rPr>
              <a:t>https://doi.org/10.3917/dbu.astol.2008.01</a:t>
            </a:r>
            <a:r>
              <a:rPr lang="fr-FR" sz="1000" b="0" i="0" u="none" strike="noStrike" dirty="0">
                <a:solidFill>
                  <a:srgbClr val="000000"/>
                </a:solidFill>
                <a:effectLst/>
                <a:latin typeface="Times New Roman" panose="02020603050405020304" pitchFamily="18" charset="0"/>
              </a:rPr>
              <a:t> </a:t>
            </a:r>
            <a:endParaRPr lang="fr-FR" sz="1000" dirty="0"/>
          </a:p>
        </p:txBody>
      </p:sp>
    </p:spTree>
    <p:extLst>
      <p:ext uri="{BB962C8B-B14F-4D97-AF65-F5344CB8AC3E}">
        <p14:creationId xmlns:p14="http://schemas.microsoft.com/office/powerpoint/2010/main" val="3763528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BA8331A0-C574-AA40-8C00-35909D014872}"/>
              </a:ext>
            </a:extLst>
          </p:cNvPr>
          <p:cNvSpPr>
            <a:spLocks noGrp="1"/>
          </p:cNvSpPr>
          <p:nvPr>
            <p:ph idx="1"/>
          </p:nvPr>
        </p:nvSpPr>
        <p:spPr>
          <a:xfrm>
            <a:off x="838200" y="1825624"/>
            <a:ext cx="10515600" cy="4029075"/>
          </a:xfrm>
        </p:spPr>
        <p:txBody>
          <a:bodyPr>
            <a:normAutofit/>
          </a:bodyPr>
          <a:lstStyle/>
          <a:p>
            <a:r>
              <a:rPr lang="fr-FR" sz="1800" dirty="0"/>
              <a:t>Des </a:t>
            </a:r>
            <a:r>
              <a:rPr lang="fr-FR" sz="1800" dirty="0">
                <a:solidFill>
                  <a:schemeClr val="accent1"/>
                </a:solidFill>
              </a:rPr>
              <a:t>connaissances</a:t>
            </a:r>
            <a:r>
              <a:rPr lang="fr-FR" sz="1800" dirty="0"/>
              <a:t> : savoir établi scientifiquement, et faisant l’objet d’un consensus de la communauté académique. </a:t>
            </a:r>
          </a:p>
          <a:p>
            <a:endParaRPr lang="fr-FR" sz="1800" dirty="0"/>
          </a:p>
          <a:p>
            <a:r>
              <a:rPr lang="fr-FR" sz="1800" dirty="0"/>
              <a:t>Des </a:t>
            </a:r>
            <a:r>
              <a:rPr lang="fr-FR" sz="1800" dirty="0">
                <a:solidFill>
                  <a:schemeClr val="accent1"/>
                </a:solidFill>
              </a:rPr>
              <a:t>opinions</a:t>
            </a:r>
            <a:r>
              <a:rPr lang="fr-FR" sz="1800" dirty="0"/>
              <a:t> : toute affirmation tenue pour vraie par l'étudiant, sans que celle-ci qui ne repose sur un savoir établi scientifiquement.</a:t>
            </a:r>
          </a:p>
          <a:p>
            <a:pPr lvl="1"/>
            <a:r>
              <a:rPr lang="fr-FR" sz="1600" dirty="0"/>
              <a:t>Certaines opinions peuvent même entrer en contradiction avec un savoir de référence, nous parlerons alors d’</a:t>
            </a:r>
            <a:r>
              <a:rPr lang="fr-FR" sz="1600" dirty="0">
                <a:solidFill>
                  <a:schemeClr val="accent1"/>
                </a:solidFill>
              </a:rPr>
              <a:t>opinions erronées. </a:t>
            </a:r>
            <a:br>
              <a:rPr lang="fr-FR" sz="1600" dirty="0">
                <a:solidFill>
                  <a:schemeClr val="accent1"/>
                </a:solidFill>
              </a:rPr>
            </a:br>
            <a:r>
              <a:rPr lang="fr-FR" sz="1600" dirty="0"/>
              <a:t>Exemple : nier le lien entre usage intensif des énergies fossiles et changement climatique) </a:t>
            </a:r>
          </a:p>
          <a:p>
            <a:pPr lvl="1"/>
            <a:r>
              <a:rPr lang="fr-FR" sz="1600" dirty="0"/>
              <a:t>D’autres opinions peuvent être liées à des questions sur lesquelles il n’existe </a:t>
            </a:r>
            <a:r>
              <a:rPr lang="fr-FR" sz="1600" dirty="0">
                <a:solidFill>
                  <a:schemeClr val="accent1"/>
                </a:solidFill>
              </a:rPr>
              <a:t>pas de consensus scientifique</a:t>
            </a:r>
            <a:r>
              <a:rPr lang="fr-FR" sz="1600" dirty="0"/>
              <a:t>.</a:t>
            </a:r>
            <a:br>
              <a:rPr lang="fr-FR" sz="1600" dirty="0"/>
            </a:br>
            <a:r>
              <a:rPr lang="fr-FR" sz="1600" dirty="0"/>
              <a:t>Exemple : l’impact des éoliennes sur les oiseaux</a:t>
            </a:r>
          </a:p>
          <a:p>
            <a:pPr lvl="1"/>
            <a:r>
              <a:rPr lang="fr-FR" sz="1600" dirty="0"/>
              <a:t>Il existe enfin des opinions qui relèvent d’un registre </a:t>
            </a:r>
            <a:r>
              <a:rPr lang="fr-FR" sz="1600" dirty="0">
                <a:solidFill>
                  <a:schemeClr val="accent1"/>
                </a:solidFill>
              </a:rPr>
              <a:t>subjectif </a:t>
            </a:r>
            <a:r>
              <a:rPr lang="fr-FR" sz="1600" dirty="0"/>
              <a:t>qui ne peuvent pas être confrontées à des savoirs de référence.</a:t>
            </a:r>
            <a:br>
              <a:rPr lang="fr-FR" sz="1600" dirty="0"/>
            </a:br>
            <a:r>
              <a:rPr lang="fr-FR" sz="1600" dirty="0"/>
              <a:t>Exemple « une éolienne c’est moche »</a:t>
            </a:r>
          </a:p>
          <a:p>
            <a:r>
              <a:rPr lang="fr-FR" sz="1800" dirty="0"/>
              <a:t>Des </a:t>
            </a:r>
            <a:r>
              <a:rPr lang="fr-FR" sz="1800" dirty="0">
                <a:solidFill>
                  <a:schemeClr val="accent1"/>
                </a:solidFill>
              </a:rPr>
              <a:t>valeurs </a:t>
            </a:r>
            <a:r>
              <a:rPr lang="fr-FR" sz="1800" dirty="0"/>
              <a:t>et des</a:t>
            </a:r>
            <a:r>
              <a:rPr lang="fr-FR" sz="1800" dirty="0">
                <a:solidFill>
                  <a:schemeClr val="accent1"/>
                </a:solidFill>
              </a:rPr>
              <a:t> pratiques</a:t>
            </a:r>
          </a:p>
        </p:txBody>
      </p:sp>
      <p:sp>
        <p:nvSpPr>
          <p:cNvPr id="9" name="Titre 8">
            <a:extLst>
              <a:ext uri="{FF2B5EF4-FFF2-40B4-BE49-F238E27FC236}">
                <a16:creationId xmlns:a16="http://schemas.microsoft.com/office/drawing/2014/main" id="{0910E7D8-BCCD-6243-B794-B0BF6F6654C3}"/>
              </a:ext>
            </a:extLst>
          </p:cNvPr>
          <p:cNvSpPr>
            <a:spLocks noGrp="1"/>
          </p:cNvSpPr>
          <p:nvPr>
            <p:ph type="title"/>
          </p:nvPr>
        </p:nvSpPr>
        <p:spPr/>
        <p:txBody>
          <a:bodyPr/>
          <a:lstStyle/>
          <a:p>
            <a:r>
              <a:rPr lang="fr-FR" sz="3200" dirty="0">
                <a:solidFill>
                  <a:schemeClr val="accent1"/>
                </a:solidFill>
              </a:rPr>
              <a:t>Éléments constitutifs d’une représentation</a:t>
            </a:r>
            <a:endParaRPr lang="fr-FR" dirty="0">
              <a:solidFill>
                <a:schemeClr val="accent1"/>
              </a:solidFill>
            </a:endParaRPr>
          </a:p>
        </p:txBody>
      </p:sp>
      <p:sp>
        <p:nvSpPr>
          <p:cNvPr id="2" name="Espace réservé du numéro de diapositive 1">
            <a:extLst>
              <a:ext uri="{FF2B5EF4-FFF2-40B4-BE49-F238E27FC236}">
                <a16:creationId xmlns:a16="http://schemas.microsoft.com/office/drawing/2014/main" id="{827991B7-FADE-9447-BA8A-7D3D6EA87E6E}"/>
              </a:ext>
            </a:extLst>
          </p:cNvPr>
          <p:cNvSpPr>
            <a:spLocks noGrp="1"/>
          </p:cNvSpPr>
          <p:nvPr>
            <p:ph type="sldNum" sz="quarter" idx="12"/>
          </p:nvPr>
        </p:nvSpPr>
        <p:spPr/>
        <p:txBody>
          <a:bodyPr/>
          <a:lstStyle/>
          <a:p>
            <a:fld id="{DAA9B640-E39C-4E41-BE36-1F8C28A1FDBB}" type="slidenum">
              <a:rPr lang="fr-FR" smtClean="0"/>
              <a:t>18</a:t>
            </a:fld>
            <a:endParaRPr lang="fr-FR"/>
          </a:p>
        </p:txBody>
      </p:sp>
    </p:spTree>
    <p:extLst>
      <p:ext uri="{BB962C8B-B14F-4D97-AF65-F5344CB8AC3E}">
        <p14:creationId xmlns:p14="http://schemas.microsoft.com/office/powerpoint/2010/main" val="329542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BA8331A0-C574-AA40-8C00-35909D014872}"/>
              </a:ext>
            </a:extLst>
          </p:cNvPr>
          <p:cNvSpPr>
            <a:spLocks noGrp="1"/>
          </p:cNvSpPr>
          <p:nvPr>
            <p:ph idx="1"/>
          </p:nvPr>
        </p:nvSpPr>
        <p:spPr>
          <a:xfrm>
            <a:off x="838201" y="1825624"/>
            <a:ext cx="7772400" cy="4029075"/>
          </a:xfrm>
        </p:spPr>
        <p:txBody>
          <a:bodyPr>
            <a:normAutofit/>
          </a:bodyPr>
          <a:lstStyle/>
          <a:p>
            <a:r>
              <a:rPr lang="fr-FR" sz="1800" dirty="0"/>
              <a:t>Les systèmes de valeurs guident les choix individuels et sociaux</a:t>
            </a:r>
          </a:p>
          <a:p>
            <a:r>
              <a:rPr lang="fr-FR" sz="1800" dirty="0"/>
              <a:t>Boltanski &amp; Thévenot</a:t>
            </a:r>
            <a:r>
              <a:rPr lang="fr-FR" sz="1800" baseline="30000" dirty="0"/>
              <a:t>1</a:t>
            </a:r>
            <a:r>
              <a:rPr lang="fr-FR" sz="1800" dirty="0"/>
              <a:t> ont identifié 6 cités fondées chacune sur la primauté d’un </a:t>
            </a:r>
            <a:r>
              <a:rPr lang="fr-FR" sz="1800" dirty="0">
                <a:solidFill>
                  <a:schemeClr val="accent1"/>
                </a:solidFill>
              </a:rPr>
              <a:t>principe supérieur commun</a:t>
            </a:r>
            <a:endParaRPr lang="fr-FR" sz="1800" dirty="0"/>
          </a:p>
          <a:p>
            <a:r>
              <a:rPr lang="fr-FR" sz="1800" dirty="0"/>
              <a:t>Le </a:t>
            </a:r>
            <a:r>
              <a:rPr lang="fr-FR" sz="1800" dirty="0">
                <a:solidFill>
                  <a:schemeClr val="accent1"/>
                </a:solidFill>
              </a:rPr>
              <a:t>sacrifice de leurs intérêts particuliers</a:t>
            </a:r>
            <a:r>
              <a:rPr lang="fr-FR" sz="1800" dirty="0"/>
              <a:t> au bénéfice de ce principe supérieur commun permet aux membres de la cité d’accéder à l’état de </a:t>
            </a:r>
            <a:r>
              <a:rPr lang="fr-FR" sz="1800" dirty="0">
                <a:solidFill>
                  <a:schemeClr val="accent1"/>
                </a:solidFill>
              </a:rPr>
              <a:t>grandeur</a:t>
            </a:r>
            <a:r>
              <a:rPr lang="fr-FR" sz="1800" dirty="0"/>
              <a:t>.</a:t>
            </a:r>
          </a:p>
          <a:p>
            <a:endParaRPr lang="fr-FR" sz="1800" dirty="0"/>
          </a:p>
          <a:p>
            <a:r>
              <a:rPr lang="fr-FR" sz="1800" dirty="0"/>
              <a:t>Notes :</a:t>
            </a:r>
          </a:p>
          <a:p>
            <a:pPr lvl="1"/>
            <a:r>
              <a:rPr lang="fr-FR" sz="1600" dirty="0"/>
              <a:t>Les sociétés complexes «  ne se laissent pas enfermer dans aucun des mondes que nous avons identifiés »</a:t>
            </a:r>
          </a:p>
          <a:p>
            <a:pPr lvl="1"/>
            <a:r>
              <a:rPr lang="fr-FR" sz="1600" dirty="0"/>
              <a:t>Les sacrifices faits par un individu pour accéder à l’état de grandeur dans une cité correspondent souvent renoncer à la grandeur dans une autre cité</a:t>
            </a:r>
          </a:p>
        </p:txBody>
      </p:sp>
      <p:sp>
        <p:nvSpPr>
          <p:cNvPr id="9" name="Titre 8">
            <a:extLst>
              <a:ext uri="{FF2B5EF4-FFF2-40B4-BE49-F238E27FC236}">
                <a16:creationId xmlns:a16="http://schemas.microsoft.com/office/drawing/2014/main" id="{0910E7D8-BCCD-6243-B794-B0BF6F6654C3}"/>
              </a:ext>
            </a:extLst>
          </p:cNvPr>
          <p:cNvSpPr>
            <a:spLocks noGrp="1"/>
          </p:cNvSpPr>
          <p:nvPr>
            <p:ph type="title"/>
          </p:nvPr>
        </p:nvSpPr>
        <p:spPr/>
        <p:txBody>
          <a:bodyPr/>
          <a:lstStyle/>
          <a:p>
            <a:r>
              <a:rPr lang="fr-FR" sz="3200">
                <a:solidFill>
                  <a:schemeClr val="accent1"/>
                </a:solidFill>
              </a:rPr>
              <a:t>Economie de la grandeur : les 6 cités</a:t>
            </a:r>
            <a:endParaRPr lang="fr-FR" dirty="0">
              <a:solidFill>
                <a:schemeClr val="accent1"/>
              </a:solidFill>
            </a:endParaRPr>
          </a:p>
        </p:txBody>
      </p:sp>
      <p:sp>
        <p:nvSpPr>
          <p:cNvPr id="2" name="Espace réservé du numéro de diapositive 1">
            <a:extLst>
              <a:ext uri="{FF2B5EF4-FFF2-40B4-BE49-F238E27FC236}">
                <a16:creationId xmlns:a16="http://schemas.microsoft.com/office/drawing/2014/main" id="{827991B7-FADE-9447-BA8A-7D3D6EA87E6E}"/>
              </a:ext>
            </a:extLst>
          </p:cNvPr>
          <p:cNvSpPr>
            <a:spLocks noGrp="1"/>
          </p:cNvSpPr>
          <p:nvPr>
            <p:ph type="sldNum" sz="quarter" idx="12"/>
          </p:nvPr>
        </p:nvSpPr>
        <p:spPr/>
        <p:txBody>
          <a:bodyPr/>
          <a:lstStyle/>
          <a:p>
            <a:fld id="{DAA9B640-E39C-4E41-BE36-1F8C28A1FDBB}" type="slidenum">
              <a:rPr lang="fr-FR" smtClean="0"/>
              <a:t>19</a:t>
            </a:fld>
            <a:endParaRPr lang="fr-FR"/>
          </a:p>
        </p:txBody>
      </p:sp>
      <p:pic>
        <p:nvPicPr>
          <p:cNvPr id="2050" name="Picture 2">
            <a:extLst>
              <a:ext uri="{FF2B5EF4-FFF2-40B4-BE49-F238E27FC236}">
                <a16:creationId xmlns:a16="http://schemas.microsoft.com/office/drawing/2014/main" id="{18A5DC92-C6BF-524F-A61D-A967665FE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8534" y="1825624"/>
            <a:ext cx="2647262" cy="40290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23A81B91-450D-AD49-BFF7-DA3087F8B0F0}"/>
              </a:ext>
            </a:extLst>
          </p:cNvPr>
          <p:cNvSpPr txBox="1"/>
          <p:nvPr/>
        </p:nvSpPr>
        <p:spPr>
          <a:xfrm>
            <a:off x="838200" y="6021097"/>
            <a:ext cx="11202732" cy="246221"/>
          </a:xfrm>
          <a:prstGeom prst="rect">
            <a:avLst/>
          </a:prstGeom>
          <a:noFill/>
        </p:spPr>
        <p:txBody>
          <a:bodyPr wrap="square" rtlCol="0">
            <a:spAutoFit/>
          </a:bodyPr>
          <a:lstStyle/>
          <a:p>
            <a:r>
              <a:rPr lang="fr-FR" sz="1000" b="0" i="0" u="none" strike="noStrike" baseline="30000" dirty="0">
                <a:solidFill>
                  <a:srgbClr val="000000"/>
                </a:solidFill>
                <a:effectLst/>
                <a:latin typeface="Times New Roman" panose="02020603050405020304" pitchFamily="18" charset="0"/>
              </a:rPr>
              <a:t>1</a:t>
            </a:r>
            <a:r>
              <a:rPr lang="fr-FR" sz="1000" b="0" i="0" u="none" strike="noStrike" dirty="0">
                <a:solidFill>
                  <a:srgbClr val="000000"/>
                </a:solidFill>
                <a:effectLst/>
                <a:latin typeface="Times New Roman" panose="02020603050405020304" pitchFamily="18" charset="0"/>
              </a:rPr>
              <a:t> BOLTANSKI, L. &amp; THÉVENOT, L. (1991). De la justification - Les économies de la grandeur. Paris : Gallimard. </a:t>
            </a:r>
            <a:endParaRPr lang="fr-FR" sz="1000" dirty="0"/>
          </a:p>
        </p:txBody>
      </p:sp>
    </p:spTree>
    <p:extLst>
      <p:ext uri="{BB962C8B-B14F-4D97-AF65-F5344CB8AC3E}">
        <p14:creationId xmlns:p14="http://schemas.microsoft.com/office/powerpoint/2010/main" val="2199985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BA8331A0-C574-AA40-8C00-35909D014872}"/>
              </a:ext>
            </a:extLst>
          </p:cNvPr>
          <p:cNvSpPr>
            <a:spLocks noGrp="1"/>
          </p:cNvSpPr>
          <p:nvPr>
            <p:ph idx="1"/>
          </p:nvPr>
        </p:nvSpPr>
        <p:spPr>
          <a:xfrm>
            <a:off x="838200" y="1825624"/>
            <a:ext cx="10515600" cy="4029075"/>
          </a:xfrm>
        </p:spPr>
        <p:txBody>
          <a:bodyPr>
            <a:normAutofit fontScale="85000" lnSpcReduction="20000"/>
          </a:bodyPr>
          <a:lstStyle/>
          <a:p>
            <a:r>
              <a:rPr lang="fr-FR" sz="2100" dirty="0">
                <a:sym typeface="Wingdings"/>
              </a:rPr>
              <a:t>Depuis 2021 et l’adoption de la loi de programmation de la recherche, « la sensibilisation et à la formation aux enjeux de la transition écologique et du développement durable » fait explicitement partie des missions du service public de l'enseignement supérieur (article L123-2 du Code de l’Éducation)</a:t>
            </a:r>
          </a:p>
          <a:p>
            <a:r>
              <a:rPr lang="fr-FR" sz="2100" dirty="0"/>
              <a:t>Février 2022 : le rapport Jouzel</a:t>
            </a:r>
            <a:r>
              <a:rPr lang="fr-FR" sz="2100" baseline="30000" dirty="0"/>
              <a:t>1</a:t>
            </a:r>
            <a:r>
              <a:rPr lang="fr-FR" sz="2100" dirty="0"/>
              <a:t> « Sensibiliser et former aux enjeux de la transition écologique dans l'Enseignement supérieur » préconise de « </a:t>
            </a:r>
            <a:r>
              <a:rPr lang="fr-FR" sz="2100" dirty="0">
                <a:solidFill>
                  <a:schemeClr val="accent1"/>
                </a:solidFill>
              </a:rPr>
              <a:t>considérer une approche systémique</a:t>
            </a:r>
            <a:r>
              <a:rPr lang="fr-FR" sz="2100" dirty="0"/>
              <a:t> » pour appréhender la complexité de la transition écologique, ses différentes échelles et dimensions, et « </a:t>
            </a:r>
            <a:r>
              <a:rPr lang="fr-FR" sz="2100" dirty="0" err="1">
                <a:solidFill>
                  <a:schemeClr val="accent1"/>
                </a:solidFill>
              </a:rPr>
              <a:t>co</a:t>
            </a:r>
            <a:r>
              <a:rPr lang="fr-FR" sz="2100" dirty="0">
                <a:solidFill>
                  <a:schemeClr val="accent1"/>
                </a:solidFill>
              </a:rPr>
              <a:t>-construire des diagnostics et des solutions</a:t>
            </a:r>
            <a:r>
              <a:rPr lang="fr-FR" sz="2100" dirty="0"/>
              <a:t> » pour permettre l’appropriation par tous des objectifs et modalités de cette transition</a:t>
            </a:r>
          </a:p>
          <a:p>
            <a:pPr lvl="1"/>
            <a:endParaRPr lang="fr-FR" sz="1600" dirty="0"/>
          </a:p>
          <a:p>
            <a:r>
              <a:rPr lang="fr-FR" sz="2100" dirty="0">
                <a:solidFill>
                  <a:schemeClr val="accent1"/>
                </a:solidFill>
              </a:rPr>
              <a:t>Projet EDD-SUP :</a:t>
            </a:r>
            <a:r>
              <a:rPr lang="fr-FR" sz="2100" dirty="0"/>
              <a:t> Éducation au Développement Durable dans le Supérieur (financement MESR, </a:t>
            </a:r>
            <a:r>
              <a:rPr lang="fr-FR" sz="2100" dirty="0" err="1"/>
              <a:t>co-porteurs</a:t>
            </a:r>
            <a:r>
              <a:rPr lang="fr-FR" sz="2100" dirty="0"/>
              <a:t> : Rozenn Texier-Picard, Damien Grenier)</a:t>
            </a:r>
          </a:p>
          <a:p>
            <a:pPr marL="722313" lvl="2" indent="-236538"/>
            <a:r>
              <a:rPr lang="fr-FR" sz="1900" dirty="0"/>
              <a:t>Quelles valeurs, quels savoirs antérieurs, quelles croyances sont mobilisées par les </a:t>
            </a:r>
            <a:r>
              <a:rPr lang="fr-FR" sz="1900" dirty="0" err="1"/>
              <a:t>étudiant-es</a:t>
            </a:r>
            <a:r>
              <a:rPr lang="fr-FR" sz="1900" dirty="0"/>
              <a:t> dans l’argumentation sur les questions de développement durable ?</a:t>
            </a:r>
          </a:p>
          <a:p>
            <a:pPr marL="722313" lvl="2" indent="-236538"/>
            <a:r>
              <a:rPr lang="fr-FR" sz="1900" dirty="0"/>
              <a:t>Quelles ressources, quels dispositifs pédagogiques sont les plus à même de faire évoluer la place des croyances au profit d’une démarche scientifique, de produire chez les </a:t>
            </a:r>
            <a:r>
              <a:rPr lang="fr-FR" sz="1900" dirty="0" err="1"/>
              <a:t>étudiant-es</a:t>
            </a:r>
            <a:r>
              <a:rPr lang="fr-FR" sz="1900" dirty="0"/>
              <a:t> une envie de se mobiliser et rechercher des solutions aux problématiques de développement durable ? </a:t>
            </a:r>
          </a:p>
          <a:p>
            <a:pPr marL="722313" lvl="2" indent="-236538"/>
            <a:r>
              <a:rPr lang="fr-FR" sz="1900" dirty="0"/>
              <a:t>Observe-t-on sur ces questions des différences selon le genre, selon l’origine sociale, ou selon la socialisation antérieure des </a:t>
            </a:r>
            <a:r>
              <a:rPr lang="fr-FR" sz="1900" dirty="0" err="1"/>
              <a:t>étudiant-es</a:t>
            </a:r>
            <a:r>
              <a:rPr lang="fr-FR" sz="1900" dirty="0"/>
              <a:t> ?</a:t>
            </a:r>
            <a:endParaRPr lang="fr-FR" sz="1400" dirty="0"/>
          </a:p>
        </p:txBody>
      </p:sp>
      <p:sp>
        <p:nvSpPr>
          <p:cNvPr id="9" name="Titre 8">
            <a:extLst>
              <a:ext uri="{FF2B5EF4-FFF2-40B4-BE49-F238E27FC236}">
                <a16:creationId xmlns:a16="http://schemas.microsoft.com/office/drawing/2014/main" id="{0910E7D8-BCCD-6243-B794-B0BF6F6654C3}"/>
              </a:ext>
            </a:extLst>
          </p:cNvPr>
          <p:cNvSpPr>
            <a:spLocks noGrp="1"/>
          </p:cNvSpPr>
          <p:nvPr>
            <p:ph type="title"/>
          </p:nvPr>
        </p:nvSpPr>
        <p:spPr/>
        <p:txBody>
          <a:bodyPr/>
          <a:lstStyle/>
          <a:p>
            <a:r>
              <a:rPr lang="fr-FR" sz="3200" dirty="0">
                <a:solidFill>
                  <a:schemeClr val="accent1"/>
                </a:solidFill>
              </a:rPr>
              <a:t>Contexte</a:t>
            </a:r>
            <a:r>
              <a:rPr lang="fr-FR" sz="3600" dirty="0">
                <a:solidFill>
                  <a:schemeClr val="accent1"/>
                </a:solidFill>
              </a:rPr>
              <a:t> éducatif</a:t>
            </a:r>
            <a:endParaRPr lang="fr-FR" dirty="0">
              <a:solidFill>
                <a:schemeClr val="accent1"/>
              </a:solidFill>
            </a:endParaRPr>
          </a:p>
        </p:txBody>
      </p:sp>
      <p:sp>
        <p:nvSpPr>
          <p:cNvPr id="2" name="Espace réservé du numéro de diapositive 1">
            <a:extLst>
              <a:ext uri="{FF2B5EF4-FFF2-40B4-BE49-F238E27FC236}">
                <a16:creationId xmlns:a16="http://schemas.microsoft.com/office/drawing/2014/main" id="{827991B7-FADE-9447-BA8A-7D3D6EA87E6E}"/>
              </a:ext>
            </a:extLst>
          </p:cNvPr>
          <p:cNvSpPr>
            <a:spLocks noGrp="1"/>
          </p:cNvSpPr>
          <p:nvPr>
            <p:ph type="sldNum" sz="quarter" idx="12"/>
          </p:nvPr>
        </p:nvSpPr>
        <p:spPr/>
        <p:txBody>
          <a:bodyPr/>
          <a:lstStyle/>
          <a:p>
            <a:fld id="{DAA9B640-E39C-4E41-BE36-1F8C28A1FDBB}" type="slidenum">
              <a:rPr lang="fr-FR" smtClean="0"/>
              <a:t>2</a:t>
            </a:fld>
            <a:endParaRPr lang="fr-FR"/>
          </a:p>
        </p:txBody>
      </p:sp>
      <p:sp>
        <p:nvSpPr>
          <p:cNvPr id="3" name="ZoneTexte 2">
            <a:extLst>
              <a:ext uri="{FF2B5EF4-FFF2-40B4-BE49-F238E27FC236}">
                <a16:creationId xmlns:a16="http://schemas.microsoft.com/office/drawing/2014/main" id="{8C6BA57C-17EA-2948-8C60-5B750E319038}"/>
              </a:ext>
            </a:extLst>
          </p:cNvPr>
          <p:cNvSpPr txBox="1"/>
          <p:nvPr/>
        </p:nvSpPr>
        <p:spPr>
          <a:xfrm>
            <a:off x="838200" y="6021097"/>
            <a:ext cx="11202732" cy="400110"/>
          </a:xfrm>
          <a:prstGeom prst="rect">
            <a:avLst/>
          </a:prstGeom>
          <a:noFill/>
        </p:spPr>
        <p:txBody>
          <a:bodyPr wrap="square" rtlCol="0">
            <a:spAutoFit/>
          </a:bodyPr>
          <a:lstStyle/>
          <a:p>
            <a:r>
              <a:rPr lang="fr-FR" sz="1000" b="0" i="0" u="none" strike="noStrike" baseline="30000" dirty="0">
                <a:solidFill>
                  <a:srgbClr val="000000"/>
                </a:solidFill>
                <a:effectLst/>
                <a:latin typeface="Times New Roman" panose="02020603050405020304" pitchFamily="18" charset="0"/>
              </a:rPr>
              <a:t>1</a:t>
            </a:r>
            <a:r>
              <a:rPr lang="fr-FR" sz="1000" b="0" i="0" u="none" strike="noStrike" dirty="0">
                <a:solidFill>
                  <a:srgbClr val="000000"/>
                </a:solidFill>
                <a:effectLst/>
                <a:latin typeface="Times New Roman" panose="02020603050405020304" pitchFamily="18" charset="0"/>
              </a:rPr>
              <a:t> JOUZEL, J. &amp; ABBADIE, L. (2022). Sensibiliser et former aux enjeux de la transition écologique et du développement durable dans l’enseignement supérieur. MESR.</a:t>
            </a:r>
          </a:p>
          <a:p>
            <a:r>
              <a:rPr lang="fr-FR" sz="1000" b="0" i="0" u="sng" strike="noStrike" dirty="0">
                <a:solidFill>
                  <a:srgbClr val="1155CC"/>
                </a:solidFill>
                <a:effectLst/>
                <a:latin typeface="Times New Roman" panose="02020603050405020304" pitchFamily="18" charset="0"/>
                <a:hlinkClick r:id="rId2"/>
              </a:rPr>
              <a:t>https://www.enseignementsup-recherche.gouv.fr/sites/default/files/2022-02/sensibiliser-et-former-aux-enjeux-de-la-transition-ecologique-dans-l-enseignement-sup-rieur-16808.pdf</a:t>
            </a:r>
            <a:endParaRPr lang="fr-FR" sz="1000" dirty="0"/>
          </a:p>
        </p:txBody>
      </p:sp>
    </p:spTree>
    <p:extLst>
      <p:ext uri="{BB962C8B-B14F-4D97-AF65-F5344CB8AC3E}">
        <p14:creationId xmlns:p14="http://schemas.microsoft.com/office/powerpoint/2010/main" val="239459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BA8331A0-C574-AA40-8C00-35909D014872}"/>
              </a:ext>
            </a:extLst>
          </p:cNvPr>
          <p:cNvSpPr>
            <a:spLocks noGrp="1"/>
          </p:cNvSpPr>
          <p:nvPr>
            <p:ph idx="1"/>
          </p:nvPr>
        </p:nvSpPr>
        <p:spPr>
          <a:xfrm>
            <a:off x="1902895" y="1690688"/>
            <a:ext cx="4021649" cy="2311242"/>
          </a:xfrm>
          <a:ln>
            <a:solidFill>
              <a:schemeClr val="tx1"/>
            </a:solidFill>
          </a:ln>
        </p:spPr>
        <p:txBody>
          <a:bodyPr>
            <a:normAutofit fontScale="85000" lnSpcReduction="20000"/>
          </a:bodyPr>
          <a:lstStyle/>
          <a:p>
            <a:pPr marL="0" indent="0">
              <a:buNone/>
            </a:pPr>
            <a:r>
              <a:rPr lang="fr-FR" sz="1900" b="1" dirty="0"/>
              <a:t>La cité</a:t>
            </a:r>
            <a:r>
              <a:rPr lang="fr-FR" sz="1900" b="1" dirty="0">
                <a:solidFill>
                  <a:schemeClr val="accent1"/>
                </a:solidFill>
              </a:rPr>
              <a:t> </a:t>
            </a:r>
            <a:r>
              <a:rPr lang="fr-FR" sz="1900" b="1" i="1" dirty="0">
                <a:solidFill>
                  <a:schemeClr val="accent1"/>
                </a:solidFill>
              </a:rPr>
              <a:t>inspirée</a:t>
            </a:r>
            <a:endParaRPr lang="fr-FR" sz="1800" b="1" i="1" dirty="0">
              <a:solidFill>
                <a:schemeClr val="accent1"/>
              </a:solidFill>
            </a:endParaRPr>
          </a:p>
          <a:p>
            <a:r>
              <a:rPr lang="fr-FR" sz="1700" b="0" i="0" u="none" strike="noStrike" dirty="0">
                <a:solidFill>
                  <a:srgbClr val="000000"/>
                </a:solidFill>
                <a:effectLst/>
              </a:rPr>
              <a:t>Dans cette cité, ce qui fait qu’un individu est grand est sa créativité, son imagination, son originalité.</a:t>
            </a:r>
          </a:p>
          <a:p>
            <a:r>
              <a:rPr lang="fr-FR" sz="1700" b="0" i="0" u="none" strike="noStrike" dirty="0">
                <a:solidFill>
                  <a:srgbClr val="000000"/>
                </a:solidFill>
                <a:effectLst/>
              </a:rPr>
              <a:t>Est considéré à l’inverse comme petit ce qui est banal, ce qui relève de la routine.</a:t>
            </a:r>
          </a:p>
          <a:p>
            <a:r>
              <a:rPr lang="fr-FR" sz="1700" b="0" i="0" u="none" strike="noStrike" dirty="0">
                <a:solidFill>
                  <a:srgbClr val="000000"/>
                </a:solidFill>
                <a:effectLst/>
              </a:rPr>
              <a:t>L’inspiré est ainsi mû par ses émotions et ses passions, y compris religieuses.</a:t>
            </a:r>
          </a:p>
          <a:p>
            <a:r>
              <a:rPr lang="fr-FR" sz="1700" i="1" dirty="0"/>
              <a:t>Mots clefs :</a:t>
            </a:r>
            <a:r>
              <a:rPr lang="fr-FR" sz="1700" dirty="0"/>
              <a:t> </a:t>
            </a:r>
            <a:r>
              <a:rPr lang="fr-FR" sz="1700" b="0" i="0" dirty="0">
                <a:solidFill>
                  <a:schemeClr val="accent1"/>
                </a:solidFill>
                <a:effectLst/>
              </a:rPr>
              <a:t>Inspiration</a:t>
            </a:r>
            <a:r>
              <a:rPr lang="fr-FR" sz="1700" b="0" i="0" dirty="0">
                <a:solidFill>
                  <a:srgbClr val="202122"/>
                </a:solidFill>
                <a:effectLst/>
              </a:rPr>
              <a:t>, </a:t>
            </a:r>
            <a:r>
              <a:rPr lang="fr-FR" sz="1700" b="0" i="0" dirty="0">
                <a:solidFill>
                  <a:schemeClr val="accent1"/>
                </a:solidFill>
                <a:effectLst/>
              </a:rPr>
              <a:t>création</a:t>
            </a:r>
            <a:r>
              <a:rPr lang="fr-FR" sz="1700" b="0" i="0" dirty="0">
                <a:solidFill>
                  <a:srgbClr val="202122"/>
                </a:solidFill>
                <a:effectLst/>
              </a:rPr>
              <a:t>, </a:t>
            </a:r>
            <a:r>
              <a:rPr lang="fr-FR" sz="1700" b="0" i="0" dirty="0">
                <a:solidFill>
                  <a:schemeClr val="accent1"/>
                </a:solidFill>
                <a:effectLst/>
              </a:rPr>
              <a:t>imagination</a:t>
            </a:r>
            <a:br>
              <a:rPr lang="fr-FR" sz="1700" dirty="0"/>
            </a:br>
            <a:endParaRPr lang="fr-FR" sz="1700" i="1" dirty="0">
              <a:solidFill>
                <a:schemeClr val="accent1"/>
              </a:solidFill>
            </a:endParaRPr>
          </a:p>
          <a:p>
            <a:endParaRPr lang="fr-FR" sz="1800" i="1" dirty="0">
              <a:solidFill>
                <a:schemeClr val="accent1"/>
              </a:solidFill>
            </a:endParaRPr>
          </a:p>
          <a:p>
            <a:endParaRPr lang="fr-FR" sz="1800" i="1" dirty="0">
              <a:solidFill>
                <a:schemeClr val="accent1"/>
              </a:solidFill>
            </a:endParaRPr>
          </a:p>
        </p:txBody>
      </p:sp>
      <p:sp>
        <p:nvSpPr>
          <p:cNvPr id="9" name="Titre 8">
            <a:extLst>
              <a:ext uri="{FF2B5EF4-FFF2-40B4-BE49-F238E27FC236}">
                <a16:creationId xmlns:a16="http://schemas.microsoft.com/office/drawing/2014/main" id="{0910E7D8-BCCD-6243-B794-B0BF6F6654C3}"/>
              </a:ext>
            </a:extLst>
          </p:cNvPr>
          <p:cNvSpPr>
            <a:spLocks noGrp="1"/>
          </p:cNvSpPr>
          <p:nvPr>
            <p:ph type="title"/>
          </p:nvPr>
        </p:nvSpPr>
        <p:spPr/>
        <p:txBody>
          <a:bodyPr/>
          <a:lstStyle/>
          <a:p>
            <a:r>
              <a:rPr lang="fr-FR" sz="3200" dirty="0">
                <a:solidFill>
                  <a:schemeClr val="accent1"/>
                </a:solidFill>
              </a:rPr>
              <a:t>Économie de la grandeur : les 6 cités</a:t>
            </a:r>
            <a:endParaRPr lang="fr-FR" dirty="0">
              <a:solidFill>
                <a:schemeClr val="accent1"/>
              </a:solidFill>
            </a:endParaRPr>
          </a:p>
        </p:txBody>
      </p:sp>
      <p:sp>
        <p:nvSpPr>
          <p:cNvPr id="2" name="Espace réservé du numéro de diapositive 1">
            <a:extLst>
              <a:ext uri="{FF2B5EF4-FFF2-40B4-BE49-F238E27FC236}">
                <a16:creationId xmlns:a16="http://schemas.microsoft.com/office/drawing/2014/main" id="{827991B7-FADE-9447-BA8A-7D3D6EA87E6E}"/>
              </a:ext>
            </a:extLst>
          </p:cNvPr>
          <p:cNvSpPr>
            <a:spLocks noGrp="1"/>
          </p:cNvSpPr>
          <p:nvPr>
            <p:ph type="sldNum" sz="quarter" idx="12"/>
          </p:nvPr>
        </p:nvSpPr>
        <p:spPr/>
        <p:txBody>
          <a:bodyPr/>
          <a:lstStyle/>
          <a:p>
            <a:fld id="{DAA9B640-E39C-4E41-BE36-1F8C28A1FDBB}" type="slidenum">
              <a:rPr lang="fr-FR" smtClean="0"/>
              <a:t>20</a:t>
            </a:fld>
            <a:endParaRPr lang="fr-FR"/>
          </a:p>
        </p:txBody>
      </p:sp>
      <p:pic>
        <p:nvPicPr>
          <p:cNvPr id="1026" name="Picture 2" descr="Coussin décoratif Antique icône religieuse - PIXERS.FR">
            <a:extLst>
              <a:ext uri="{FF2B5EF4-FFF2-40B4-BE49-F238E27FC236}">
                <a16:creationId xmlns:a16="http://schemas.microsoft.com/office/drawing/2014/main" id="{CA9184F2-1C2B-2B44-964B-0D48614E8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995" y="1690688"/>
            <a:ext cx="1541900" cy="23112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vure ancienne de la pyramide sociale La pyramide à renverser Publié vers 1925 image 1">
            <a:extLst>
              <a:ext uri="{FF2B5EF4-FFF2-40B4-BE49-F238E27FC236}">
                <a16:creationId xmlns:a16="http://schemas.microsoft.com/office/drawing/2014/main" id="{13BA8E69-702E-EC42-915C-59B21D48B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701" y="1719578"/>
            <a:ext cx="1616800" cy="23039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Espace réservé du contenu 6">
            <a:extLst>
              <a:ext uri="{FF2B5EF4-FFF2-40B4-BE49-F238E27FC236}">
                <a16:creationId xmlns:a16="http://schemas.microsoft.com/office/drawing/2014/main" id="{F05F8FCF-8D0A-5249-8A28-6ABF1F12EB31}"/>
              </a:ext>
            </a:extLst>
          </p:cNvPr>
          <p:cNvSpPr txBox="1">
            <a:spLocks/>
          </p:cNvSpPr>
          <p:nvPr/>
        </p:nvSpPr>
        <p:spPr>
          <a:xfrm>
            <a:off x="7768501" y="1712277"/>
            <a:ext cx="3956349" cy="2311242"/>
          </a:xfrm>
          <a:prstGeom prst="rect">
            <a:avLst/>
          </a:prstGeom>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600" b="1" dirty="0"/>
              <a:t>La cité</a:t>
            </a:r>
            <a:r>
              <a:rPr lang="fr-FR" sz="1600" b="1" dirty="0">
                <a:solidFill>
                  <a:schemeClr val="accent1"/>
                </a:solidFill>
              </a:rPr>
              <a:t> </a:t>
            </a:r>
            <a:r>
              <a:rPr lang="fr-FR" sz="1600" b="1" i="1" dirty="0">
                <a:solidFill>
                  <a:schemeClr val="accent1"/>
                </a:solidFill>
              </a:rPr>
              <a:t>domestique</a:t>
            </a:r>
          </a:p>
          <a:p>
            <a:r>
              <a:rPr lang="fr-FR" sz="1400" dirty="0">
                <a:solidFill>
                  <a:srgbClr val="000000"/>
                </a:solidFill>
                <a:latin typeface="Times New Roman" panose="02020603050405020304" pitchFamily="18" charset="0"/>
              </a:rPr>
              <a:t>La grandeur est liée au prestige.</a:t>
            </a:r>
          </a:p>
          <a:p>
            <a:r>
              <a:rPr lang="fr-FR" sz="1400" dirty="0">
                <a:solidFill>
                  <a:srgbClr val="000000"/>
                </a:solidFill>
                <a:latin typeface="Times New Roman" panose="02020603050405020304" pitchFamily="18" charset="0"/>
              </a:rPr>
              <a:t>Ce prestige est relatif et « ne peut être saisi que dans l'acceptation relationnelle de plus grand que… ou plus petit que…” ».</a:t>
            </a:r>
          </a:p>
          <a:p>
            <a:r>
              <a:rPr lang="fr-FR" sz="1400" dirty="0">
                <a:solidFill>
                  <a:srgbClr val="000000"/>
                </a:solidFill>
                <a:latin typeface="Times New Roman" panose="02020603050405020304" pitchFamily="18" charset="0"/>
              </a:rPr>
              <a:t>On accède à la grandeur en étant distingué par plus grand que soi, « un choix électif qui fait sortir du rang »</a:t>
            </a:r>
          </a:p>
          <a:p>
            <a:r>
              <a:rPr lang="fr-FR" sz="1400" i="1" dirty="0">
                <a:solidFill>
                  <a:srgbClr val="000000"/>
                </a:solidFill>
              </a:rPr>
              <a:t>Mots clefs : </a:t>
            </a:r>
            <a:r>
              <a:rPr lang="fr-FR" sz="1400" b="0" i="0" dirty="0">
                <a:solidFill>
                  <a:schemeClr val="accent1"/>
                </a:solidFill>
                <a:effectLst/>
              </a:rPr>
              <a:t>Tradition</a:t>
            </a:r>
            <a:r>
              <a:rPr lang="fr-FR" sz="1400" b="0" i="0" dirty="0">
                <a:solidFill>
                  <a:srgbClr val="202122"/>
                </a:solidFill>
                <a:effectLst/>
              </a:rPr>
              <a:t>, </a:t>
            </a:r>
            <a:r>
              <a:rPr lang="fr-FR" sz="1400" b="0" i="0" dirty="0">
                <a:solidFill>
                  <a:schemeClr val="accent1"/>
                </a:solidFill>
                <a:effectLst/>
              </a:rPr>
              <a:t>famille</a:t>
            </a:r>
            <a:r>
              <a:rPr lang="fr-FR" sz="1400" b="0" i="0" dirty="0">
                <a:solidFill>
                  <a:srgbClr val="202122"/>
                </a:solidFill>
                <a:effectLst/>
              </a:rPr>
              <a:t>, </a:t>
            </a:r>
            <a:r>
              <a:rPr lang="fr-FR" sz="1400" b="0" i="0" dirty="0">
                <a:solidFill>
                  <a:schemeClr val="accent1"/>
                </a:solidFill>
                <a:effectLst/>
              </a:rPr>
              <a:t>hiérarchie</a:t>
            </a:r>
            <a:endParaRPr lang="fr-FR" sz="1400" i="1" dirty="0">
              <a:solidFill>
                <a:schemeClr val="accent1"/>
              </a:solidFill>
            </a:endParaRPr>
          </a:p>
          <a:p>
            <a:endParaRPr lang="fr-FR" sz="1800" i="1" dirty="0">
              <a:solidFill>
                <a:schemeClr val="accent1"/>
              </a:solidFill>
            </a:endParaRPr>
          </a:p>
        </p:txBody>
      </p:sp>
      <p:pic>
        <p:nvPicPr>
          <p:cNvPr id="1030" name="Picture 6" descr="5 questions (et réponses) sur l'e-réputation | Le Monde Des Artisans -  National">
            <a:extLst>
              <a:ext uri="{FF2B5EF4-FFF2-40B4-BE49-F238E27FC236}">
                <a16:creationId xmlns:a16="http://schemas.microsoft.com/office/drawing/2014/main" id="{6C06DEE1-0CE7-5E42-94E5-E6FE06AD61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384" y="4351348"/>
            <a:ext cx="2700854" cy="19522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Espace réservé du contenu 6">
            <a:extLst>
              <a:ext uri="{FF2B5EF4-FFF2-40B4-BE49-F238E27FC236}">
                <a16:creationId xmlns:a16="http://schemas.microsoft.com/office/drawing/2014/main" id="{AB5426EA-924B-234F-BA5F-AC1BD52218B2}"/>
              </a:ext>
            </a:extLst>
          </p:cNvPr>
          <p:cNvSpPr txBox="1">
            <a:spLocks/>
          </p:cNvSpPr>
          <p:nvPr/>
        </p:nvSpPr>
        <p:spPr>
          <a:xfrm>
            <a:off x="5329238" y="4351348"/>
            <a:ext cx="4772025" cy="1952289"/>
          </a:xfrm>
          <a:prstGeom prst="rect">
            <a:avLst/>
          </a:prstGeom>
          <a:ln>
            <a:solidFill>
              <a:schemeClr val="tx1"/>
            </a:solidFill>
          </a:ln>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000" b="1" dirty="0"/>
              <a:t>La cité de l’</a:t>
            </a:r>
            <a:r>
              <a:rPr lang="fr-FR" sz="4000" b="1" i="1" dirty="0">
                <a:solidFill>
                  <a:schemeClr val="accent1"/>
                </a:solidFill>
              </a:rPr>
              <a:t>opinion</a:t>
            </a:r>
          </a:p>
          <a:p>
            <a:r>
              <a:rPr lang="fr-FR" sz="3500" dirty="0">
                <a:solidFill>
                  <a:srgbClr val="000000"/>
                </a:solidFill>
              </a:rPr>
              <a:t>« La célébrité fait grandeur »</a:t>
            </a:r>
          </a:p>
          <a:p>
            <a:r>
              <a:rPr lang="fr-FR" sz="3500" dirty="0">
                <a:solidFill>
                  <a:srgbClr val="000000"/>
                </a:solidFill>
              </a:rPr>
              <a:t>Celle-ci dépend  de l’opinion du plus grand nombre à qui il convient donc de ne pas déplaire. </a:t>
            </a:r>
          </a:p>
          <a:p>
            <a:r>
              <a:rPr lang="fr-FR" sz="3500" dirty="0">
                <a:solidFill>
                  <a:srgbClr val="000000"/>
                </a:solidFill>
              </a:rPr>
              <a:t>« Dans le monde de l'opinion est tenu pour évident ce qui est connu et à l’inverse contestable ce qui est soit ignoré du plus grand nombre soit </a:t>
            </a:r>
            <a:r>
              <a:rPr lang="fr-FR" sz="3500" dirty="0" err="1">
                <a:solidFill>
                  <a:srgbClr val="000000"/>
                </a:solidFill>
              </a:rPr>
              <a:t>indistinguable</a:t>
            </a:r>
            <a:r>
              <a:rPr lang="fr-FR" sz="3500" dirty="0">
                <a:solidFill>
                  <a:srgbClr val="000000"/>
                </a:solidFill>
              </a:rPr>
              <a:t> et sans relief »</a:t>
            </a:r>
          </a:p>
          <a:p>
            <a:r>
              <a:rPr lang="fr-FR" sz="3500" i="1" dirty="0"/>
              <a:t>Mots clefs :</a:t>
            </a:r>
            <a:r>
              <a:rPr lang="fr-FR" sz="3500" dirty="0"/>
              <a:t> </a:t>
            </a:r>
            <a:r>
              <a:rPr lang="fr-FR" sz="3500" dirty="0">
                <a:solidFill>
                  <a:schemeClr val="accent1"/>
                </a:solidFill>
              </a:rPr>
              <a:t>Réputation, renommée</a:t>
            </a:r>
            <a:br>
              <a:rPr lang="fr-FR" sz="2900" dirty="0"/>
            </a:br>
            <a:endParaRPr lang="fr-FR" sz="2900" i="1" dirty="0">
              <a:solidFill>
                <a:schemeClr val="accent1"/>
              </a:solidFill>
            </a:endParaRPr>
          </a:p>
          <a:p>
            <a:endParaRPr lang="fr-FR" sz="1800" i="1" dirty="0">
              <a:solidFill>
                <a:schemeClr val="accent1"/>
              </a:solidFill>
            </a:endParaRPr>
          </a:p>
          <a:p>
            <a:endParaRPr lang="fr-FR" sz="1800" i="1" dirty="0">
              <a:solidFill>
                <a:schemeClr val="accent1"/>
              </a:solidFill>
            </a:endParaRPr>
          </a:p>
        </p:txBody>
      </p:sp>
    </p:spTree>
    <p:extLst>
      <p:ext uri="{BB962C8B-B14F-4D97-AF65-F5344CB8AC3E}">
        <p14:creationId xmlns:p14="http://schemas.microsoft.com/office/powerpoint/2010/main" val="275815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11"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BA8331A0-C574-AA40-8C00-35909D014872}"/>
              </a:ext>
            </a:extLst>
          </p:cNvPr>
          <p:cNvSpPr>
            <a:spLocks noGrp="1"/>
          </p:cNvSpPr>
          <p:nvPr>
            <p:ph idx="1"/>
          </p:nvPr>
        </p:nvSpPr>
        <p:spPr>
          <a:xfrm>
            <a:off x="1802878" y="1690688"/>
            <a:ext cx="3892315" cy="2332831"/>
          </a:xfrm>
          <a:ln>
            <a:solidFill>
              <a:schemeClr val="tx1"/>
            </a:solidFill>
          </a:ln>
        </p:spPr>
        <p:txBody>
          <a:bodyPr>
            <a:normAutofit fontScale="85000" lnSpcReduction="20000"/>
          </a:bodyPr>
          <a:lstStyle/>
          <a:p>
            <a:pPr marL="0" indent="0">
              <a:buNone/>
            </a:pPr>
            <a:r>
              <a:rPr lang="fr-FR" sz="1900" b="1" dirty="0"/>
              <a:t>La cité</a:t>
            </a:r>
            <a:r>
              <a:rPr lang="fr-FR" sz="1900" b="1" dirty="0">
                <a:solidFill>
                  <a:schemeClr val="accent1"/>
                </a:solidFill>
              </a:rPr>
              <a:t> </a:t>
            </a:r>
            <a:r>
              <a:rPr lang="fr-FR" sz="1900" b="1" i="1" dirty="0">
                <a:solidFill>
                  <a:schemeClr val="accent1"/>
                </a:solidFill>
              </a:rPr>
              <a:t>civique</a:t>
            </a:r>
            <a:endParaRPr lang="fr-FR" sz="1800" b="1" i="1" dirty="0">
              <a:solidFill>
                <a:schemeClr val="accent1"/>
              </a:solidFill>
            </a:endParaRPr>
          </a:p>
          <a:p>
            <a:r>
              <a:rPr lang="fr-FR" sz="1700" dirty="0">
                <a:solidFill>
                  <a:srgbClr val="000000"/>
                </a:solidFill>
              </a:rPr>
              <a:t>Prééminence des collectifs sur les individus : « On accède à la grandeur en sacrifiant les intérêts particuliers et immédiats, en se dépassant soi-même, en ne plaçant pas les intérêts individuels avant les intérêts collectifs »</a:t>
            </a:r>
          </a:p>
          <a:p>
            <a:r>
              <a:rPr lang="fr-FR" sz="1700" dirty="0">
                <a:solidFill>
                  <a:srgbClr val="000000"/>
                </a:solidFill>
              </a:rPr>
              <a:t>L'outil privilégié pour gérer la cité est « la loi dans laquelle l’expression de la volonté générale se trouve déposée »</a:t>
            </a:r>
            <a:endParaRPr lang="fr-FR" sz="1700" b="0" i="0" u="none" strike="noStrike" dirty="0">
              <a:solidFill>
                <a:srgbClr val="000000"/>
              </a:solidFill>
              <a:effectLst/>
            </a:endParaRPr>
          </a:p>
          <a:p>
            <a:r>
              <a:rPr lang="fr-FR" sz="1700" i="1" dirty="0"/>
              <a:t>Mots clefs :</a:t>
            </a:r>
            <a:r>
              <a:rPr lang="fr-FR" sz="1700" dirty="0"/>
              <a:t> </a:t>
            </a:r>
            <a:r>
              <a:rPr lang="fr-FR" sz="1700" dirty="0">
                <a:solidFill>
                  <a:schemeClr val="accent1"/>
                </a:solidFill>
              </a:rPr>
              <a:t>Collectivité</a:t>
            </a:r>
            <a:r>
              <a:rPr lang="fr-FR" sz="1700" dirty="0"/>
              <a:t>,</a:t>
            </a:r>
            <a:r>
              <a:rPr lang="fr-FR" sz="1700" dirty="0">
                <a:solidFill>
                  <a:schemeClr val="accent1"/>
                </a:solidFill>
              </a:rPr>
              <a:t> démocratie</a:t>
            </a:r>
            <a:r>
              <a:rPr lang="fr-FR" sz="1700" dirty="0"/>
              <a:t>,</a:t>
            </a:r>
            <a:r>
              <a:rPr lang="fr-FR" sz="1700" dirty="0">
                <a:solidFill>
                  <a:schemeClr val="accent1"/>
                </a:solidFill>
              </a:rPr>
              <a:t> monde associatif</a:t>
            </a:r>
            <a:br>
              <a:rPr lang="fr-FR" sz="1700" dirty="0"/>
            </a:br>
            <a:endParaRPr lang="fr-FR" sz="1700" i="1" dirty="0">
              <a:solidFill>
                <a:schemeClr val="accent1"/>
              </a:solidFill>
            </a:endParaRPr>
          </a:p>
          <a:p>
            <a:endParaRPr lang="fr-FR" sz="1800" i="1" dirty="0">
              <a:solidFill>
                <a:schemeClr val="accent1"/>
              </a:solidFill>
            </a:endParaRPr>
          </a:p>
          <a:p>
            <a:endParaRPr lang="fr-FR" sz="1800" i="1" dirty="0">
              <a:solidFill>
                <a:schemeClr val="accent1"/>
              </a:solidFill>
            </a:endParaRPr>
          </a:p>
        </p:txBody>
      </p:sp>
      <p:sp>
        <p:nvSpPr>
          <p:cNvPr id="9" name="Titre 8">
            <a:extLst>
              <a:ext uri="{FF2B5EF4-FFF2-40B4-BE49-F238E27FC236}">
                <a16:creationId xmlns:a16="http://schemas.microsoft.com/office/drawing/2014/main" id="{0910E7D8-BCCD-6243-B794-B0BF6F6654C3}"/>
              </a:ext>
            </a:extLst>
          </p:cNvPr>
          <p:cNvSpPr>
            <a:spLocks noGrp="1"/>
          </p:cNvSpPr>
          <p:nvPr>
            <p:ph type="title"/>
          </p:nvPr>
        </p:nvSpPr>
        <p:spPr/>
        <p:txBody>
          <a:bodyPr/>
          <a:lstStyle/>
          <a:p>
            <a:r>
              <a:rPr lang="fr-FR" sz="3200" dirty="0">
                <a:solidFill>
                  <a:schemeClr val="accent1"/>
                </a:solidFill>
              </a:rPr>
              <a:t>Économie de la grandeur : les 6 cités</a:t>
            </a:r>
            <a:endParaRPr lang="fr-FR" dirty="0">
              <a:solidFill>
                <a:schemeClr val="accent1"/>
              </a:solidFill>
            </a:endParaRPr>
          </a:p>
        </p:txBody>
      </p:sp>
      <p:sp>
        <p:nvSpPr>
          <p:cNvPr id="2" name="Espace réservé du numéro de diapositive 1">
            <a:extLst>
              <a:ext uri="{FF2B5EF4-FFF2-40B4-BE49-F238E27FC236}">
                <a16:creationId xmlns:a16="http://schemas.microsoft.com/office/drawing/2014/main" id="{827991B7-FADE-9447-BA8A-7D3D6EA87E6E}"/>
              </a:ext>
            </a:extLst>
          </p:cNvPr>
          <p:cNvSpPr>
            <a:spLocks noGrp="1"/>
          </p:cNvSpPr>
          <p:nvPr>
            <p:ph type="sldNum" sz="quarter" idx="12"/>
          </p:nvPr>
        </p:nvSpPr>
        <p:spPr/>
        <p:txBody>
          <a:bodyPr/>
          <a:lstStyle/>
          <a:p>
            <a:fld id="{DAA9B640-E39C-4E41-BE36-1F8C28A1FDBB}" type="slidenum">
              <a:rPr lang="fr-FR" smtClean="0"/>
              <a:t>21</a:t>
            </a:fld>
            <a:endParaRPr lang="fr-FR"/>
          </a:p>
        </p:txBody>
      </p:sp>
      <p:sp>
        <p:nvSpPr>
          <p:cNvPr id="11" name="Espace réservé du contenu 6">
            <a:extLst>
              <a:ext uri="{FF2B5EF4-FFF2-40B4-BE49-F238E27FC236}">
                <a16:creationId xmlns:a16="http://schemas.microsoft.com/office/drawing/2014/main" id="{F05F8FCF-8D0A-5249-8A28-6ABF1F12EB31}"/>
              </a:ext>
            </a:extLst>
          </p:cNvPr>
          <p:cNvSpPr txBox="1">
            <a:spLocks/>
          </p:cNvSpPr>
          <p:nvPr/>
        </p:nvSpPr>
        <p:spPr>
          <a:xfrm>
            <a:off x="8006953" y="1695451"/>
            <a:ext cx="3868602" cy="2338862"/>
          </a:xfrm>
          <a:prstGeom prst="rect">
            <a:avLst/>
          </a:prstGeom>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600" b="1" dirty="0"/>
              <a:t>La cité</a:t>
            </a:r>
            <a:r>
              <a:rPr lang="fr-FR" sz="1600" b="1" dirty="0">
                <a:solidFill>
                  <a:schemeClr val="accent1"/>
                </a:solidFill>
              </a:rPr>
              <a:t> </a:t>
            </a:r>
            <a:r>
              <a:rPr lang="fr-FR" sz="1600" b="1" i="1" dirty="0">
                <a:solidFill>
                  <a:schemeClr val="accent1"/>
                </a:solidFill>
              </a:rPr>
              <a:t>industrielle</a:t>
            </a:r>
          </a:p>
          <a:p>
            <a:r>
              <a:rPr lang="fr-FR" sz="1400" dirty="0">
                <a:solidFill>
                  <a:srgbClr val="000000"/>
                </a:solidFill>
                <a:latin typeface="Times New Roman" panose="02020603050405020304" pitchFamily="18" charset="0"/>
              </a:rPr>
              <a:t>Basée sur les objets techniques et les méthodes scientifiques</a:t>
            </a:r>
          </a:p>
          <a:p>
            <a:r>
              <a:rPr lang="fr-FR" sz="1400" dirty="0">
                <a:solidFill>
                  <a:srgbClr val="000000"/>
                </a:solidFill>
                <a:latin typeface="Times New Roman" panose="02020603050405020304" pitchFamily="18" charset="0"/>
              </a:rPr>
              <a:t>L’innovation permet de gagner en efficacité, en performance, en fiabilité afin de répondre à des besoins, des désirs. </a:t>
            </a:r>
          </a:p>
          <a:p>
            <a:r>
              <a:rPr lang="fr-FR" sz="1400" dirty="0">
                <a:solidFill>
                  <a:srgbClr val="000000"/>
                </a:solidFill>
                <a:latin typeface="Times New Roman" panose="02020603050405020304" pitchFamily="18" charset="0"/>
              </a:rPr>
              <a:t>Recours à la modélisation mathématique pour prédire et agir en prévision. Refus de toute subjectivité</a:t>
            </a:r>
          </a:p>
          <a:p>
            <a:r>
              <a:rPr lang="fr-FR" sz="1400" i="1" dirty="0">
                <a:solidFill>
                  <a:srgbClr val="000000"/>
                </a:solidFill>
              </a:rPr>
              <a:t>Mots clefs : </a:t>
            </a:r>
            <a:r>
              <a:rPr lang="fr-FR" sz="1400" dirty="0">
                <a:solidFill>
                  <a:schemeClr val="accent1"/>
                </a:solidFill>
              </a:rPr>
              <a:t>Efficacité</a:t>
            </a:r>
            <a:r>
              <a:rPr lang="fr-FR" sz="1400" dirty="0"/>
              <a:t>,</a:t>
            </a:r>
            <a:r>
              <a:rPr lang="fr-FR" sz="1400" dirty="0">
                <a:solidFill>
                  <a:schemeClr val="accent1"/>
                </a:solidFill>
              </a:rPr>
              <a:t> science</a:t>
            </a:r>
            <a:endParaRPr lang="fr-FR" sz="1400" i="1" dirty="0">
              <a:solidFill>
                <a:schemeClr val="accent1"/>
              </a:solidFill>
            </a:endParaRPr>
          </a:p>
          <a:p>
            <a:endParaRPr lang="fr-FR" sz="1800" i="1" dirty="0">
              <a:solidFill>
                <a:schemeClr val="accent1"/>
              </a:solidFill>
            </a:endParaRPr>
          </a:p>
        </p:txBody>
      </p:sp>
      <p:sp>
        <p:nvSpPr>
          <p:cNvPr id="13" name="Espace réservé du contenu 6">
            <a:extLst>
              <a:ext uri="{FF2B5EF4-FFF2-40B4-BE49-F238E27FC236}">
                <a16:creationId xmlns:a16="http://schemas.microsoft.com/office/drawing/2014/main" id="{AB5426EA-924B-234F-BA5F-AC1BD52218B2}"/>
              </a:ext>
            </a:extLst>
          </p:cNvPr>
          <p:cNvSpPr txBox="1">
            <a:spLocks/>
          </p:cNvSpPr>
          <p:nvPr/>
        </p:nvSpPr>
        <p:spPr>
          <a:xfrm>
            <a:off x="4408264" y="4351348"/>
            <a:ext cx="5942744" cy="1952289"/>
          </a:xfrm>
          <a:prstGeom prst="rect">
            <a:avLst/>
          </a:prstGeom>
          <a:ln>
            <a:solidFill>
              <a:schemeClr val="tx1"/>
            </a:solidFill>
          </a:ln>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6400" b="1" dirty="0"/>
              <a:t>La cité </a:t>
            </a:r>
            <a:r>
              <a:rPr lang="fr-FR" sz="6400" b="1" i="1" dirty="0">
                <a:solidFill>
                  <a:schemeClr val="accent1"/>
                </a:solidFill>
              </a:rPr>
              <a:t>marchande</a:t>
            </a:r>
            <a:endParaRPr lang="fr-FR" sz="5500" b="1" i="1" dirty="0">
              <a:solidFill>
                <a:schemeClr val="accent1"/>
              </a:solidFill>
            </a:endParaRPr>
          </a:p>
          <a:p>
            <a:r>
              <a:rPr lang="fr-FR" sz="5600" dirty="0">
                <a:solidFill>
                  <a:srgbClr val="000000"/>
                </a:solidFill>
              </a:rPr>
              <a:t>Les « individus </a:t>
            </a:r>
            <a:r>
              <a:rPr lang="fr-FR" sz="5600" dirty="0" err="1">
                <a:solidFill>
                  <a:srgbClr val="000000"/>
                </a:solidFill>
              </a:rPr>
              <a:t>satisf</a:t>
            </a:r>
            <a:r>
              <a:rPr lang="fr-FR" sz="5600" dirty="0">
                <a:solidFill>
                  <a:srgbClr val="000000"/>
                </a:solidFill>
              </a:rPr>
              <a:t>[ont] leurs désirs en étant tour à tour clients concurrents, acheteurs ou vendeurs » </a:t>
            </a:r>
          </a:p>
          <a:p>
            <a:r>
              <a:rPr lang="fr-FR" sz="5600" dirty="0">
                <a:solidFill>
                  <a:srgbClr val="000000"/>
                </a:solidFill>
              </a:rPr>
              <a:t>« L’harmonie de l’ordre naturel tient à la façon dont les biens trouvent leurs prix sur le marché qui détermine la  distribution des états de grandeurs »</a:t>
            </a:r>
          </a:p>
          <a:p>
            <a:r>
              <a:rPr lang="fr-FR" sz="5600" dirty="0">
                <a:solidFill>
                  <a:srgbClr val="000000"/>
                </a:solidFill>
              </a:rPr>
              <a:t>La concurrence entre les différents acteurs permet d’allouer les moyens de production (et des ressources) de façon optimale et de faire ainsi baisser le prix des biens et services (bien commun)</a:t>
            </a:r>
          </a:p>
          <a:p>
            <a:r>
              <a:rPr lang="fr-FR" sz="5600" i="1" dirty="0"/>
              <a:t>Mots clefs :</a:t>
            </a:r>
            <a:r>
              <a:rPr lang="fr-FR" sz="5600" dirty="0"/>
              <a:t> </a:t>
            </a:r>
            <a:r>
              <a:rPr lang="fr-FR" sz="5600" dirty="0">
                <a:solidFill>
                  <a:schemeClr val="accent1"/>
                </a:solidFill>
              </a:rPr>
              <a:t>Concurrence</a:t>
            </a:r>
            <a:r>
              <a:rPr lang="fr-FR" sz="5600" dirty="0"/>
              <a:t>,</a:t>
            </a:r>
            <a:r>
              <a:rPr lang="fr-FR" sz="5600" dirty="0">
                <a:solidFill>
                  <a:schemeClr val="accent1"/>
                </a:solidFill>
              </a:rPr>
              <a:t> rivalité</a:t>
            </a:r>
            <a:br>
              <a:rPr lang="fr-FR" sz="5600" dirty="0"/>
            </a:br>
            <a:endParaRPr lang="fr-FR" sz="5600" i="1" dirty="0">
              <a:solidFill>
                <a:schemeClr val="accent1"/>
              </a:solidFill>
            </a:endParaRPr>
          </a:p>
          <a:p>
            <a:endParaRPr lang="fr-FR" sz="1800" i="1" dirty="0">
              <a:solidFill>
                <a:schemeClr val="accent1"/>
              </a:solidFill>
            </a:endParaRPr>
          </a:p>
          <a:p>
            <a:endParaRPr lang="fr-FR" sz="1800" i="1" dirty="0">
              <a:solidFill>
                <a:schemeClr val="accent1"/>
              </a:solidFill>
            </a:endParaRPr>
          </a:p>
        </p:txBody>
      </p:sp>
      <p:pic>
        <p:nvPicPr>
          <p:cNvPr id="3074" name="Picture 2" descr="L'Assemblée nationale décryptée par le dessinateur de BD kokopello">
            <a:extLst>
              <a:ext uri="{FF2B5EF4-FFF2-40B4-BE49-F238E27FC236}">
                <a16:creationId xmlns:a16="http://schemas.microsoft.com/office/drawing/2014/main" id="{18B80224-793A-CD4D-9F32-8236CE9461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6284"/>
          <a:stretch/>
        </p:blipFill>
        <p:spPr bwMode="auto">
          <a:xfrm>
            <a:off x="316445" y="1690688"/>
            <a:ext cx="1486433" cy="23328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e droit capitaliste – 🔴 Info Libertaire">
            <a:extLst>
              <a:ext uri="{FF2B5EF4-FFF2-40B4-BE49-F238E27FC236}">
                <a16:creationId xmlns:a16="http://schemas.microsoft.com/office/drawing/2014/main" id="{BF2908FC-50F2-C646-B56D-52732E9259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67" r="8653"/>
          <a:stretch/>
        </p:blipFill>
        <p:spPr bwMode="auto">
          <a:xfrm>
            <a:off x="2123323" y="4332656"/>
            <a:ext cx="2284941" cy="201502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16 idées de Mécanisme horlogerie | engrenages, dessin mecanique, dessin  steampunk">
            <a:extLst>
              <a:ext uri="{FF2B5EF4-FFF2-40B4-BE49-F238E27FC236}">
                <a16:creationId xmlns:a16="http://schemas.microsoft.com/office/drawing/2014/main" id="{51B43A2A-A404-FF42-8E1A-7EABFFE5B5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3662" y="1701482"/>
            <a:ext cx="1973291" cy="23328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96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11" grpId="1"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466B8E3-1582-B94A-8D3D-D4E0018298A6}"/>
              </a:ext>
            </a:extLst>
          </p:cNvPr>
          <p:cNvSpPr>
            <a:spLocks noGrp="1"/>
          </p:cNvSpPr>
          <p:nvPr>
            <p:ph idx="1"/>
          </p:nvPr>
        </p:nvSpPr>
        <p:spPr>
          <a:xfrm>
            <a:off x="838200" y="1825625"/>
            <a:ext cx="5003800" cy="4156075"/>
          </a:xfrm>
        </p:spPr>
        <p:txBody>
          <a:bodyPr>
            <a:noAutofit/>
          </a:bodyPr>
          <a:lstStyle/>
          <a:p>
            <a:pPr marL="0" indent="0" algn="just" rtl="0">
              <a:spcBef>
                <a:spcPts val="0"/>
              </a:spcBef>
              <a:buNone/>
            </a:pPr>
            <a:r>
              <a:rPr lang="fr-FR" sz="1800" b="0" i="0" u="none" strike="noStrike" dirty="0">
                <a:solidFill>
                  <a:srgbClr val="000000"/>
                </a:solidFill>
                <a:effectLst/>
                <a:latin typeface="Times New Roman" panose="02020603050405020304" pitchFamily="18" charset="0"/>
              </a:rPr>
              <a:t>Le schéma de </a:t>
            </a:r>
            <a:r>
              <a:rPr lang="fr-FR" sz="1800" b="0" i="0" u="none" strike="noStrike" dirty="0" err="1">
                <a:solidFill>
                  <a:srgbClr val="000000"/>
                </a:solidFill>
                <a:effectLst/>
                <a:latin typeface="Times New Roman" panose="02020603050405020304" pitchFamily="18" charset="0"/>
              </a:rPr>
              <a:t>Toulmin</a:t>
            </a:r>
            <a:r>
              <a:rPr lang="fr-FR" sz="1800" b="0" i="0" u="none" strike="noStrike" dirty="0">
                <a:solidFill>
                  <a:srgbClr val="000000"/>
                </a:solidFill>
                <a:effectLst/>
                <a:latin typeface="Times New Roman" panose="02020603050405020304" pitchFamily="18" charset="0"/>
              </a:rPr>
              <a:t> permet de positionner  dans les discours du locuteur, des éléments ayant statut de :</a:t>
            </a:r>
            <a:endParaRPr lang="fr-FR" sz="1800" b="0" dirty="0">
              <a:effectLst/>
            </a:endParaRPr>
          </a:p>
          <a:p>
            <a:pPr algn="just" rtl="0" fontAlgn="base">
              <a:spcBef>
                <a:spcPts val="0"/>
              </a:spcBef>
              <a:buFont typeface="Arial" panose="020B0604020202020204" pitchFamily="34" charset="0"/>
              <a:buChar char="•"/>
            </a:pPr>
            <a:r>
              <a:rPr lang="fr-FR" sz="1800" b="0" i="1" u="none" strike="noStrike" dirty="0">
                <a:solidFill>
                  <a:schemeClr val="accent1"/>
                </a:solidFill>
                <a:effectLst/>
                <a:latin typeface="Times New Roman" panose="02020603050405020304" pitchFamily="18" charset="0"/>
              </a:rPr>
              <a:t>Donnée</a:t>
            </a:r>
            <a:r>
              <a:rPr lang="fr-FR" sz="1800" b="0" i="0" u="none" strike="noStrike" dirty="0">
                <a:solidFill>
                  <a:srgbClr val="000000"/>
                </a:solidFill>
                <a:effectLst/>
                <a:latin typeface="Times New Roman" panose="02020603050405020304" pitchFamily="18" charset="0"/>
              </a:rPr>
              <a:t> (1) : quelque chose qu’on sait ou qu’on tient pour vrai</a:t>
            </a:r>
          </a:p>
          <a:p>
            <a:pPr algn="just" rtl="0" fontAlgn="base">
              <a:spcBef>
                <a:spcPts val="0"/>
              </a:spcBef>
              <a:buFont typeface="Arial" panose="020B0604020202020204" pitchFamily="34" charset="0"/>
              <a:buChar char="•"/>
            </a:pPr>
            <a:r>
              <a:rPr lang="fr-FR" sz="1800" i="1" u="none" strike="noStrike" dirty="0">
                <a:solidFill>
                  <a:schemeClr val="accent1"/>
                </a:solidFill>
                <a:effectLst/>
                <a:latin typeface="Times New Roman" panose="02020603050405020304" pitchFamily="18" charset="0"/>
              </a:rPr>
              <a:t>Conclusion</a:t>
            </a:r>
            <a:r>
              <a:rPr lang="fr-FR" sz="1800" b="0" i="0" u="none" strike="noStrike" dirty="0">
                <a:solidFill>
                  <a:srgbClr val="000000"/>
                </a:solidFill>
                <a:effectLst/>
                <a:latin typeface="Times New Roman" panose="02020603050405020304" pitchFamily="18" charset="0"/>
              </a:rPr>
              <a:t> (5) : ce qu’on conclut de l’argumentation et qui peut parfois être </a:t>
            </a:r>
            <a:r>
              <a:rPr lang="fr-FR" sz="1800" b="0" i="1" u="none" strike="noStrike" dirty="0">
                <a:solidFill>
                  <a:schemeClr val="accent1"/>
                </a:solidFill>
                <a:effectLst/>
                <a:latin typeface="Times New Roman" panose="02020603050405020304" pitchFamily="18" charset="0"/>
              </a:rPr>
              <a:t>modalisé</a:t>
            </a:r>
            <a:r>
              <a:rPr lang="fr-FR" sz="1800" b="0" i="0" u="none" strike="noStrike" dirty="0">
                <a:solidFill>
                  <a:srgbClr val="000000"/>
                </a:solidFill>
                <a:effectLst/>
                <a:latin typeface="Times New Roman" panose="02020603050405020304" pitchFamily="18" charset="0"/>
              </a:rPr>
              <a:t> (4), atténué, exprimé avec des nuances ou soumis à  condition d’une possible </a:t>
            </a:r>
            <a:r>
              <a:rPr lang="fr-FR" sz="1800" b="0" i="1" u="none" strike="noStrike" dirty="0">
                <a:solidFill>
                  <a:schemeClr val="accent1"/>
                </a:solidFill>
                <a:effectLst/>
                <a:latin typeface="Times New Roman" panose="02020603050405020304" pitchFamily="18" charset="0"/>
              </a:rPr>
              <a:t>réfutation</a:t>
            </a:r>
            <a:r>
              <a:rPr lang="fr-FR" sz="1800" b="0" i="0" u="none" strike="noStrike" dirty="0">
                <a:solidFill>
                  <a:srgbClr val="000000"/>
                </a:solidFill>
                <a:effectLst/>
                <a:latin typeface="Times New Roman" panose="02020603050405020304" pitchFamily="18" charset="0"/>
              </a:rPr>
              <a:t> (6)</a:t>
            </a:r>
          </a:p>
          <a:p>
            <a:pPr algn="just" rtl="0" fontAlgn="base">
              <a:spcBef>
                <a:spcPts val="0"/>
              </a:spcBef>
              <a:buFont typeface="Arial" panose="020B0604020202020204" pitchFamily="34" charset="0"/>
              <a:buChar char="•"/>
            </a:pPr>
            <a:endParaRPr lang="fr-FR" sz="1800" b="0" i="0" u="none" strike="noStrike" dirty="0">
              <a:solidFill>
                <a:srgbClr val="000000"/>
              </a:solidFill>
              <a:effectLst/>
              <a:latin typeface="Times New Roman" panose="02020603050405020304" pitchFamily="18" charset="0"/>
            </a:endParaRPr>
          </a:p>
          <a:p>
            <a:pPr>
              <a:spcBef>
                <a:spcPts val="0"/>
              </a:spcBef>
            </a:pPr>
            <a:r>
              <a:rPr lang="fr-FR" sz="1800" b="0" i="0" u="none" strike="noStrike" dirty="0">
                <a:solidFill>
                  <a:srgbClr val="000000"/>
                </a:solidFill>
                <a:effectLst/>
                <a:latin typeface="Times New Roman" panose="02020603050405020304" pitchFamily="18" charset="0"/>
              </a:rPr>
              <a:t>Les énoncés ayant statut de </a:t>
            </a:r>
            <a:r>
              <a:rPr lang="fr-FR" sz="1800" b="0" i="1" u="none" strike="noStrike" dirty="0">
                <a:solidFill>
                  <a:schemeClr val="accent1"/>
                </a:solidFill>
                <a:effectLst/>
                <a:latin typeface="Times New Roman" panose="02020603050405020304" pitchFamily="18" charset="0"/>
              </a:rPr>
              <a:t>loi de passage</a:t>
            </a:r>
            <a:r>
              <a:rPr lang="fr-FR" sz="1800" b="0" i="0" u="none" strike="noStrike" dirty="0">
                <a:solidFill>
                  <a:srgbClr val="000000"/>
                </a:solidFill>
                <a:effectLst/>
                <a:latin typeface="Times New Roman" panose="02020603050405020304" pitchFamily="18" charset="0"/>
              </a:rPr>
              <a:t> (2) font le lien entre les données et la conclusion et sont éventuellement eux-mêmes fondés sur d’autres énoncés </a:t>
            </a:r>
            <a:r>
              <a:rPr lang="fr-FR" sz="1800" b="0" i="1" u="none" strike="noStrike" dirty="0">
                <a:solidFill>
                  <a:schemeClr val="accent1"/>
                </a:solidFill>
                <a:effectLst/>
                <a:latin typeface="Times New Roman" panose="02020603050405020304" pitchFamily="18" charset="0"/>
              </a:rPr>
              <a:t>supports</a:t>
            </a:r>
            <a:r>
              <a:rPr lang="fr-FR" sz="1800" b="0" i="0" u="none" strike="noStrike" dirty="0">
                <a:solidFill>
                  <a:srgbClr val="000000"/>
                </a:solidFill>
                <a:effectLst/>
                <a:latin typeface="Times New Roman" panose="02020603050405020304" pitchFamily="18" charset="0"/>
              </a:rPr>
              <a:t> (3) qui en garantissent l’acceptabilité.</a:t>
            </a:r>
            <a:endParaRPr lang="fr-FR" sz="1800" dirty="0"/>
          </a:p>
        </p:txBody>
      </p:sp>
      <p:sp>
        <p:nvSpPr>
          <p:cNvPr id="4" name="Espace réservé du numéro de diapositive 3">
            <a:extLst>
              <a:ext uri="{FF2B5EF4-FFF2-40B4-BE49-F238E27FC236}">
                <a16:creationId xmlns:a16="http://schemas.microsoft.com/office/drawing/2014/main" id="{298FC1AF-AA03-BF40-A314-33A937DCEF2E}"/>
              </a:ext>
            </a:extLst>
          </p:cNvPr>
          <p:cNvSpPr>
            <a:spLocks noGrp="1"/>
          </p:cNvSpPr>
          <p:nvPr>
            <p:ph type="sldNum" sz="quarter" idx="12"/>
          </p:nvPr>
        </p:nvSpPr>
        <p:spPr/>
        <p:txBody>
          <a:bodyPr/>
          <a:lstStyle/>
          <a:p>
            <a:fld id="{DAA9B640-E39C-4E41-BE36-1F8C28A1FDBB}" type="slidenum">
              <a:rPr lang="fr-FR" smtClean="0"/>
              <a:t>22</a:t>
            </a:fld>
            <a:endParaRPr lang="fr-FR"/>
          </a:p>
        </p:txBody>
      </p:sp>
      <p:pic>
        <p:nvPicPr>
          <p:cNvPr id="1026" name="Picture 2">
            <a:extLst>
              <a:ext uri="{FF2B5EF4-FFF2-40B4-BE49-F238E27FC236}">
                <a16:creationId xmlns:a16="http://schemas.microsoft.com/office/drawing/2014/main" id="{55288B5A-7C04-7F4F-B8CD-A1563FEC92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98" t="-1938" r="6876" b="1938"/>
          <a:stretch/>
        </p:blipFill>
        <p:spPr bwMode="auto">
          <a:xfrm>
            <a:off x="6210300" y="2082800"/>
            <a:ext cx="5651500" cy="3276600"/>
          </a:xfrm>
          <a:prstGeom prst="rect">
            <a:avLst/>
          </a:prstGeom>
          <a:noFill/>
          <a:extLst>
            <a:ext uri="{909E8E84-426E-40DD-AFC4-6F175D3DCCD1}">
              <a14:hiddenFill xmlns:a14="http://schemas.microsoft.com/office/drawing/2010/main">
                <a:solidFill>
                  <a:srgbClr val="FFFFFF"/>
                </a:solidFill>
              </a14:hiddenFill>
            </a:ext>
          </a:extLst>
        </p:spPr>
      </p:pic>
      <p:sp>
        <p:nvSpPr>
          <p:cNvPr id="6" name="Titre 8">
            <a:extLst>
              <a:ext uri="{FF2B5EF4-FFF2-40B4-BE49-F238E27FC236}">
                <a16:creationId xmlns:a16="http://schemas.microsoft.com/office/drawing/2014/main" id="{54557B87-A54C-A64B-A38C-706DB52D9015}"/>
              </a:ext>
            </a:extLst>
          </p:cNvPr>
          <p:cNvSpPr>
            <a:spLocks noGrp="1"/>
          </p:cNvSpPr>
          <p:nvPr>
            <p:ph type="title"/>
          </p:nvPr>
        </p:nvSpPr>
        <p:spPr>
          <a:xfrm>
            <a:off x="838200" y="365125"/>
            <a:ext cx="10515600" cy="1325563"/>
          </a:xfrm>
        </p:spPr>
        <p:txBody>
          <a:bodyPr/>
          <a:lstStyle/>
          <a:p>
            <a:r>
              <a:rPr lang="fr-FR" sz="3200" dirty="0">
                <a:solidFill>
                  <a:schemeClr val="accent1"/>
                </a:solidFill>
              </a:rPr>
              <a:t>Schématisation de la « cellule argumentative »</a:t>
            </a:r>
            <a:endParaRPr lang="fr-FR" dirty="0">
              <a:solidFill>
                <a:schemeClr val="accent1"/>
              </a:solidFill>
            </a:endParaRPr>
          </a:p>
        </p:txBody>
      </p:sp>
      <p:pic>
        <p:nvPicPr>
          <p:cNvPr id="1030" name="Picture 6">
            <a:extLst>
              <a:ext uri="{FF2B5EF4-FFF2-40B4-BE49-F238E27FC236}">
                <a16:creationId xmlns:a16="http://schemas.microsoft.com/office/drawing/2014/main" id="{02807CF8-751B-B748-9525-81A6E3956A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06" r="-8761"/>
          <a:stretch/>
        </p:blipFill>
        <p:spPr bwMode="auto">
          <a:xfrm>
            <a:off x="6210300" y="1741488"/>
            <a:ext cx="5651500" cy="4473473"/>
          </a:xfrm>
          <a:prstGeom prst="rect">
            <a:avLst/>
          </a:prstGeom>
          <a:solidFill>
            <a:schemeClr val="bg1"/>
          </a:solidFill>
        </p:spPr>
      </p:pic>
    </p:spTree>
    <p:extLst>
      <p:ext uri="{BB962C8B-B14F-4D97-AF65-F5344CB8AC3E}">
        <p14:creationId xmlns:p14="http://schemas.microsoft.com/office/powerpoint/2010/main" val="76343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98FC1AF-AA03-BF40-A314-33A937DCEF2E}"/>
              </a:ext>
            </a:extLst>
          </p:cNvPr>
          <p:cNvSpPr>
            <a:spLocks noGrp="1"/>
          </p:cNvSpPr>
          <p:nvPr>
            <p:ph type="sldNum" sz="quarter" idx="12"/>
          </p:nvPr>
        </p:nvSpPr>
        <p:spPr/>
        <p:txBody>
          <a:bodyPr/>
          <a:lstStyle/>
          <a:p>
            <a:fld id="{DAA9B640-E39C-4E41-BE36-1F8C28A1FDBB}" type="slidenum">
              <a:rPr lang="fr-FR" smtClean="0"/>
              <a:t>23</a:t>
            </a:fld>
            <a:endParaRPr lang="fr-FR"/>
          </a:p>
        </p:txBody>
      </p:sp>
      <p:pic>
        <p:nvPicPr>
          <p:cNvPr id="12" name="Image 11">
            <a:extLst>
              <a:ext uri="{FF2B5EF4-FFF2-40B4-BE49-F238E27FC236}">
                <a16:creationId xmlns:a16="http://schemas.microsoft.com/office/drawing/2014/main" id="{CC737F34-0722-6443-9320-F16341AA1CBC}"/>
              </a:ext>
            </a:extLst>
          </p:cNvPr>
          <p:cNvPicPr>
            <a:picLocks noChangeAspect="1"/>
          </p:cNvPicPr>
          <p:nvPr/>
        </p:nvPicPr>
        <p:blipFill>
          <a:blip r:embed="rId2"/>
          <a:stretch>
            <a:fillRect/>
          </a:stretch>
        </p:blipFill>
        <p:spPr>
          <a:xfrm>
            <a:off x="6731000" y="2598476"/>
            <a:ext cx="4452182" cy="3337303"/>
          </a:xfrm>
          <a:prstGeom prst="rect">
            <a:avLst/>
          </a:prstGeom>
        </p:spPr>
      </p:pic>
      <p:pic>
        <p:nvPicPr>
          <p:cNvPr id="8194" name="Picture 2">
            <a:extLst>
              <a:ext uri="{FF2B5EF4-FFF2-40B4-BE49-F238E27FC236}">
                <a16:creationId xmlns:a16="http://schemas.microsoft.com/office/drawing/2014/main" id="{8564CD73-5EEF-3C46-98DE-1D0998795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932" y="2586948"/>
            <a:ext cx="5008162" cy="3348831"/>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8">
            <a:extLst>
              <a:ext uri="{FF2B5EF4-FFF2-40B4-BE49-F238E27FC236}">
                <a16:creationId xmlns:a16="http://schemas.microsoft.com/office/drawing/2014/main" id="{9B902A65-6A05-FD40-8C57-7D1EFD2FF4F6}"/>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a:solidFill>
                  <a:schemeClr val="accent1"/>
                </a:solidFill>
              </a:rPr>
              <a:t>Situation 1 : Projet d’implantation d’éoliennes sur un îlot abritant des espèces d’oiseaux protégées</a:t>
            </a:r>
            <a:endParaRPr lang="fr-FR" dirty="0">
              <a:solidFill>
                <a:schemeClr val="accent1"/>
              </a:solidFill>
            </a:endParaRPr>
          </a:p>
        </p:txBody>
      </p:sp>
    </p:spTree>
    <p:extLst>
      <p:ext uri="{BB962C8B-B14F-4D97-AF65-F5344CB8AC3E}">
        <p14:creationId xmlns:p14="http://schemas.microsoft.com/office/powerpoint/2010/main" val="1759262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98FC1AF-AA03-BF40-A314-33A937DCEF2E}"/>
              </a:ext>
            </a:extLst>
          </p:cNvPr>
          <p:cNvSpPr>
            <a:spLocks noGrp="1"/>
          </p:cNvSpPr>
          <p:nvPr>
            <p:ph type="sldNum" sz="quarter" idx="12"/>
          </p:nvPr>
        </p:nvSpPr>
        <p:spPr/>
        <p:txBody>
          <a:bodyPr/>
          <a:lstStyle/>
          <a:p>
            <a:fld id="{DAA9B640-E39C-4E41-BE36-1F8C28A1FDBB}" type="slidenum">
              <a:rPr lang="fr-FR" smtClean="0"/>
              <a:t>24</a:t>
            </a:fld>
            <a:endParaRPr lang="fr-FR"/>
          </a:p>
        </p:txBody>
      </p:sp>
      <p:pic>
        <p:nvPicPr>
          <p:cNvPr id="2050" name="Picture 2">
            <a:extLst>
              <a:ext uri="{FF2B5EF4-FFF2-40B4-BE49-F238E27FC236}">
                <a16:creationId xmlns:a16="http://schemas.microsoft.com/office/drawing/2014/main" id="{981F5312-BA0A-1545-B9B2-3093D5D1A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400" y="1574799"/>
            <a:ext cx="7359650" cy="4136002"/>
          </a:xfrm>
          <a:prstGeom prst="rect">
            <a:avLst/>
          </a:prstGeom>
          <a:noFill/>
          <a:extLst>
            <a:ext uri="{909E8E84-426E-40DD-AFC4-6F175D3DCCD1}">
              <a14:hiddenFill xmlns:a14="http://schemas.microsoft.com/office/drawing/2010/main">
                <a:solidFill>
                  <a:srgbClr val="FFFFFF"/>
                </a:solidFill>
              </a14:hiddenFill>
            </a:ext>
          </a:extLst>
        </p:spPr>
      </p:pic>
      <p:sp>
        <p:nvSpPr>
          <p:cNvPr id="7" name="Titre 8">
            <a:extLst>
              <a:ext uri="{FF2B5EF4-FFF2-40B4-BE49-F238E27FC236}">
                <a16:creationId xmlns:a16="http://schemas.microsoft.com/office/drawing/2014/main" id="{EE97C559-82E2-BF42-A15D-D521A23BD89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a:solidFill>
                  <a:schemeClr val="accent1"/>
                </a:solidFill>
              </a:rPr>
              <a:t>Situation 1 : Projet d’implantation d’éoliennes sur un îlot abritant des espèces d’oiseaux protégées</a:t>
            </a:r>
            <a:endParaRPr lang="fr-FR" dirty="0">
              <a:solidFill>
                <a:schemeClr val="accent1"/>
              </a:solidFill>
            </a:endParaRPr>
          </a:p>
        </p:txBody>
      </p:sp>
      <p:sp>
        <p:nvSpPr>
          <p:cNvPr id="8" name="Espace réservé du contenu 6">
            <a:extLst>
              <a:ext uri="{FF2B5EF4-FFF2-40B4-BE49-F238E27FC236}">
                <a16:creationId xmlns:a16="http://schemas.microsoft.com/office/drawing/2014/main" id="{2683C931-D341-DD45-A8FE-0E7AF4812B57}"/>
              </a:ext>
            </a:extLst>
          </p:cNvPr>
          <p:cNvSpPr>
            <a:spLocks noGrp="1"/>
          </p:cNvSpPr>
          <p:nvPr>
            <p:ph idx="1"/>
          </p:nvPr>
        </p:nvSpPr>
        <p:spPr>
          <a:xfrm>
            <a:off x="838200" y="5869779"/>
            <a:ext cx="10515600" cy="496095"/>
          </a:xfrm>
        </p:spPr>
        <p:txBody>
          <a:bodyPr>
            <a:normAutofit/>
          </a:bodyPr>
          <a:lstStyle/>
          <a:p>
            <a:r>
              <a:rPr lang="fr-FR" sz="1400" dirty="0"/>
              <a:t>CSEE6 oscille entre deux cheminements menant à des conclusions qui ne sont pas immédiatement compatibles : préserver les oiseaux (C) et installer des éoliennes sur l’un des îlots (C’)</a:t>
            </a:r>
            <a:endParaRPr lang="fr-FR" sz="900" dirty="0"/>
          </a:p>
        </p:txBody>
      </p:sp>
    </p:spTree>
    <p:extLst>
      <p:ext uri="{BB962C8B-B14F-4D97-AF65-F5344CB8AC3E}">
        <p14:creationId xmlns:p14="http://schemas.microsoft.com/office/powerpoint/2010/main" val="528163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98FC1AF-AA03-BF40-A314-33A937DCEF2E}"/>
              </a:ext>
            </a:extLst>
          </p:cNvPr>
          <p:cNvSpPr>
            <a:spLocks noGrp="1"/>
          </p:cNvSpPr>
          <p:nvPr>
            <p:ph type="sldNum" sz="quarter" idx="12"/>
          </p:nvPr>
        </p:nvSpPr>
        <p:spPr/>
        <p:txBody>
          <a:bodyPr/>
          <a:lstStyle/>
          <a:p>
            <a:fld id="{DAA9B640-E39C-4E41-BE36-1F8C28A1FDBB}" type="slidenum">
              <a:rPr lang="fr-FR" smtClean="0"/>
              <a:t>25</a:t>
            </a:fld>
            <a:endParaRPr lang="fr-FR"/>
          </a:p>
        </p:txBody>
      </p:sp>
      <p:sp>
        <p:nvSpPr>
          <p:cNvPr id="7" name="Titre 8">
            <a:extLst>
              <a:ext uri="{FF2B5EF4-FFF2-40B4-BE49-F238E27FC236}">
                <a16:creationId xmlns:a16="http://schemas.microsoft.com/office/drawing/2014/main" id="{EE97C559-82E2-BF42-A15D-D521A23BD89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a:solidFill>
                  <a:schemeClr val="accent1"/>
                </a:solidFill>
              </a:rPr>
              <a:t>Situation 1 : Projet d’implantation d’éoliennes sur un îlot abritant des espèces d’oiseaux protégées</a:t>
            </a:r>
            <a:endParaRPr lang="fr-FR" dirty="0">
              <a:solidFill>
                <a:schemeClr val="accent1"/>
              </a:solidFill>
            </a:endParaRPr>
          </a:p>
        </p:txBody>
      </p:sp>
      <p:sp>
        <p:nvSpPr>
          <p:cNvPr id="8" name="Espace réservé du contenu 6">
            <a:extLst>
              <a:ext uri="{FF2B5EF4-FFF2-40B4-BE49-F238E27FC236}">
                <a16:creationId xmlns:a16="http://schemas.microsoft.com/office/drawing/2014/main" id="{2683C931-D341-DD45-A8FE-0E7AF4812B57}"/>
              </a:ext>
            </a:extLst>
          </p:cNvPr>
          <p:cNvSpPr>
            <a:spLocks noGrp="1"/>
          </p:cNvSpPr>
          <p:nvPr>
            <p:ph idx="1"/>
          </p:nvPr>
        </p:nvSpPr>
        <p:spPr>
          <a:xfrm>
            <a:off x="838200" y="1970879"/>
            <a:ext cx="10515600" cy="4061621"/>
          </a:xfrm>
        </p:spPr>
        <p:txBody>
          <a:bodyPr>
            <a:normAutofit lnSpcReduction="10000"/>
          </a:bodyPr>
          <a:lstStyle/>
          <a:p>
            <a:r>
              <a:rPr lang="fr-FR" sz="1600" dirty="0"/>
              <a:t>CSEE6 propose un compromis :</a:t>
            </a:r>
          </a:p>
          <a:p>
            <a:pPr marL="457200" lvl="1" indent="0">
              <a:buNone/>
            </a:pPr>
            <a:r>
              <a:rPr lang="fr-FR" sz="1400" dirty="0"/>
              <a:t>« </a:t>
            </a:r>
            <a:r>
              <a:rPr lang="fr-FR" sz="1400" i="1" dirty="0"/>
              <a:t>Si y a pas de place sur la deuxième île, si y a trop d’oiseaux et y a pas assez de place sur la deuxième île, que déjà les deux îles étaient occupées par euh, par les, par les oiseaux, bah je pense pas que l’espèce serait vraiment en danger. Parce que bah ils seraient trop, ils seraient déjà très nombreux</a:t>
            </a:r>
            <a:r>
              <a:rPr lang="fr-FR" sz="1400" dirty="0"/>
              <a:t> » (</a:t>
            </a:r>
            <a:r>
              <a:rPr lang="fr-FR" sz="1400" dirty="0" err="1"/>
              <a:t>Tdp</a:t>
            </a:r>
            <a:r>
              <a:rPr lang="fr-FR" sz="1400" dirty="0"/>
              <a:t> 58)</a:t>
            </a:r>
          </a:p>
          <a:p>
            <a:pPr marL="457200" lvl="1" indent="0">
              <a:buNone/>
            </a:pPr>
            <a:r>
              <a:rPr lang="fr-FR" sz="1400" dirty="0">
                <a:solidFill>
                  <a:schemeClr val="accent1"/>
                </a:solidFill>
                <a:latin typeface="Calibri" panose="020F0502020204030204" pitchFamily="34" charset="0"/>
                <a:cs typeface="Calibri" panose="020F0502020204030204" pitchFamily="34" charset="0"/>
              </a:rPr>
              <a:t>☞ </a:t>
            </a:r>
            <a:r>
              <a:rPr lang="fr-FR" sz="1400" b="1" dirty="0">
                <a:solidFill>
                  <a:schemeClr val="accent1"/>
                </a:solidFill>
                <a:latin typeface="Calibri" panose="020F0502020204030204" pitchFamily="34" charset="0"/>
                <a:cs typeface="Calibri" panose="020F0502020204030204" pitchFamily="34" charset="0"/>
              </a:rPr>
              <a:t>manque de connaissance des mécanismes écologiques et des seuils de vulnérabilité des espèces</a:t>
            </a:r>
            <a:endParaRPr lang="fr-FR" sz="1400" dirty="0">
              <a:latin typeface="Calibri" panose="020F0502020204030204" pitchFamily="34" charset="0"/>
              <a:cs typeface="Calibri" panose="020F0502020204030204" pitchFamily="34" charset="0"/>
            </a:endParaRPr>
          </a:p>
          <a:p>
            <a:pPr marL="457200" lvl="1" indent="0">
              <a:buNone/>
            </a:pPr>
            <a:r>
              <a:rPr lang="fr-FR" sz="1400" dirty="0">
                <a:latin typeface="Calibri" panose="020F0502020204030204" pitchFamily="34" charset="0"/>
                <a:cs typeface="Calibri" panose="020F0502020204030204" pitchFamily="34" charset="0"/>
              </a:rPr>
              <a:t>L’étudiant modalise toutefois son affirmation (M’3) en reconnaissant que ce n’est peut-être pas justifiable dans la vraie vie.</a:t>
            </a:r>
          </a:p>
          <a:p>
            <a:r>
              <a:rPr lang="fr-FR" sz="1600" dirty="0">
                <a:cs typeface="Calibri" panose="020F0502020204030204" pitchFamily="34" charset="0"/>
              </a:rPr>
              <a:t>CSEE6 propose également une autre issue</a:t>
            </a:r>
          </a:p>
          <a:p>
            <a:pPr marL="457200" lvl="1" indent="0">
              <a:buNone/>
            </a:pPr>
            <a:r>
              <a:rPr lang="fr-FR" sz="1400" dirty="0">
                <a:cs typeface="Calibri" panose="020F0502020204030204" pitchFamily="34" charset="0"/>
              </a:rPr>
              <a:t>« en fait si y’avait une centrale nucléaire sur l’île, tout le débat aurait été fini parce que on, on l’aurait évidemment pas mise près des oiseaux » (</a:t>
            </a:r>
            <a:r>
              <a:rPr lang="fr-FR" sz="1400" dirty="0" err="1">
                <a:cs typeface="Calibri" panose="020F0502020204030204" pitchFamily="34" charset="0"/>
              </a:rPr>
              <a:t>Tdp</a:t>
            </a:r>
            <a:r>
              <a:rPr lang="fr-FR" sz="1400" dirty="0">
                <a:cs typeface="Calibri" panose="020F0502020204030204" pitchFamily="34" charset="0"/>
              </a:rPr>
              <a:t> 86)</a:t>
            </a:r>
            <a:endParaRPr lang="fr-FR" sz="1600" dirty="0">
              <a:cs typeface="Calibri" panose="020F0502020204030204" pitchFamily="34" charset="0"/>
            </a:endParaRPr>
          </a:p>
          <a:p>
            <a:endParaRPr lang="fr-FR" sz="1600" dirty="0">
              <a:cs typeface="Calibri" panose="020F0502020204030204" pitchFamily="34" charset="0"/>
            </a:endParaRPr>
          </a:p>
          <a:p>
            <a:r>
              <a:rPr lang="fr-FR" sz="1600" dirty="0">
                <a:cs typeface="Calibri" panose="020F0502020204030204" pitchFamily="34" charset="0"/>
              </a:rPr>
              <a:t>Conclusion  de cet épisode</a:t>
            </a:r>
          </a:p>
          <a:p>
            <a:pPr lvl="1"/>
            <a:r>
              <a:rPr lang="fr-FR" sz="1400" dirty="0">
                <a:cs typeface="Calibri" panose="020F0502020204030204" pitchFamily="34" charset="0"/>
              </a:rPr>
              <a:t>Représentations de CSEE6 ont peu évolué </a:t>
            </a:r>
          </a:p>
          <a:p>
            <a:pPr lvl="1"/>
            <a:r>
              <a:rPr lang="fr-FR" sz="1400" dirty="0">
                <a:cs typeface="Calibri" panose="020F0502020204030204" pitchFamily="34" charset="0"/>
              </a:rPr>
              <a:t>Les éléments décisifs de son argumentation se basent principalement sur la consigne du jeu, et sur des opinions relevant d’une discipline que l’étudiant ne maîtrise pas (l’écologie scientifique). </a:t>
            </a:r>
          </a:p>
          <a:p>
            <a:pPr lvl="1"/>
            <a:r>
              <a:rPr lang="fr-FR" sz="1400" dirty="0">
                <a:cs typeface="Calibri" panose="020F0502020204030204" pitchFamily="34" charset="0"/>
              </a:rPr>
              <a:t>L’insuffisance d’apports de connaissances issues de cette discipline ne lui permet pas de s’appuyer sur des lois de passage étayées scientifiquement,</a:t>
            </a:r>
          </a:p>
          <a:p>
            <a:pPr marL="457200" lvl="1" indent="0">
              <a:buNone/>
            </a:pPr>
            <a:endParaRPr lang="fr-FR" sz="1600" dirty="0"/>
          </a:p>
          <a:p>
            <a:pPr marL="457200" lvl="1" indent="0">
              <a:buNone/>
            </a:pPr>
            <a:endParaRPr lang="fr-FR" sz="500" dirty="0"/>
          </a:p>
        </p:txBody>
      </p:sp>
    </p:spTree>
    <p:extLst>
      <p:ext uri="{BB962C8B-B14F-4D97-AF65-F5344CB8AC3E}">
        <p14:creationId xmlns:p14="http://schemas.microsoft.com/office/powerpoint/2010/main" val="2756953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98FC1AF-AA03-BF40-A314-33A937DCEF2E}"/>
              </a:ext>
            </a:extLst>
          </p:cNvPr>
          <p:cNvSpPr>
            <a:spLocks noGrp="1"/>
          </p:cNvSpPr>
          <p:nvPr>
            <p:ph type="sldNum" sz="quarter" idx="12"/>
          </p:nvPr>
        </p:nvSpPr>
        <p:spPr/>
        <p:txBody>
          <a:bodyPr/>
          <a:lstStyle/>
          <a:p>
            <a:fld id="{DAA9B640-E39C-4E41-BE36-1F8C28A1FDBB}" type="slidenum">
              <a:rPr lang="fr-FR" smtClean="0"/>
              <a:t>26</a:t>
            </a:fld>
            <a:endParaRPr lang="fr-FR"/>
          </a:p>
        </p:txBody>
      </p:sp>
      <p:sp>
        <p:nvSpPr>
          <p:cNvPr id="7" name="Titre 8">
            <a:extLst>
              <a:ext uri="{FF2B5EF4-FFF2-40B4-BE49-F238E27FC236}">
                <a16:creationId xmlns:a16="http://schemas.microsoft.com/office/drawing/2014/main" id="{EE97C559-82E2-BF42-A15D-D521A23BD89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a:solidFill>
                  <a:schemeClr val="accent1"/>
                </a:solidFill>
              </a:rPr>
              <a:t>Situation 1 : Solaire versus éolien</a:t>
            </a:r>
            <a:endParaRPr lang="fr-FR" dirty="0">
              <a:solidFill>
                <a:schemeClr val="accent1"/>
              </a:solidFill>
            </a:endParaRPr>
          </a:p>
        </p:txBody>
      </p:sp>
      <p:sp>
        <p:nvSpPr>
          <p:cNvPr id="8" name="Espace réservé du contenu 6">
            <a:extLst>
              <a:ext uri="{FF2B5EF4-FFF2-40B4-BE49-F238E27FC236}">
                <a16:creationId xmlns:a16="http://schemas.microsoft.com/office/drawing/2014/main" id="{2683C931-D341-DD45-A8FE-0E7AF4812B57}"/>
              </a:ext>
            </a:extLst>
          </p:cNvPr>
          <p:cNvSpPr>
            <a:spLocks noGrp="1"/>
          </p:cNvSpPr>
          <p:nvPr>
            <p:ph idx="1"/>
          </p:nvPr>
        </p:nvSpPr>
        <p:spPr>
          <a:xfrm>
            <a:off x="838200" y="1970879"/>
            <a:ext cx="10515600" cy="4061621"/>
          </a:xfrm>
        </p:spPr>
        <p:txBody>
          <a:bodyPr>
            <a:normAutofit lnSpcReduction="10000"/>
          </a:bodyPr>
          <a:lstStyle/>
          <a:p>
            <a:r>
              <a:rPr lang="fr-FR" sz="1600" dirty="0"/>
              <a:t>CSEE6 propose un compromis :</a:t>
            </a:r>
          </a:p>
          <a:p>
            <a:pPr marL="457200" lvl="1" indent="0">
              <a:buNone/>
            </a:pPr>
            <a:r>
              <a:rPr lang="fr-FR" sz="1400" dirty="0"/>
              <a:t>« </a:t>
            </a:r>
            <a:r>
              <a:rPr lang="fr-FR" sz="1400" i="1" dirty="0"/>
              <a:t>Si y a pas de place sur la deuxième île, si y a trop d’oiseaux et y a pas assez de place sur la deuxième île, que déjà les deux îles étaient occupées par euh, par les, par les oiseaux, bah je pense pas que l’espèce serait vraiment en danger. Parce que bah ils seraient trop, ils seraient déjà très nombreux</a:t>
            </a:r>
            <a:r>
              <a:rPr lang="fr-FR" sz="1400" dirty="0"/>
              <a:t> » (</a:t>
            </a:r>
            <a:r>
              <a:rPr lang="fr-FR" sz="1400" dirty="0" err="1"/>
              <a:t>Tdp</a:t>
            </a:r>
            <a:r>
              <a:rPr lang="fr-FR" sz="1400" dirty="0"/>
              <a:t> 58)</a:t>
            </a:r>
          </a:p>
          <a:p>
            <a:pPr marL="457200" lvl="1" indent="0">
              <a:buNone/>
            </a:pPr>
            <a:r>
              <a:rPr lang="fr-FR" sz="1400" dirty="0">
                <a:solidFill>
                  <a:schemeClr val="accent1"/>
                </a:solidFill>
                <a:latin typeface="Calibri" panose="020F0502020204030204" pitchFamily="34" charset="0"/>
                <a:cs typeface="Calibri" panose="020F0502020204030204" pitchFamily="34" charset="0"/>
              </a:rPr>
              <a:t>☞ </a:t>
            </a:r>
            <a:r>
              <a:rPr lang="fr-FR" sz="1400" b="1" dirty="0">
                <a:solidFill>
                  <a:schemeClr val="accent1"/>
                </a:solidFill>
                <a:latin typeface="Calibri" panose="020F0502020204030204" pitchFamily="34" charset="0"/>
                <a:cs typeface="Calibri" panose="020F0502020204030204" pitchFamily="34" charset="0"/>
              </a:rPr>
              <a:t>manque de connaissance des mécanismes écologiques et des seuils de vulnérabilité des espèces</a:t>
            </a:r>
            <a:endParaRPr lang="fr-FR" sz="1400" dirty="0">
              <a:latin typeface="Calibri" panose="020F0502020204030204" pitchFamily="34" charset="0"/>
              <a:cs typeface="Calibri" panose="020F0502020204030204" pitchFamily="34" charset="0"/>
            </a:endParaRPr>
          </a:p>
          <a:p>
            <a:pPr marL="457200" lvl="1" indent="0">
              <a:buNone/>
            </a:pPr>
            <a:r>
              <a:rPr lang="fr-FR" sz="1400" dirty="0">
                <a:latin typeface="Calibri" panose="020F0502020204030204" pitchFamily="34" charset="0"/>
                <a:cs typeface="Calibri" panose="020F0502020204030204" pitchFamily="34" charset="0"/>
              </a:rPr>
              <a:t>L’étudiant modalise toutefois son affirmation (M’3) en reconnaissant que ce n’est peut-être pas justifiable dans la vraie vie.</a:t>
            </a:r>
          </a:p>
          <a:p>
            <a:r>
              <a:rPr lang="fr-FR" sz="1600" dirty="0">
                <a:cs typeface="Calibri" panose="020F0502020204030204" pitchFamily="34" charset="0"/>
              </a:rPr>
              <a:t>CSEE6 propose également une autre issue</a:t>
            </a:r>
          </a:p>
          <a:p>
            <a:pPr marL="457200" lvl="1" indent="0">
              <a:buNone/>
            </a:pPr>
            <a:r>
              <a:rPr lang="fr-FR" sz="1400" dirty="0">
                <a:cs typeface="Calibri" panose="020F0502020204030204" pitchFamily="34" charset="0"/>
              </a:rPr>
              <a:t>« en fait si y’avait une centrale nucléaire sur l’île, tout le débat aurait été fini parce que on, on l’aurait évidemment pas mise près des oiseaux » (</a:t>
            </a:r>
            <a:r>
              <a:rPr lang="fr-FR" sz="1400" dirty="0" err="1">
                <a:cs typeface="Calibri" panose="020F0502020204030204" pitchFamily="34" charset="0"/>
              </a:rPr>
              <a:t>Tdp</a:t>
            </a:r>
            <a:r>
              <a:rPr lang="fr-FR" sz="1400" dirty="0">
                <a:cs typeface="Calibri" panose="020F0502020204030204" pitchFamily="34" charset="0"/>
              </a:rPr>
              <a:t> 86)</a:t>
            </a:r>
            <a:endParaRPr lang="fr-FR" sz="1600" dirty="0">
              <a:cs typeface="Calibri" panose="020F0502020204030204" pitchFamily="34" charset="0"/>
            </a:endParaRPr>
          </a:p>
          <a:p>
            <a:endParaRPr lang="fr-FR" sz="1600" dirty="0">
              <a:cs typeface="Calibri" panose="020F0502020204030204" pitchFamily="34" charset="0"/>
            </a:endParaRPr>
          </a:p>
          <a:p>
            <a:r>
              <a:rPr lang="fr-FR" sz="1600" dirty="0">
                <a:cs typeface="Calibri" panose="020F0502020204030204" pitchFamily="34" charset="0"/>
              </a:rPr>
              <a:t>Conclusion  de cet épisode</a:t>
            </a:r>
          </a:p>
          <a:p>
            <a:pPr lvl="1"/>
            <a:r>
              <a:rPr lang="fr-FR" sz="1400" dirty="0">
                <a:cs typeface="Calibri" panose="020F0502020204030204" pitchFamily="34" charset="0"/>
              </a:rPr>
              <a:t>Représentations de CSEE6 ont peu évolué </a:t>
            </a:r>
          </a:p>
          <a:p>
            <a:pPr lvl="1"/>
            <a:r>
              <a:rPr lang="fr-FR" sz="1400" dirty="0">
                <a:cs typeface="Calibri" panose="020F0502020204030204" pitchFamily="34" charset="0"/>
              </a:rPr>
              <a:t>Les éléments décisifs de son argumentation se basent principalement sur la consigne du jeu, et sur des opinions relevant d’une discipline que l’étudiant ne maîtrise pas (l’écologie scientifique). </a:t>
            </a:r>
          </a:p>
          <a:p>
            <a:pPr lvl="1"/>
            <a:r>
              <a:rPr lang="fr-FR" sz="1400" dirty="0">
                <a:cs typeface="Calibri" panose="020F0502020204030204" pitchFamily="34" charset="0"/>
              </a:rPr>
              <a:t>L’insuffisance d’apports de connaissances issues de cette discipline ne lui permet pas de s’appuyer sur des lois de passage étayées scientifiquement,</a:t>
            </a:r>
          </a:p>
          <a:p>
            <a:pPr marL="457200" lvl="1" indent="0">
              <a:buNone/>
            </a:pPr>
            <a:endParaRPr lang="fr-FR" sz="1600" dirty="0"/>
          </a:p>
          <a:p>
            <a:pPr marL="457200" lvl="1" indent="0">
              <a:buNone/>
            </a:pPr>
            <a:endParaRPr lang="fr-FR" sz="500" dirty="0"/>
          </a:p>
        </p:txBody>
      </p:sp>
    </p:spTree>
    <p:extLst>
      <p:ext uri="{BB962C8B-B14F-4D97-AF65-F5344CB8AC3E}">
        <p14:creationId xmlns:p14="http://schemas.microsoft.com/office/powerpoint/2010/main" val="2451886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98FC1AF-AA03-BF40-A314-33A937DCEF2E}"/>
              </a:ext>
            </a:extLst>
          </p:cNvPr>
          <p:cNvSpPr>
            <a:spLocks noGrp="1"/>
          </p:cNvSpPr>
          <p:nvPr>
            <p:ph type="sldNum" sz="quarter" idx="12"/>
          </p:nvPr>
        </p:nvSpPr>
        <p:spPr/>
        <p:txBody>
          <a:bodyPr/>
          <a:lstStyle/>
          <a:p>
            <a:fld id="{DAA9B640-E39C-4E41-BE36-1F8C28A1FDBB}" type="slidenum">
              <a:rPr lang="fr-FR" smtClean="0"/>
              <a:t>27</a:t>
            </a:fld>
            <a:endParaRPr lang="fr-FR"/>
          </a:p>
        </p:txBody>
      </p:sp>
      <p:pic>
        <p:nvPicPr>
          <p:cNvPr id="3074" name="Picture 2">
            <a:extLst>
              <a:ext uri="{FF2B5EF4-FFF2-40B4-BE49-F238E27FC236}">
                <a16:creationId xmlns:a16="http://schemas.microsoft.com/office/drawing/2014/main" id="{A6C12C2B-6C55-4540-9B7B-199F9E9D91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0905" y="3235325"/>
            <a:ext cx="5664200" cy="2959100"/>
          </a:xfrm>
          <a:prstGeom prst="rect">
            <a:avLst/>
          </a:prstGeom>
          <a:noFill/>
          <a:extLst>
            <a:ext uri="{909E8E84-426E-40DD-AFC4-6F175D3DCCD1}">
              <a14:hiddenFill xmlns:a14="http://schemas.microsoft.com/office/drawing/2010/main">
                <a:solidFill>
                  <a:srgbClr val="FFFFFF"/>
                </a:solidFill>
              </a14:hiddenFill>
            </a:ext>
          </a:extLst>
        </p:spPr>
      </p:pic>
      <p:sp>
        <p:nvSpPr>
          <p:cNvPr id="7" name="Titre 8">
            <a:extLst>
              <a:ext uri="{FF2B5EF4-FFF2-40B4-BE49-F238E27FC236}">
                <a16:creationId xmlns:a16="http://schemas.microsoft.com/office/drawing/2014/main" id="{73D60618-FBA6-3F45-A786-CF1988F18943}"/>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a:solidFill>
                  <a:schemeClr val="accent1"/>
                </a:solidFill>
              </a:rPr>
              <a:t>Situation 2 : Utilisation de la biomasse</a:t>
            </a:r>
            <a:endParaRPr lang="fr-FR" dirty="0">
              <a:solidFill>
                <a:schemeClr val="accent1"/>
              </a:solidFill>
            </a:endParaRPr>
          </a:p>
        </p:txBody>
      </p:sp>
      <p:sp>
        <p:nvSpPr>
          <p:cNvPr id="8" name="Espace réservé du contenu 6">
            <a:extLst>
              <a:ext uri="{FF2B5EF4-FFF2-40B4-BE49-F238E27FC236}">
                <a16:creationId xmlns:a16="http://schemas.microsoft.com/office/drawing/2014/main" id="{CAB19DDD-B72C-BA42-80D7-7F26B2428EA1}"/>
              </a:ext>
            </a:extLst>
          </p:cNvPr>
          <p:cNvSpPr txBox="1">
            <a:spLocks/>
          </p:cNvSpPr>
          <p:nvPr/>
        </p:nvSpPr>
        <p:spPr>
          <a:xfrm>
            <a:off x="838200" y="1970879"/>
            <a:ext cx="10515600" cy="1102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ENSE9 et ENSE14 faisaient partie d’un même groupe au sein a eu lieu un débat sur l’utilisation ou non de la forêt pour produire de l’électricité par combustion de la biomasse</a:t>
            </a:r>
          </a:p>
          <a:p>
            <a:r>
              <a:rPr lang="fr-FR" sz="1600" dirty="0"/>
              <a:t>La forêt dont il est question ici peut être qualifiée de forêt primaire, dans la mesure où les cartes indiquent qu’elle est « restée dans l’état où elle était avant l’arrivée des hommes sur l’île ».</a:t>
            </a:r>
          </a:p>
        </p:txBody>
      </p:sp>
      <p:sp>
        <p:nvSpPr>
          <p:cNvPr id="9" name="Espace réservé du contenu 6">
            <a:extLst>
              <a:ext uri="{FF2B5EF4-FFF2-40B4-BE49-F238E27FC236}">
                <a16:creationId xmlns:a16="http://schemas.microsoft.com/office/drawing/2014/main" id="{28ACFBEF-4C1C-CA45-9F37-BD1FA855B2CB}"/>
              </a:ext>
            </a:extLst>
          </p:cNvPr>
          <p:cNvSpPr txBox="1">
            <a:spLocks/>
          </p:cNvSpPr>
          <p:nvPr/>
        </p:nvSpPr>
        <p:spPr>
          <a:xfrm>
            <a:off x="8184777" y="3334308"/>
            <a:ext cx="2492188" cy="21383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b="1" dirty="0">
                <a:solidFill>
                  <a:schemeClr val="accent1"/>
                </a:solidFill>
              </a:rPr>
              <a:t>ENSE14 est plutôt pour…</a:t>
            </a:r>
          </a:p>
          <a:p>
            <a:pPr marL="0" indent="0">
              <a:buNone/>
            </a:pPr>
            <a:r>
              <a:rPr lang="fr-FR" sz="1100" dirty="0"/>
              <a:t>Lois de passage relève des valeurs de la cité </a:t>
            </a:r>
            <a:r>
              <a:rPr lang="fr-FR" sz="1100" i="1" dirty="0">
                <a:solidFill>
                  <a:schemeClr val="accent1"/>
                </a:solidFill>
              </a:rPr>
              <a:t>civique</a:t>
            </a:r>
            <a:r>
              <a:rPr lang="fr-FR" sz="1100" dirty="0"/>
              <a:t> mais avec une priorisation (climat vs biodiversité)</a:t>
            </a:r>
          </a:p>
          <a:p>
            <a:pPr marL="0" indent="0">
              <a:buNone/>
            </a:pPr>
            <a:r>
              <a:rPr lang="fr-FR" sz="1100" dirty="0"/>
              <a:t>Support basée sur des opinions erronées (manque de connaissance sur les besoins des végétaux) </a:t>
            </a:r>
          </a:p>
          <a:p>
            <a:pPr marL="0" indent="0">
              <a:buNone/>
            </a:pPr>
            <a:r>
              <a:rPr lang="fr-FR" sz="1100" dirty="0"/>
              <a:t>R3 : « Faire de l’argent » pour financer la transition énergétique </a:t>
            </a:r>
          </a:p>
          <a:p>
            <a:pPr marL="0" indent="0">
              <a:buNone/>
            </a:pPr>
            <a:r>
              <a:rPr lang="fr-FR" sz="1100" dirty="0"/>
              <a:t>Valeur relevant de la cité </a:t>
            </a:r>
            <a:r>
              <a:rPr lang="fr-FR" sz="1100" i="1" dirty="0">
                <a:solidFill>
                  <a:schemeClr val="accent1"/>
                </a:solidFill>
              </a:rPr>
              <a:t>marchande</a:t>
            </a:r>
            <a:r>
              <a:rPr lang="fr-FR" sz="1100" dirty="0"/>
              <a:t> ?</a:t>
            </a:r>
          </a:p>
        </p:txBody>
      </p:sp>
      <p:pic>
        <p:nvPicPr>
          <p:cNvPr id="10" name="Picture 2" descr="L'Assemblée nationale décryptée par le dessinateur de BD kokopello">
            <a:extLst>
              <a:ext uri="{FF2B5EF4-FFF2-40B4-BE49-F238E27FC236}">
                <a16:creationId xmlns:a16="http://schemas.microsoft.com/office/drawing/2014/main" id="{CD2DF546-A3B5-1445-8F04-4DC915811D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284"/>
          <a:stretch/>
        </p:blipFill>
        <p:spPr bwMode="auto">
          <a:xfrm flipH="1">
            <a:off x="9203695" y="5554506"/>
            <a:ext cx="621345" cy="9751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e droit capitaliste – 🔴 Info Libertaire">
            <a:extLst>
              <a:ext uri="{FF2B5EF4-FFF2-40B4-BE49-F238E27FC236}">
                <a16:creationId xmlns:a16="http://schemas.microsoft.com/office/drawing/2014/main" id="{F92CB4DB-E0BF-044E-AD12-CE83C46D7A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67" r="8653"/>
          <a:stretch/>
        </p:blipFill>
        <p:spPr bwMode="auto">
          <a:xfrm>
            <a:off x="8872456" y="5535206"/>
            <a:ext cx="1198639" cy="1057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49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anim calcmode="lin" valueType="num">
                                      <p:cBhvr>
                                        <p:cTn id="28" dur="2000" fill="hold"/>
                                        <p:tgtEl>
                                          <p:spTgt spid="11"/>
                                        </p:tgtEl>
                                        <p:attrNameLst>
                                          <p:attrName>ppt_w</p:attrName>
                                        </p:attrNameLst>
                                      </p:cBhvr>
                                      <p:tavLst>
                                        <p:tav tm="0" fmla="#ppt_w*sin(2.5*pi*$)">
                                          <p:val>
                                            <p:fltVal val="0"/>
                                          </p:val>
                                        </p:tav>
                                        <p:tav tm="100000">
                                          <p:val>
                                            <p:fltVal val="1"/>
                                          </p:val>
                                        </p:tav>
                                      </p:tavLst>
                                    </p:anim>
                                    <p:anim calcmode="lin" valueType="num">
                                      <p:cBhvr>
                                        <p:cTn id="2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98FC1AF-AA03-BF40-A314-33A937DCEF2E}"/>
              </a:ext>
            </a:extLst>
          </p:cNvPr>
          <p:cNvSpPr>
            <a:spLocks noGrp="1"/>
          </p:cNvSpPr>
          <p:nvPr>
            <p:ph type="sldNum" sz="quarter" idx="12"/>
          </p:nvPr>
        </p:nvSpPr>
        <p:spPr/>
        <p:txBody>
          <a:bodyPr/>
          <a:lstStyle/>
          <a:p>
            <a:fld id="{DAA9B640-E39C-4E41-BE36-1F8C28A1FDBB}" type="slidenum">
              <a:rPr lang="fr-FR" smtClean="0"/>
              <a:t>28</a:t>
            </a:fld>
            <a:endParaRPr lang="fr-FR"/>
          </a:p>
        </p:txBody>
      </p:sp>
      <p:sp>
        <p:nvSpPr>
          <p:cNvPr id="7" name="Titre 8">
            <a:extLst>
              <a:ext uri="{FF2B5EF4-FFF2-40B4-BE49-F238E27FC236}">
                <a16:creationId xmlns:a16="http://schemas.microsoft.com/office/drawing/2014/main" id="{73D60618-FBA6-3F45-A786-CF1988F18943}"/>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a:solidFill>
                  <a:schemeClr val="accent1"/>
                </a:solidFill>
              </a:rPr>
              <a:t>Situation 2 : Utilisation de la biomasse</a:t>
            </a:r>
            <a:endParaRPr lang="fr-FR" dirty="0">
              <a:solidFill>
                <a:schemeClr val="accent1"/>
              </a:solidFill>
            </a:endParaRPr>
          </a:p>
        </p:txBody>
      </p:sp>
      <p:sp>
        <p:nvSpPr>
          <p:cNvPr id="8" name="Espace réservé du contenu 6">
            <a:extLst>
              <a:ext uri="{FF2B5EF4-FFF2-40B4-BE49-F238E27FC236}">
                <a16:creationId xmlns:a16="http://schemas.microsoft.com/office/drawing/2014/main" id="{CAB19DDD-B72C-BA42-80D7-7F26B2428EA1}"/>
              </a:ext>
            </a:extLst>
          </p:cNvPr>
          <p:cNvSpPr txBox="1">
            <a:spLocks/>
          </p:cNvSpPr>
          <p:nvPr/>
        </p:nvSpPr>
        <p:spPr>
          <a:xfrm>
            <a:off x="838200" y="1970879"/>
            <a:ext cx="10515600" cy="1102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ENSE9 et ENSE14 faisaient partie d’un même groupe au sein a eu lieu un débat sur l’utilisation ou non de la forêt pour produire de l’électricité par combustion de la biomasse</a:t>
            </a:r>
          </a:p>
          <a:p>
            <a:r>
              <a:rPr lang="fr-FR" sz="1600" dirty="0"/>
              <a:t>La forêt dont il est question ici peut être qualifiée de forêt primaire, dans la mesure où les cartes indiquent qu’elle est « restée dans l’état où elle était avant l’arrivée des hommes sur l’île ».</a:t>
            </a:r>
          </a:p>
        </p:txBody>
      </p:sp>
      <p:sp>
        <p:nvSpPr>
          <p:cNvPr id="9" name="Espace réservé du contenu 6">
            <a:extLst>
              <a:ext uri="{FF2B5EF4-FFF2-40B4-BE49-F238E27FC236}">
                <a16:creationId xmlns:a16="http://schemas.microsoft.com/office/drawing/2014/main" id="{28ACFBEF-4C1C-CA45-9F37-BD1FA855B2CB}"/>
              </a:ext>
            </a:extLst>
          </p:cNvPr>
          <p:cNvSpPr txBox="1">
            <a:spLocks/>
          </p:cNvSpPr>
          <p:nvPr/>
        </p:nvSpPr>
        <p:spPr>
          <a:xfrm>
            <a:off x="8184777" y="3812778"/>
            <a:ext cx="2492188" cy="18836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b="1" dirty="0">
                <a:solidFill>
                  <a:schemeClr val="accent1"/>
                </a:solidFill>
              </a:rPr>
              <a:t>ENSE9 est plutôt contre…</a:t>
            </a:r>
          </a:p>
          <a:p>
            <a:pPr marL="0" indent="0">
              <a:buNone/>
            </a:pPr>
            <a:r>
              <a:rPr lang="fr-FR" sz="1100" dirty="0"/>
              <a:t>Mais les réfutations qu’elle avance laissent entrevoir une évolution de sa représentation. </a:t>
            </a:r>
          </a:p>
          <a:p>
            <a:pPr marL="0" indent="0">
              <a:buNone/>
            </a:pPr>
            <a:r>
              <a:rPr lang="fr-FR" sz="1100" dirty="0"/>
              <a:t>Classification dichotomique entre « énergies sales et polluantes » associées à des ressources « finies » et « énergies propres » associées à des ressources « infinies »</a:t>
            </a:r>
          </a:p>
        </p:txBody>
      </p:sp>
      <p:pic>
        <p:nvPicPr>
          <p:cNvPr id="10" name="Picture 2">
            <a:extLst>
              <a:ext uri="{FF2B5EF4-FFF2-40B4-BE49-F238E27FC236}">
                <a16:creationId xmlns:a16="http://schemas.microsoft.com/office/drawing/2014/main" id="{D4D6661E-73B4-6646-B4D2-0AE30ABE4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838" y="3374231"/>
            <a:ext cx="5854700" cy="25019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4CBE1723-4992-004D-8D58-29AB86E3C9EE}"/>
              </a:ext>
            </a:extLst>
          </p:cNvPr>
          <p:cNvGrpSpPr/>
          <p:nvPr/>
        </p:nvGrpSpPr>
        <p:grpSpPr>
          <a:xfrm>
            <a:off x="8610600" y="5669275"/>
            <a:ext cx="2105032" cy="838400"/>
            <a:chOff x="8610600" y="5669275"/>
            <a:chExt cx="2105032" cy="838400"/>
          </a:xfrm>
        </p:grpSpPr>
        <p:pic>
          <p:nvPicPr>
            <p:cNvPr id="11" name="Picture 2" descr="Coussin décoratif Antique icône religieuse - PIXERS.FR">
              <a:extLst>
                <a:ext uri="{FF2B5EF4-FFF2-40B4-BE49-F238E27FC236}">
                  <a16:creationId xmlns:a16="http://schemas.microsoft.com/office/drawing/2014/main" id="{50B4BC0D-0E77-6046-9A40-D8D44D378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5696465"/>
              <a:ext cx="534198" cy="80074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8B3A51A-EC1E-5C40-8910-70953C493CBC}"/>
                </a:ext>
              </a:extLst>
            </p:cNvPr>
            <p:cNvSpPr txBox="1"/>
            <p:nvPr/>
          </p:nvSpPr>
          <p:spPr>
            <a:xfrm>
              <a:off x="9268398" y="5955225"/>
              <a:ext cx="428322" cy="369332"/>
            </a:xfrm>
            <a:prstGeom prst="rect">
              <a:avLst/>
            </a:prstGeom>
            <a:noFill/>
          </p:spPr>
          <p:txBody>
            <a:bodyPr wrap="none" rtlCol="0">
              <a:spAutoFit/>
            </a:bodyPr>
            <a:lstStyle/>
            <a:p>
              <a:r>
                <a:rPr lang="fr-FR" dirty="0"/>
                <a:t>ou</a:t>
              </a:r>
            </a:p>
          </p:txBody>
        </p:sp>
        <p:sp>
          <p:nvSpPr>
            <p:cNvPr id="3" name="ZoneTexte 2">
              <a:extLst>
                <a:ext uri="{FF2B5EF4-FFF2-40B4-BE49-F238E27FC236}">
                  <a16:creationId xmlns:a16="http://schemas.microsoft.com/office/drawing/2014/main" id="{9EE744F6-6704-2D4E-BE13-B9088B1B48E6}"/>
                </a:ext>
              </a:extLst>
            </p:cNvPr>
            <p:cNvSpPr txBox="1"/>
            <p:nvPr/>
          </p:nvSpPr>
          <p:spPr>
            <a:xfrm>
              <a:off x="10423564" y="5971913"/>
              <a:ext cx="292068" cy="369332"/>
            </a:xfrm>
            <a:prstGeom prst="rect">
              <a:avLst/>
            </a:prstGeom>
            <a:noFill/>
          </p:spPr>
          <p:txBody>
            <a:bodyPr wrap="none" rtlCol="0">
              <a:spAutoFit/>
            </a:bodyPr>
            <a:lstStyle/>
            <a:p>
              <a:r>
                <a:rPr lang="fr-FR" dirty="0"/>
                <a:t>?</a:t>
              </a:r>
            </a:p>
          </p:txBody>
        </p:sp>
        <p:pic>
          <p:nvPicPr>
            <p:cNvPr id="12" name="Picture 2" descr="L'Assemblée nationale décryptée par le dessinateur de BD kokopello">
              <a:extLst>
                <a:ext uri="{FF2B5EF4-FFF2-40B4-BE49-F238E27FC236}">
                  <a16:creationId xmlns:a16="http://schemas.microsoft.com/office/drawing/2014/main" id="{7255BE68-DD76-A148-99CD-58500B0271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6284"/>
            <a:stretch/>
          </p:blipFill>
          <p:spPr bwMode="auto">
            <a:xfrm>
              <a:off x="9755611" y="5669275"/>
              <a:ext cx="534198" cy="838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368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8BEE406-F2A3-8E45-9592-AAE83E75DF1D}"/>
              </a:ext>
            </a:extLst>
          </p:cNvPr>
          <p:cNvSpPr>
            <a:spLocks noGrp="1"/>
          </p:cNvSpPr>
          <p:nvPr>
            <p:ph type="sldNum" sz="quarter" idx="12"/>
          </p:nvPr>
        </p:nvSpPr>
        <p:spPr/>
        <p:txBody>
          <a:bodyPr/>
          <a:lstStyle/>
          <a:p>
            <a:fld id="{DAA9B640-E39C-4E41-BE36-1F8C28A1FDBB}" type="slidenum">
              <a:rPr lang="fr-FR" smtClean="0"/>
              <a:t>29</a:t>
            </a:fld>
            <a:endParaRPr lang="fr-FR"/>
          </a:p>
        </p:txBody>
      </p:sp>
      <p:sp>
        <p:nvSpPr>
          <p:cNvPr id="6" name="Titre 8">
            <a:extLst>
              <a:ext uri="{FF2B5EF4-FFF2-40B4-BE49-F238E27FC236}">
                <a16:creationId xmlns:a16="http://schemas.microsoft.com/office/drawing/2014/main" id="{3EEAFFBE-F7AF-774B-89A9-4240342D17DF}"/>
              </a:ext>
            </a:extLst>
          </p:cNvPr>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a:solidFill>
                  <a:schemeClr val="accent1"/>
                </a:solidFill>
              </a:rPr>
              <a:t>Situation 2 : Utilisation de la biomasse</a:t>
            </a:r>
            <a:endParaRPr lang="fr-FR" dirty="0">
              <a:solidFill>
                <a:schemeClr val="accent1"/>
              </a:solidFill>
            </a:endParaRPr>
          </a:p>
        </p:txBody>
      </p:sp>
      <p:sp>
        <p:nvSpPr>
          <p:cNvPr id="7" name="Espace réservé du contenu 6">
            <a:extLst>
              <a:ext uri="{FF2B5EF4-FFF2-40B4-BE49-F238E27FC236}">
                <a16:creationId xmlns:a16="http://schemas.microsoft.com/office/drawing/2014/main" id="{93980BD5-81F4-7F41-8BD8-4CCBF00A64EF}"/>
              </a:ext>
            </a:extLst>
          </p:cNvPr>
          <p:cNvSpPr>
            <a:spLocks noGrp="1"/>
          </p:cNvSpPr>
          <p:nvPr>
            <p:ph idx="1"/>
          </p:nvPr>
        </p:nvSpPr>
        <p:spPr/>
        <p:txBody>
          <a:bodyPr>
            <a:normAutofit/>
          </a:bodyPr>
          <a:lstStyle/>
          <a:p>
            <a:pPr marL="0" indent="0">
              <a:buNone/>
            </a:pPr>
            <a:r>
              <a:rPr lang="fr-FR" sz="1800" dirty="0"/>
              <a:t>Verbatim de l’entretien avec ENSE9</a:t>
            </a:r>
          </a:p>
          <a:p>
            <a:pPr marL="457200" lvl="1" indent="0">
              <a:buNone/>
            </a:pPr>
            <a:r>
              <a:rPr lang="fr-FR" sz="1400" dirty="0"/>
              <a:t>C : </a:t>
            </a:r>
            <a:r>
              <a:rPr lang="fr-FR" sz="1400" i="1" dirty="0"/>
              <a:t>Qu'est-ce que, qu'est-ce que, quel était le but de cet atelier en fait, pour vous ?</a:t>
            </a:r>
            <a:r>
              <a:rPr lang="fr-FR" sz="1400" dirty="0"/>
              <a:t> (</a:t>
            </a:r>
            <a:r>
              <a:rPr lang="fr-FR" sz="1400" dirty="0" err="1"/>
              <a:t>Tdp</a:t>
            </a:r>
            <a:r>
              <a:rPr lang="fr-FR" sz="1400" dirty="0"/>
              <a:t> 5)</a:t>
            </a:r>
          </a:p>
          <a:p>
            <a:pPr marL="457200" lvl="1" indent="0">
              <a:buNone/>
            </a:pPr>
            <a:r>
              <a:rPr lang="fr-FR" sz="1400" dirty="0"/>
              <a:t>ENSE9 : </a:t>
            </a:r>
            <a:r>
              <a:rPr lang="fr-FR" sz="1400" i="1" dirty="0"/>
              <a:t>Euh (...) l'objectif principal c'est sûrement de nous faire découvrir euh les, tout ce qui est transition énergétique, ce qu'on sait sur les énergies en fait parce qu'on part avec pas mal d'a priori, et au fur et à mesure en fait on voit sur les cartes que ben y a des choses</a:t>
            </a:r>
            <a:r>
              <a:rPr lang="fr-FR" sz="1400" i="1" dirty="0">
                <a:solidFill>
                  <a:schemeClr val="accent1"/>
                </a:solidFill>
              </a:rPr>
              <a:t> qu'on imaginait pas ou des choses qu'on pensait fausses qui sont vraies ou vice versa, donc ça nous remet aussi en question nos premières idées sur l'énergie,</a:t>
            </a:r>
            <a:r>
              <a:rPr lang="fr-FR" sz="1400" i="1" dirty="0"/>
              <a:t> euh les énergies renouvelables et cætera. Par exemple, des énergies renouvelables on peut penser que c'est, pour la plupart du temps, des énergies euh infinies, enfin infinies avec des guillemets, et là en fait on se rend compte que bah non par exemple les animaux ça peut rentrer dedans, combustion et cætera on peut penser que, c'est une énergie qui serait sale, polluante et cætera et au final ça fait partie de la transition énergétique quoi. </a:t>
            </a:r>
            <a:r>
              <a:rPr lang="fr-FR" sz="1400" dirty="0"/>
              <a:t>(</a:t>
            </a:r>
            <a:r>
              <a:rPr lang="fr-FR" sz="1400" dirty="0" err="1"/>
              <a:t>Tdp</a:t>
            </a:r>
            <a:r>
              <a:rPr lang="fr-FR" sz="1400" dirty="0"/>
              <a:t> 6)</a:t>
            </a:r>
          </a:p>
          <a:p>
            <a:pPr marL="0" indent="0">
              <a:buNone/>
            </a:pPr>
            <a:r>
              <a:rPr lang="fr-FR" sz="1800" dirty="0">
                <a:solidFill>
                  <a:schemeClr val="accent1"/>
                </a:solidFill>
                <a:latin typeface="Calibri" panose="020F0502020204030204" pitchFamily="34" charset="0"/>
                <a:cs typeface="Calibri" panose="020F0502020204030204" pitchFamily="34" charset="0"/>
              </a:rPr>
              <a:t>☞ L’</a:t>
            </a:r>
            <a:r>
              <a:rPr lang="fr-FR" sz="1800" dirty="0">
                <a:solidFill>
                  <a:schemeClr val="accent1"/>
                </a:solidFill>
              </a:rPr>
              <a:t>apport  par le jeu de connaissances nouvelles / la correction d’opinions erronées a fait évoluer sa représentation</a:t>
            </a:r>
            <a:r>
              <a:rPr lang="fr-FR" sz="1800" b="1" dirty="0">
                <a:solidFill>
                  <a:schemeClr val="accent1"/>
                </a:solidFill>
                <a:latin typeface="Calibri" panose="020F0502020204030204" pitchFamily="34" charset="0"/>
                <a:cs typeface="Calibri" panose="020F0502020204030204" pitchFamily="34" charset="0"/>
              </a:rPr>
              <a:t>  </a:t>
            </a:r>
          </a:p>
          <a:p>
            <a:pPr marL="457200" lvl="1" indent="0">
              <a:buNone/>
            </a:pPr>
            <a:endParaRPr lang="fr-FR" sz="1400" dirty="0"/>
          </a:p>
          <a:p>
            <a:pPr marL="457200" lvl="1" indent="0">
              <a:buNone/>
            </a:pPr>
            <a:r>
              <a:rPr lang="fr-FR" sz="1400" i="1" dirty="0"/>
              <a:t>ENSE9 : Oui puis le fait que la combustion, tout de suite je pense à CO2 et donc je me dis ça va à l'inverse de tout ce qui est diminution du CO2 de, ouais de de la pollution et cætera … et pourtant dans tout ça on a besoin de métaux rares, donc on utilise aussi tout ce qui est métaux et cætera, mais </a:t>
            </a:r>
            <a:r>
              <a:rPr lang="fr-FR" sz="1400" i="1" dirty="0">
                <a:solidFill>
                  <a:schemeClr val="accent1"/>
                </a:solidFill>
              </a:rPr>
              <a:t>l'image que je m'en fais pour moi, l'énergie biomasse combustion, ça fait pas partie de la transition énergétique,</a:t>
            </a:r>
            <a:r>
              <a:rPr lang="fr-FR" sz="1400" i="1" dirty="0"/>
              <a:t> du développement durable, pour préserver la planète. (</a:t>
            </a:r>
            <a:r>
              <a:rPr lang="fr-FR" sz="1400" i="1" dirty="0" err="1"/>
              <a:t>Tdp</a:t>
            </a:r>
            <a:r>
              <a:rPr lang="fr-FR" sz="1400" i="1" dirty="0"/>
              <a:t> 52)</a:t>
            </a:r>
            <a:endParaRPr lang="fr-FR" sz="1400" dirty="0">
              <a:latin typeface="Calibri" panose="020F0502020204030204" pitchFamily="34" charset="0"/>
              <a:cs typeface="Calibri" panose="020F0502020204030204" pitchFamily="34" charset="0"/>
            </a:endParaRPr>
          </a:p>
          <a:p>
            <a:pPr marL="0" indent="0">
              <a:buNone/>
            </a:pPr>
            <a:r>
              <a:rPr lang="fr-FR" sz="1600" dirty="0">
                <a:solidFill>
                  <a:schemeClr val="accent1"/>
                </a:solidFill>
                <a:latin typeface="Calibri" panose="020F0502020204030204" pitchFamily="34" charset="0"/>
                <a:cs typeface="Calibri" panose="020F0502020204030204" pitchFamily="34" charset="0"/>
              </a:rPr>
              <a:t>☞ </a:t>
            </a:r>
            <a:r>
              <a:rPr lang="fr-FR" sz="1800" dirty="0">
                <a:solidFill>
                  <a:schemeClr val="accent1"/>
                </a:solidFill>
                <a:latin typeface="Calibri" panose="020F0502020204030204" pitchFamily="34" charset="0"/>
                <a:cs typeface="Calibri" panose="020F0502020204030204" pitchFamily="34" charset="0"/>
              </a:rPr>
              <a:t>Processus ne semble </a:t>
            </a:r>
            <a:r>
              <a:rPr lang="fr-FR" sz="1800" dirty="0" err="1">
                <a:solidFill>
                  <a:schemeClr val="accent1"/>
                </a:solidFill>
                <a:latin typeface="Calibri" panose="020F0502020204030204" pitchFamily="34" charset="0"/>
                <a:cs typeface="Calibri" panose="020F0502020204030204" pitchFamily="34" charset="0"/>
              </a:rPr>
              <a:t>apparememnt</a:t>
            </a:r>
            <a:r>
              <a:rPr lang="fr-FR" sz="1800" dirty="0">
                <a:solidFill>
                  <a:schemeClr val="accent1"/>
                </a:solidFill>
                <a:latin typeface="Calibri" panose="020F0502020204030204" pitchFamily="34" charset="0"/>
                <a:cs typeface="Calibri" panose="020F0502020204030204" pitchFamily="34" charset="0"/>
              </a:rPr>
              <a:t> pas encore stabilisé</a:t>
            </a:r>
            <a:r>
              <a:rPr lang="fr-FR" sz="1800" b="1" dirty="0">
                <a:solidFill>
                  <a:schemeClr val="accent1"/>
                </a:solidFill>
                <a:latin typeface="Calibri" panose="020F0502020204030204" pitchFamily="34" charset="0"/>
                <a:cs typeface="Calibri" panose="020F0502020204030204" pitchFamily="34" charset="0"/>
              </a:rPr>
              <a:t> </a:t>
            </a:r>
          </a:p>
          <a:p>
            <a:pPr marL="457200" lvl="1" indent="0">
              <a:buNone/>
            </a:pPr>
            <a:endParaRPr lang="fr-FR" sz="1600" dirty="0"/>
          </a:p>
          <a:p>
            <a:pPr marL="457200" lvl="1" indent="0">
              <a:buNone/>
            </a:pPr>
            <a:endParaRPr lang="fr-FR" sz="500" dirty="0"/>
          </a:p>
        </p:txBody>
      </p:sp>
    </p:spTree>
    <p:extLst>
      <p:ext uri="{BB962C8B-B14F-4D97-AF65-F5344CB8AC3E}">
        <p14:creationId xmlns:p14="http://schemas.microsoft.com/office/powerpoint/2010/main" val="2590307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BA8331A0-C574-AA40-8C00-35909D014872}"/>
              </a:ext>
            </a:extLst>
          </p:cNvPr>
          <p:cNvSpPr>
            <a:spLocks noGrp="1"/>
          </p:cNvSpPr>
          <p:nvPr>
            <p:ph idx="1"/>
          </p:nvPr>
        </p:nvSpPr>
        <p:spPr>
          <a:xfrm>
            <a:off x="838200" y="1825624"/>
            <a:ext cx="10515600" cy="4029075"/>
          </a:xfrm>
        </p:spPr>
        <p:txBody>
          <a:bodyPr>
            <a:normAutofit/>
          </a:bodyPr>
          <a:lstStyle/>
          <a:p>
            <a:r>
              <a:rPr lang="fr-FR" sz="1800" dirty="0">
                <a:solidFill>
                  <a:schemeClr val="accent1"/>
                </a:solidFill>
              </a:rPr>
              <a:t>Questions socio-scientifiques vives (QSSV)</a:t>
            </a:r>
            <a:r>
              <a:rPr lang="fr-FR" sz="1800" dirty="0"/>
              <a:t>, triplement vives</a:t>
            </a:r>
            <a:r>
              <a:rPr lang="fr-FR" sz="1800" baseline="30000" dirty="0"/>
              <a:t>1</a:t>
            </a:r>
            <a:endParaRPr lang="fr-FR" sz="1800" dirty="0"/>
          </a:p>
          <a:p>
            <a:pPr lvl="1"/>
            <a:r>
              <a:rPr lang="fr-FR" sz="1600" dirty="0"/>
              <a:t>vives socialement, agitant les espaces sociaux, politiques et médiatiques ;</a:t>
            </a:r>
          </a:p>
          <a:p>
            <a:pPr lvl="1"/>
            <a:r>
              <a:rPr lang="fr-FR" sz="1600" dirty="0"/>
              <a:t>vives scientifiquement car ne faisant pas encore l’objet d’un consensus, une partie des savoirs liés à ces questions faisant encore l’objets de débats au sein de la communauté scientifique ;</a:t>
            </a:r>
          </a:p>
          <a:p>
            <a:pPr lvl="1"/>
            <a:r>
              <a:rPr lang="fr-FR" sz="1600" dirty="0"/>
              <a:t>vives didactiquement car les enjeux éducatifs sont différents</a:t>
            </a:r>
          </a:p>
          <a:p>
            <a:pPr lvl="1"/>
            <a:endParaRPr lang="fr-FR" sz="1600" dirty="0"/>
          </a:p>
          <a:p>
            <a:r>
              <a:rPr lang="fr-FR" sz="1800" b="0" i="0" u="none" strike="noStrike" dirty="0">
                <a:solidFill>
                  <a:srgbClr val="000000"/>
                </a:solidFill>
                <a:effectLst/>
              </a:rPr>
              <a:t>L’enseignement d’une QSSV est un « continuum d’enjeux éducatifs, depuis l’</a:t>
            </a:r>
            <a:r>
              <a:rPr lang="fr-FR" sz="1800" b="0" i="0" u="none" strike="noStrike" dirty="0">
                <a:solidFill>
                  <a:schemeClr val="accent1"/>
                </a:solidFill>
                <a:effectLst/>
              </a:rPr>
              <a:t>apprentissage de concepts scientifiques stabilisés</a:t>
            </a:r>
            <a:r>
              <a:rPr lang="fr-FR" sz="1800" b="0" i="0" u="none" strike="noStrike" dirty="0">
                <a:solidFill>
                  <a:srgbClr val="000000"/>
                </a:solidFill>
                <a:effectLst/>
              </a:rPr>
              <a:t> sous-jacents aux questions abordées jusqu’au </a:t>
            </a:r>
            <a:r>
              <a:rPr lang="fr-FR" sz="1800" b="0" i="0" u="none" strike="noStrike" dirty="0">
                <a:solidFill>
                  <a:schemeClr val="accent1"/>
                </a:solidFill>
                <a:effectLst/>
              </a:rPr>
              <a:t>développement de la pensée critique</a:t>
            </a:r>
            <a:r>
              <a:rPr lang="fr-FR" sz="1800" b="0" i="0" u="none" strike="noStrike" dirty="0">
                <a:solidFill>
                  <a:srgbClr val="000000"/>
                </a:solidFill>
                <a:effectLst/>
              </a:rPr>
              <a:t> et la </a:t>
            </a:r>
            <a:r>
              <a:rPr lang="fr-FR" sz="1800" b="0" i="0" u="none" strike="noStrike" dirty="0">
                <a:solidFill>
                  <a:schemeClr val="accent1"/>
                </a:solidFill>
                <a:effectLst/>
              </a:rPr>
              <a:t>prise de décision</a:t>
            </a:r>
            <a:r>
              <a:rPr lang="fr-FR" sz="1800" b="0" i="0" u="none" strike="noStrike" dirty="0">
                <a:solidFill>
                  <a:srgbClr val="000000"/>
                </a:solidFill>
                <a:effectLst/>
              </a:rPr>
              <a:t>, en passant par l’</a:t>
            </a:r>
            <a:r>
              <a:rPr lang="fr-FR" sz="1800" b="0" i="0" u="none" strike="noStrike" dirty="0">
                <a:solidFill>
                  <a:schemeClr val="accent1"/>
                </a:solidFill>
                <a:effectLst/>
              </a:rPr>
              <a:t>apprentissage de la nature du savoir scientifique</a:t>
            </a:r>
            <a:r>
              <a:rPr lang="fr-FR" sz="1800" b="0" i="0" u="none" strike="noStrike" dirty="0">
                <a:solidFill>
                  <a:srgbClr val="000000"/>
                </a:solidFill>
                <a:effectLst/>
              </a:rPr>
              <a:t>, de procédures cognitives de haut niveau »</a:t>
            </a:r>
            <a:r>
              <a:rPr lang="fr-FR" sz="1800" b="0" i="0" u="none" strike="noStrike" baseline="30000" dirty="0">
                <a:solidFill>
                  <a:srgbClr val="000000"/>
                </a:solidFill>
                <a:effectLst/>
              </a:rPr>
              <a:t>1</a:t>
            </a:r>
            <a:endParaRPr lang="fr-FR" baseline="30000" dirty="0"/>
          </a:p>
        </p:txBody>
      </p:sp>
      <p:sp>
        <p:nvSpPr>
          <p:cNvPr id="9" name="Titre 8">
            <a:extLst>
              <a:ext uri="{FF2B5EF4-FFF2-40B4-BE49-F238E27FC236}">
                <a16:creationId xmlns:a16="http://schemas.microsoft.com/office/drawing/2014/main" id="{0910E7D8-BCCD-6243-B794-B0BF6F6654C3}"/>
              </a:ext>
            </a:extLst>
          </p:cNvPr>
          <p:cNvSpPr>
            <a:spLocks noGrp="1"/>
          </p:cNvSpPr>
          <p:nvPr>
            <p:ph type="title"/>
          </p:nvPr>
        </p:nvSpPr>
        <p:spPr/>
        <p:txBody>
          <a:bodyPr/>
          <a:lstStyle/>
          <a:p>
            <a:r>
              <a:rPr lang="fr-FR" sz="3200" dirty="0">
                <a:solidFill>
                  <a:schemeClr val="accent1"/>
                </a:solidFill>
              </a:rPr>
              <a:t>Contexte</a:t>
            </a:r>
            <a:r>
              <a:rPr lang="fr-FR" sz="3600" dirty="0">
                <a:solidFill>
                  <a:schemeClr val="accent1"/>
                </a:solidFill>
              </a:rPr>
              <a:t> scientifique de la recherche</a:t>
            </a:r>
            <a:endParaRPr lang="fr-FR" dirty="0">
              <a:solidFill>
                <a:schemeClr val="accent1"/>
              </a:solidFill>
            </a:endParaRPr>
          </a:p>
        </p:txBody>
      </p:sp>
      <p:sp>
        <p:nvSpPr>
          <p:cNvPr id="2" name="Espace réservé du numéro de diapositive 1">
            <a:extLst>
              <a:ext uri="{FF2B5EF4-FFF2-40B4-BE49-F238E27FC236}">
                <a16:creationId xmlns:a16="http://schemas.microsoft.com/office/drawing/2014/main" id="{827991B7-FADE-9447-BA8A-7D3D6EA87E6E}"/>
              </a:ext>
            </a:extLst>
          </p:cNvPr>
          <p:cNvSpPr>
            <a:spLocks noGrp="1"/>
          </p:cNvSpPr>
          <p:nvPr>
            <p:ph type="sldNum" sz="quarter" idx="12"/>
          </p:nvPr>
        </p:nvSpPr>
        <p:spPr/>
        <p:txBody>
          <a:bodyPr/>
          <a:lstStyle/>
          <a:p>
            <a:fld id="{DAA9B640-E39C-4E41-BE36-1F8C28A1FDBB}" type="slidenum">
              <a:rPr lang="fr-FR" smtClean="0"/>
              <a:t>3</a:t>
            </a:fld>
            <a:endParaRPr lang="fr-FR"/>
          </a:p>
        </p:txBody>
      </p:sp>
      <p:sp>
        <p:nvSpPr>
          <p:cNvPr id="3" name="ZoneTexte 2">
            <a:extLst>
              <a:ext uri="{FF2B5EF4-FFF2-40B4-BE49-F238E27FC236}">
                <a16:creationId xmlns:a16="http://schemas.microsoft.com/office/drawing/2014/main" id="{8C6BA57C-17EA-2948-8C60-5B750E319038}"/>
              </a:ext>
            </a:extLst>
          </p:cNvPr>
          <p:cNvSpPr txBox="1"/>
          <p:nvPr/>
        </p:nvSpPr>
        <p:spPr>
          <a:xfrm>
            <a:off x="838200" y="6021097"/>
            <a:ext cx="11202732" cy="400110"/>
          </a:xfrm>
          <a:prstGeom prst="rect">
            <a:avLst/>
          </a:prstGeom>
          <a:noFill/>
        </p:spPr>
        <p:txBody>
          <a:bodyPr wrap="square" rtlCol="0">
            <a:spAutoFit/>
          </a:bodyPr>
          <a:lstStyle/>
          <a:p>
            <a:r>
              <a:rPr lang="fr-FR" sz="1000" b="0" i="0" u="none" strike="noStrike" baseline="30000" dirty="0">
                <a:solidFill>
                  <a:srgbClr val="000000"/>
                </a:solidFill>
                <a:effectLst/>
                <a:latin typeface="Times New Roman" panose="02020603050405020304" pitchFamily="18" charset="0"/>
              </a:rPr>
              <a:t>1</a:t>
            </a:r>
            <a:r>
              <a:rPr lang="fr-FR" sz="1000" b="0" i="0" u="none" strike="noStrike" dirty="0">
                <a:solidFill>
                  <a:srgbClr val="000000"/>
                </a:solidFill>
                <a:effectLst/>
                <a:latin typeface="Times New Roman" panose="02020603050405020304" pitchFamily="18" charset="0"/>
              </a:rPr>
              <a:t> LEGARDEZ, A., SIMONNEAUX, L., L’école à l’épreuve de l’actualité - Enseigner les questions vives, éd. ESF, 2006</a:t>
            </a:r>
            <a:endParaRPr lang="fr-FR" sz="1000" b="0" i="0" u="none" strike="noStrike" baseline="30000" dirty="0">
              <a:solidFill>
                <a:srgbClr val="000000"/>
              </a:solidFill>
              <a:effectLst/>
              <a:latin typeface="Times New Roman" panose="02020603050405020304" pitchFamily="18" charset="0"/>
            </a:endParaRPr>
          </a:p>
          <a:p>
            <a:r>
              <a:rPr lang="fr-FR" sz="1000" baseline="30000" dirty="0">
                <a:solidFill>
                  <a:srgbClr val="000000"/>
                </a:solidFill>
                <a:latin typeface="Times New Roman" panose="02020603050405020304" pitchFamily="18" charset="0"/>
              </a:rPr>
              <a:t>2</a:t>
            </a:r>
            <a:r>
              <a:rPr lang="fr-FR" sz="1000" b="0" i="0" u="none" strike="noStrike" dirty="0">
                <a:solidFill>
                  <a:srgbClr val="000000"/>
                </a:solidFill>
                <a:effectLst/>
                <a:latin typeface="Times New Roman" panose="02020603050405020304" pitchFamily="18" charset="0"/>
              </a:rPr>
              <a:t> SIMONNEAUX, L. (2013). Approche de l’Éducation au Développement Durable à partir des Questions Socialement Vives Environnementales dans l’Enseignement Agricole. Penser l'éducation, Hors-série, 49-62.</a:t>
            </a:r>
            <a:endParaRPr lang="fr-FR" sz="1000" dirty="0"/>
          </a:p>
        </p:txBody>
      </p:sp>
    </p:spTree>
    <p:extLst>
      <p:ext uri="{BB962C8B-B14F-4D97-AF65-F5344CB8AC3E}">
        <p14:creationId xmlns:p14="http://schemas.microsoft.com/office/powerpoint/2010/main" val="421817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39D89CB-F62A-0341-A44C-7946478E697E}"/>
              </a:ext>
            </a:extLst>
          </p:cNvPr>
          <p:cNvSpPr>
            <a:spLocks noGrp="1"/>
          </p:cNvSpPr>
          <p:nvPr>
            <p:ph type="sldNum" sz="quarter" idx="12"/>
          </p:nvPr>
        </p:nvSpPr>
        <p:spPr/>
        <p:txBody>
          <a:bodyPr/>
          <a:lstStyle/>
          <a:p>
            <a:fld id="{DAA9B640-E39C-4E41-BE36-1F8C28A1FDBB}" type="slidenum">
              <a:rPr lang="fr-FR" smtClean="0"/>
              <a:t>30</a:t>
            </a:fld>
            <a:endParaRPr lang="fr-FR"/>
          </a:p>
        </p:txBody>
      </p:sp>
      <p:pic>
        <p:nvPicPr>
          <p:cNvPr id="6146" name="Picture 2">
            <a:extLst>
              <a:ext uri="{FF2B5EF4-FFF2-40B4-BE49-F238E27FC236}">
                <a16:creationId xmlns:a16="http://schemas.microsoft.com/office/drawing/2014/main" id="{69BBE17A-AE5B-844C-A4F7-2A6AD0936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517643"/>
            <a:ext cx="5608767" cy="2920267"/>
          </a:xfrm>
          <a:prstGeom prst="rect">
            <a:avLst/>
          </a:prstGeom>
          <a:noFill/>
          <a:extLst>
            <a:ext uri="{909E8E84-426E-40DD-AFC4-6F175D3DCCD1}">
              <a14:hiddenFill xmlns:a14="http://schemas.microsoft.com/office/drawing/2010/main">
                <a:solidFill>
                  <a:srgbClr val="FFFFFF"/>
                </a:solidFill>
              </a14:hiddenFill>
            </a:ext>
          </a:extLst>
        </p:spPr>
      </p:pic>
      <p:sp>
        <p:nvSpPr>
          <p:cNvPr id="6" name="Titre 8">
            <a:extLst>
              <a:ext uri="{FF2B5EF4-FFF2-40B4-BE49-F238E27FC236}">
                <a16:creationId xmlns:a16="http://schemas.microsoft.com/office/drawing/2014/main" id="{DBBF478A-E184-F847-B99F-2BA96EE4002B}"/>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a:solidFill>
                  <a:schemeClr val="accent1"/>
                </a:solidFill>
              </a:rPr>
              <a:t>Situation 3 : Solaire versus éolien</a:t>
            </a:r>
            <a:endParaRPr lang="fr-FR" dirty="0">
              <a:solidFill>
                <a:schemeClr val="accent1"/>
              </a:solidFill>
            </a:endParaRPr>
          </a:p>
        </p:txBody>
      </p:sp>
      <p:pic>
        <p:nvPicPr>
          <p:cNvPr id="7" name="Picture 2">
            <a:extLst>
              <a:ext uri="{FF2B5EF4-FFF2-40B4-BE49-F238E27FC236}">
                <a16:creationId xmlns:a16="http://schemas.microsoft.com/office/drawing/2014/main" id="{CB709A9C-8B33-4040-BAF9-EA3B9375C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729" y="2517643"/>
            <a:ext cx="5128298" cy="2432763"/>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contenu 6">
            <a:extLst>
              <a:ext uri="{FF2B5EF4-FFF2-40B4-BE49-F238E27FC236}">
                <a16:creationId xmlns:a16="http://schemas.microsoft.com/office/drawing/2014/main" id="{3008257B-CF8A-AA42-9498-F640DD942A3D}"/>
              </a:ext>
            </a:extLst>
          </p:cNvPr>
          <p:cNvSpPr txBox="1">
            <a:spLocks/>
          </p:cNvSpPr>
          <p:nvPr/>
        </p:nvSpPr>
        <p:spPr>
          <a:xfrm>
            <a:off x="861098" y="1862763"/>
            <a:ext cx="10515600" cy="6308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Sur ce point  ENSE9 et ENSE14 sont d’accord sur la conclusion (privilégier l’éolien au solaire) mais pas pour les mêmes raison (lois de passages différentes)</a:t>
            </a:r>
          </a:p>
        </p:txBody>
      </p:sp>
      <p:pic>
        <p:nvPicPr>
          <p:cNvPr id="9" name="Picture 6" descr="le droit capitaliste – 🔴 Info Libertaire">
            <a:extLst>
              <a:ext uri="{FF2B5EF4-FFF2-40B4-BE49-F238E27FC236}">
                <a16:creationId xmlns:a16="http://schemas.microsoft.com/office/drawing/2014/main" id="{E9919888-675E-3B4C-A823-F7F1AE3A54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67" r="8653"/>
          <a:stretch/>
        </p:blipFill>
        <p:spPr bwMode="auto">
          <a:xfrm>
            <a:off x="2734632" y="5636299"/>
            <a:ext cx="1057879" cy="9329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16 idées de Mécanisme horlogerie | engrenages, dessin mecanique, dessin  steampunk">
            <a:extLst>
              <a:ext uri="{FF2B5EF4-FFF2-40B4-BE49-F238E27FC236}">
                <a16:creationId xmlns:a16="http://schemas.microsoft.com/office/drawing/2014/main" id="{E2A83D57-F1E9-8A49-832D-F57B5C0B7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5848" y="5636299"/>
            <a:ext cx="758049" cy="8961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1" name="Groupe 10">
            <a:extLst>
              <a:ext uri="{FF2B5EF4-FFF2-40B4-BE49-F238E27FC236}">
                <a16:creationId xmlns:a16="http://schemas.microsoft.com/office/drawing/2014/main" id="{FE03AC6B-79D0-A342-9C8D-155938ED8620}"/>
              </a:ext>
            </a:extLst>
          </p:cNvPr>
          <p:cNvGrpSpPr/>
          <p:nvPr/>
        </p:nvGrpSpPr>
        <p:grpSpPr>
          <a:xfrm>
            <a:off x="8381458" y="5636299"/>
            <a:ext cx="2264681" cy="838400"/>
            <a:chOff x="8381458" y="5636299"/>
            <a:chExt cx="2264681" cy="838400"/>
          </a:xfrm>
        </p:grpSpPr>
        <p:sp>
          <p:nvSpPr>
            <p:cNvPr id="5" name="ZoneTexte 4">
              <a:extLst>
                <a:ext uri="{FF2B5EF4-FFF2-40B4-BE49-F238E27FC236}">
                  <a16:creationId xmlns:a16="http://schemas.microsoft.com/office/drawing/2014/main" id="{B0DFD3AD-CC8A-4644-9B99-5983F22EF279}"/>
                </a:ext>
              </a:extLst>
            </p:cNvPr>
            <p:cNvSpPr txBox="1"/>
            <p:nvPr/>
          </p:nvSpPr>
          <p:spPr>
            <a:xfrm>
              <a:off x="8381458" y="5636299"/>
              <a:ext cx="1557021" cy="738664"/>
            </a:xfrm>
            <a:prstGeom prst="rect">
              <a:avLst/>
            </a:prstGeom>
            <a:noFill/>
          </p:spPr>
          <p:txBody>
            <a:bodyPr wrap="square" rtlCol="0">
              <a:spAutoFit/>
            </a:bodyPr>
            <a:lstStyle/>
            <a:p>
              <a:pPr algn="ctr"/>
              <a:r>
                <a:rPr lang="fr-FR" sz="1400" dirty="0"/>
                <a:t>… à impacts environnementaux égaux</a:t>
              </a:r>
            </a:p>
          </p:txBody>
        </p:sp>
        <p:pic>
          <p:nvPicPr>
            <p:cNvPr id="12" name="Picture 2" descr="L'Assemblée nationale décryptée par le dessinateur de BD kokopello">
              <a:extLst>
                <a:ext uri="{FF2B5EF4-FFF2-40B4-BE49-F238E27FC236}">
                  <a16:creationId xmlns:a16="http://schemas.microsoft.com/office/drawing/2014/main" id="{DFFDE8CE-80CF-2340-871F-F1CE10F0DC6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6284"/>
            <a:stretch/>
          </p:blipFill>
          <p:spPr bwMode="auto">
            <a:xfrm>
              <a:off x="10111941" y="5636299"/>
              <a:ext cx="534198" cy="838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079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2D76709-0947-1E48-858F-DCF6D9C1E13D}"/>
              </a:ext>
            </a:extLst>
          </p:cNvPr>
          <p:cNvSpPr>
            <a:spLocks noGrp="1"/>
          </p:cNvSpPr>
          <p:nvPr>
            <p:ph type="sldNum" sz="quarter" idx="12"/>
          </p:nvPr>
        </p:nvSpPr>
        <p:spPr/>
        <p:txBody>
          <a:bodyPr/>
          <a:lstStyle/>
          <a:p>
            <a:fld id="{DAA9B640-E39C-4E41-BE36-1F8C28A1FDBB}" type="slidenum">
              <a:rPr lang="fr-FR" smtClean="0"/>
              <a:t>31</a:t>
            </a:fld>
            <a:endParaRPr lang="fr-FR"/>
          </a:p>
        </p:txBody>
      </p:sp>
      <p:pic>
        <p:nvPicPr>
          <p:cNvPr id="5122" name="Picture 2">
            <a:extLst>
              <a:ext uri="{FF2B5EF4-FFF2-40B4-BE49-F238E27FC236}">
                <a16:creationId xmlns:a16="http://schemas.microsoft.com/office/drawing/2014/main" id="{FA01CA85-C354-084D-9FBE-25BFA0E2A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4704" y="1555376"/>
            <a:ext cx="7683500" cy="3962400"/>
          </a:xfrm>
          <a:prstGeom prst="rect">
            <a:avLst/>
          </a:prstGeom>
          <a:noFill/>
          <a:extLst>
            <a:ext uri="{909E8E84-426E-40DD-AFC4-6F175D3DCCD1}">
              <a14:hiddenFill xmlns:a14="http://schemas.microsoft.com/office/drawing/2010/main">
                <a:solidFill>
                  <a:srgbClr val="FFFFFF"/>
                </a:solidFill>
              </a14:hiddenFill>
            </a:ext>
          </a:extLst>
        </p:spPr>
      </p:pic>
      <p:sp>
        <p:nvSpPr>
          <p:cNvPr id="6" name="Titre 8">
            <a:extLst>
              <a:ext uri="{FF2B5EF4-FFF2-40B4-BE49-F238E27FC236}">
                <a16:creationId xmlns:a16="http://schemas.microsoft.com/office/drawing/2014/main" id="{D782F139-DF59-D847-8C6A-FB9FD7AD8A58}"/>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a:solidFill>
                  <a:schemeClr val="accent1"/>
                </a:solidFill>
              </a:rPr>
              <a:t>Situation 3 : Solaire versus éolien</a:t>
            </a:r>
            <a:endParaRPr lang="fr-FR" dirty="0">
              <a:solidFill>
                <a:schemeClr val="accent1"/>
              </a:solidFill>
            </a:endParaRPr>
          </a:p>
        </p:txBody>
      </p:sp>
      <p:sp>
        <p:nvSpPr>
          <p:cNvPr id="5" name="Espace réservé du contenu 6">
            <a:extLst>
              <a:ext uri="{FF2B5EF4-FFF2-40B4-BE49-F238E27FC236}">
                <a16:creationId xmlns:a16="http://schemas.microsoft.com/office/drawing/2014/main" id="{C5929691-7675-D545-B58A-58A28129EDBE}"/>
              </a:ext>
            </a:extLst>
          </p:cNvPr>
          <p:cNvSpPr>
            <a:spLocks noGrp="1"/>
          </p:cNvSpPr>
          <p:nvPr>
            <p:ph idx="1"/>
          </p:nvPr>
        </p:nvSpPr>
        <p:spPr>
          <a:xfrm>
            <a:off x="838200" y="5869779"/>
            <a:ext cx="10515600" cy="496095"/>
          </a:xfrm>
        </p:spPr>
        <p:txBody>
          <a:bodyPr>
            <a:normAutofit/>
          </a:bodyPr>
          <a:lstStyle/>
          <a:p>
            <a:r>
              <a:rPr lang="fr-FR" sz="1600" dirty="0"/>
              <a:t>Pour CSEE6 la loi de passage est encore différente même si elle relève également de </a:t>
            </a:r>
            <a:r>
              <a:rPr lang="fr-FR" sz="1600" b="1" dirty="0">
                <a:solidFill>
                  <a:schemeClr val="accent1"/>
                </a:solidFill>
                <a:latin typeface="Calibri" panose="020F0502020204030204" pitchFamily="34" charset="0"/>
                <a:cs typeface="Calibri" panose="020F0502020204030204" pitchFamily="34" charset="0"/>
              </a:rPr>
              <a:t>la cité industrielle</a:t>
            </a:r>
            <a:endParaRPr lang="fr-FR" sz="1000" dirty="0"/>
          </a:p>
        </p:txBody>
      </p:sp>
      <p:pic>
        <p:nvPicPr>
          <p:cNvPr id="7" name="Picture 8" descr="16 idées de Mécanisme horlogerie | engrenages, dessin mecanique, dessin  steampunk">
            <a:extLst>
              <a:ext uri="{FF2B5EF4-FFF2-40B4-BE49-F238E27FC236}">
                <a16:creationId xmlns:a16="http://schemas.microsoft.com/office/drawing/2014/main" id="{A1BA48DA-C046-2A49-BE9C-2EE1EE0D0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5073" y="2873943"/>
            <a:ext cx="939022" cy="11101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26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FCB3AA-EB73-D345-B6FA-3351A1C2EBF9}"/>
              </a:ext>
            </a:extLst>
          </p:cNvPr>
          <p:cNvSpPr>
            <a:spLocks noGrp="1"/>
          </p:cNvSpPr>
          <p:nvPr>
            <p:ph type="title"/>
          </p:nvPr>
        </p:nvSpPr>
        <p:spPr/>
        <p:txBody>
          <a:bodyPr/>
          <a:lstStyle/>
          <a:p>
            <a:r>
              <a:rPr lang="fr-FR" dirty="0">
                <a:solidFill>
                  <a:schemeClr val="accent1"/>
                </a:solidFill>
              </a:rPr>
              <a:t>Conclusion 1</a:t>
            </a:r>
          </a:p>
        </p:txBody>
      </p:sp>
      <p:sp>
        <p:nvSpPr>
          <p:cNvPr id="3" name="Espace réservé du contenu 2">
            <a:extLst>
              <a:ext uri="{FF2B5EF4-FFF2-40B4-BE49-F238E27FC236}">
                <a16:creationId xmlns:a16="http://schemas.microsoft.com/office/drawing/2014/main" id="{A0AAD150-F504-284F-BC0D-E6455D3D276C}"/>
              </a:ext>
            </a:extLst>
          </p:cNvPr>
          <p:cNvSpPr>
            <a:spLocks noGrp="1"/>
          </p:cNvSpPr>
          <p:nvPr>
            <p:ph idx="1"/>
          </p:nvPr>
        </p:nvSpPr>
        <p:spPr/>
        <p:txBody>
          <a:bodyPr>
            <a:normAutofit/>
          </a:bodyPr>
          <a:lstStyle/>
          <a:p>
            <a:r>
              <a:rPr lang="fr-FR" sz="2000" dirty="0"/>
              <a:t>Des évolutions des représentations peuvent avoir lieu mais forcément à la marge (activité de 3h) </a:t>
            </a:r>
          </a:p>
          <a:p>
            <a:r>
              <a:rPr lang="fr-FR" sz="2000" dirty="0"/>
              <a:t>Il faut pour cela un apport de connaissances nouvelles / une correction d’opinions erronées</a:t>
            </a:r>
          </a:p>
          <a:p>
            <a:r>
              <a:rPr lang="fr-FR" sz="2000" dirty="0"/>
              <a:t>L'activité peut aussi permettre de « faire le lien » entre deux connaissances (solaire et consommation surtout hivernale), et donc plutôt agir sur la structuration de la </a:t>
            </a:r>
            <a:r>
              <a:rPr lang="fr-FR" sz="2000" dirty="0" err="1"/>
              <a:t>représntation</a:t>
            </a:r>
            <a:endParaRPr lang="fr-FR" sz="2000" dirty="0"/>
          </a:p>
          <a:p>
            <a:endParaRPr lang="fr-FR" sz="2000" dirty="0"/>
          </a:p>
          <a:p>
            <a:r>
              <a:rPr lang="fr-FR" sz="2000" dirty="0"/>
              <a:t>A l’inverse, l’absence d’apport de connaissances (exemple sur la gestion de biodiversité) conduit à un maintien de représentations</a:t>
            </a:r>
            <a:br>
              <a:rPr lang="fr-FR" sz="2000" dirty="0"/>
            </a:br>
            <a:r>
              <a:rPr lang="fr-FR" sz="2000" dirty="0">
                <a:solidFill>
                  <a:schemeClr val="accent1"/>
                </a:solidFill>
              </a:rPr>
              <a:t>☞ Obliger les étudiants à endosser un rôle pour les forcer à s’</a:t>
            </a:r>
            <a:r>
              <a:rPr lang="fr-FR" sz="2000" dirty="0" err="1">
                <a:solidFill>
                  <a:schemeClr val="accent1"/>
                </a:solidFill>
              </a:rPr>
              <a:t>aculturer</a:t>
            </a:r>
            <a:r>
              <a:rPr lang="fr-FR" sz="2000" dirty="0">
                <a:solidFill>
                  <a:schemeClr val="accent1"/>
                </a:solidFill>
              </a:rPr>
              <a:t> à un autre domaine ?</a:t>
            </a:r>
            <a:r>
              <a:rPr lang="fr-FR" sz="2000" dirty="0"/>
              <a:t> </a:t>
            </a:r>
          </a:p>
          <a:p>
            <a:r>
              <a:rPr lang="fr-FR" sz="2000" dirty="0"/>
              <a:t>L’impossibilité de pouvoir confronter ses opinions à un savoir scientifique empêche toute évolution de la représentation (exemple du nucléaire pour CSEE6)</a:t>
            </a:r>
            <a:br>
              <a:rPr lang="fr-FR" sz="2000" dirty="0"/>
            </a:br>
            <a:r>
              <a:rPr lang="fr-FR" sz="2000" dirty="0">
                <a:solidFill>
                  <a:schemeClr val="accent1"/>
                </a:solidFill>
              </a:rPr>
              <a:t>☞ Inclure les énergies non renouvelables dans le scénario ?</a:t>
            </a:r>
            <a:endParaRPr lang="fr-FR" sz="2000" dirty="0"/>
          </a:p>
        </p:txBody>
      </p:sp>
      <p:sp>
        <p:nvSpPr>
          <p:cNvPr id="4" name="Espace réservé du numéro de diapositive 3">
            <a:extLst>
              <a:ext uri="{FF2B5EF4-FFF2-40B4-BE49-F238E27FC236}">
                <a16:creationId xmlns:a16="http://schemas.microsoft.com/office/drawing/2014/main" id="{5C4120C1-E266-5441-8B1C-3436D4A8A47A}"/>
              </a:ext>
            </a:extLst>
          </p:cNvPr>
          <p:cNvSpPr>
            <a:spLocks noGrp="1"/>
          </p:cNvSpPr>
          <p:nvPr>
            <p:ph type="sldNum" sz="quarter" idx="12"/>
          </p:nvPr>
        </p:nvSpPr>
        <p:spPr/>
        <p:txBody>
          <a:bodyPr/>
          <a:lstStyle/>
          <a:p>
            <a:fld id="{DAA9B640-E39C-4E41-BE36-1F8C28A1FDBB}" type="slidenum">
              <a:rPr lang="fr-FR" smtClean="0"/>
              <a:t>32</a:t>
            </a:fld>
            <a:endParaRPr lang="fr-FR"/>
          </a:p>
        </p:txBody>
      </p:sp>
    </p:spTree>
    <p:extLst>
      <p:ext uri="{BB962C8B-B14F-4D97-AF65-F5344CB8AC3E}">
        <p14:creationId xmlns:p14="http://schemas.microsoft.com/office/powerpoint/2010/main" val="3695767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FCB3AA-EB73-D345-B6FA-3351A1C2EBF9}"/>
              </a:ext>
            </a:extLst>
          </p:cNvPr>
          <p:cNvSpPr>
            <a:spLocks noGrp="1"/>
          </p:cNvSpPr>
          <p:nvPr>
            <p:ph type="title"/>
          </p:nvPr>
        </p:nvSpPr>
        <p:spPr/>
        <p:txBody>
          <a:bodyPr/>
          <a:lstStyle/>
          <a:p>
            <a:r>
              <a:rPr lang="fr-FR" dirty="0">
                <a:solidFill>
                  <a:schemeClr val="accent1"/>
                </a:solidFill>
              </a:rPr>
              <a:t>Conclusion 2</a:t>
            </a:r>
          </a:p>
        </p:txBody>
      </p:sp>
      <p:sp>
        <p:nvSpPr>
          <p:cNvPr id="3" name="Espace réservé du contenu 2">
            <a:extLst>
              <a:ext uri="{FF2B5EF4-FFF2-40B4-BE49-F238E27FC236}">
                <a16:creationId xmlns:a16="http://schemas.microsoft.com/office/drawing/2014/main" id="{A0AAD150-F504-284F-BC0D-E6455D3D276C}"/>
              </a:ext>
            </a:extLst>
          </p:cNvPr>
          <p:cNvSpPr>
            <a:spLocks noGrp="1"/>
          </p:cNvSpPr>
          <p:nvPr>
            <p:ph idx="1"/>
          </p:nvPr>
        </p:nvSpPr>
        <p:spPr/>
        <p:txBody>
          <a:bodyPr>
            <a:normAutofit/>
          </a:bodyPr>
          <a:lstStyle/>
          <a:p>
            <a:r>
              <a:rPr lang="fr-FR" sz="2000" dirty="0"/>
              <a:t>Est-il possible de proposer un modèle transition désirable c’est-à-dire qui permette de grandir au sein de n’importe quelle cité ?</a:t>
            </a:r>
          </a:p>
          <a:p>
            <a:endParaRPr lang="fr-FR" sz="2000" dirty="0"/>
          </a:p>
          <a:p>
            <a:r>
              <a:rPr lang="fr-FR" sz="2000" dirty="0"/>
              <a:t>Cité </a:t>
            </a:r>
            <a:r>
              <a:rPr lang="fr-FR" sz="2000" i="1" dirty="0">
                <a:solidFill>
                  <a:schemeClr val="accent1"/>
                </a:solidFill>
              </a:rPr>
              <a:t>industrielle</a:t>
            </a:r>
            <a:r>
              <a:rPr lang="fr-FR" sz="2000" dirty="0"/>
              <a:t> : le besoin de prévoir rend ses membres réticents aux l’aléas (intermittence du solaire ou de l’éolien)</a:t>
            </a:r>
          </a:p>
          <a:p>
            <a:r>
              <a:rPr lang="fr-FR" sz="2000" dirty="0"/>
              <a:t>Cité </a:t>
            </a:r>
            <a:r>
              <a:rPr lang="fr-FR" sz="2000" i="1" dirty="0">
                <a:solidFill>
                  <a:schemeClr val="accent1"/>
                </a:solidFill>
              </a:rPr>
              <a:t>marchande</a:t>
            </a:r>
            <a:r>
              <a:rPr lang="fr-FR" sz="2000" dirty="0"/>
              <a:t> :  tenir compte des aspects </a:t>
            </a:r>
            <a:r>
              <a:rPr lang="fr-FR" sz="2000" dirty="0" err="1"/>
              <a:t>enviromementaux</a:t>
            </a:r>
            <a:r>
              <a:rPr lang="fr-FR" sz="2000" dirty="0"/>
              <a:t> </a:t>
            </a:r>
            <a:r>
              <a:rPr lang="fr-FR" sz="2000"/>
              <a:t>suppose d‘</a:t>
            </a:r>
            <a:r>
              <a:rPr lang="fr-FR" sz="2000" dirty="0"/>
              <a:t>ajouter des mécanismes qui vont contre l’évolution naturelle des marchés</a:t>
            </a:r>
          </a:p>
          <a:p>
            <a:r>
              <a:rPr lang="fr-FR" sz="2000" dirty="0"/>
              <a:t>Cité </a:t>
            </a:r>
            <a:r>
              <a:rPr lang="fr-FR" sz="2000" i="1" dirty="0">
                <a:solidFill>
                  <a:schemeClr val="accent1"/>
                </a:solidFill>
              </a:rPr>
              <a:t>civique</a:t>
            </a:r>
            <a:r>
              <a:rPr lang="fr-FR" sz="2000" dirty="0"/>
              <a:t> : aucune solution ne permet formellement d’éviter tout inconvénient pour tout « collectif » (si on étend la notion de collectif à la biosphère). Que pèse dès lors les besoins individuels face au problème collectif ? Vers une sobriété jugée excessive par les autres cités ?</a:t>
            </a:r>
          </a:p>
          <a:p>
            <a:r>
              <a:rPr lang="fr-FR" sz="2000" dirty="0"/>
              <a:t>N’est-ce pas là que se situe le nœud du problème ?</a:t>
            </a:r>
          </a:p>
        </p:txBody>
      </p:sp>
      <p:sp>
        <p:nvSpPr>
          <p:cNvPr id="4" name="Espace réservé du numéro de diapositive 3">
            <a:extLst>
              <a:ext uri="{FF2B5EF4-FFF2-40B4-BE49-F238E27FC236}">
                <a16:creationId xmlns:a16="http://schemas.microsoft.com/office/drawing/2014/main" id="{5C4120C1-E266-5441-8B1C-3436D4A8A47A}"/>
              </a:ext>
            </a:extLst>
          </p:cNvPr>
          <p:cNvSpPr>
            <a:spLocks noGrp="1"/>
          </p:cNvSpPr>
          <p:nvPr>
            <p:ph type="sldNum" sz="quarter" idx="12"/>
          </p:nvPr>
        </p:nvSpPr>
        <p:spPr/>
        <p:txBody>
          <a:bodyPr/>
          <a:lstStyle/>
          <a:p>
            <a:fld id="{DAA9B640-E39C-4E41-BE36-1F8C28A1FDBB}" type="slidenum">
              <a:rPr lang="fr-FR" smtClean="0"/>
              <a:t>33</a:t>
            </a:fld>
            <a:endParaRPr lang="fr-FR"/>
          </a:p>
        </p:txBody>
      </p:sp>
    </p:spTree>
    <p:extLst>
      <p:ext uri="{BB962C8B-B14F-4D97-AF65-F5344CB8AC3E}">
        <p14:creationId xmlns:p14="http://schemas.microsoft.com/office/powerpoint/2010/main" val="206067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BA8331A0-C574-AA40-8C00-35909D014872}"/>
              </a:ext>
            </a:extLst>
          </p:cNvPr>
          <p:cNvSpPr>
            <a:spLocks noGrp="1"/>
          </p:cNvSpPr>
          <p:nvPr>
            <p:ph idx="1"/>
          </p:nvPr>
        </p:nvSpPr>
        <p:spPr>
          <a:xfrm>
            <a:off x="838200" y="1825624"/>
            <a:ext cx="10515600" cy="4029075"/>
          </a:xfrm>
        </p:spPr>
        <p:txBody>
          <a:bodyPr>
            <a:normAutofit/>
          </a:bodyPr>
          <a:lstStyle/>
          <a:p>
            <a:r>
              <a:rPr lang="fr-FR" sz="1800" dirty="0">
                <a:solidFill>
                  <a:schemeClr val="accent1"/>
                </a:solidFill>
              </a:rPr>
              <a:t>Questions socio-scientifiques vives (QSSV)</a:t>
            </a:r>
            <a:r>
              <a:rPr lang="fr-FR" sz="1800" dirty="0"/>
              <a:t>, triplement vives</a:t>
            </a:r>
            <a:r>
              <a:rPr lang="fr-FR" sz="1800" baseline="30000" dirty="0"/>
              <a:t>1</a:t>
            </a:r>
            <a:endParaRPr lang="fr-FR" sz="1800" dirty="0"/>
          </a:p>
          <a:p>
            <a:pPr lvl="1"/>
            <a:r>
              <a:rPr lang="fr-FR" sz="1600" dirty="0"/>
              <a:t>vives socialement, agitant les espaces sociaux, politiques et médiatiques ;</a:t>
            </a:r>
          </a:p>
          <a:p>
            <a:pPr lvl="1"/>
            <a:r>
              <a:rPr lang="fr-FR" sz="1600" dirty="0"/>
              <a:t>vives scientifiquement car ne faisant pas encore l’objet d’un consensus, une partie des savoirs liés à ces questions faisant encore l’objets de débats au sein de la communauté scientifique ;</a:t>
            </a:r>
          </a:p>
          <a:p>
            <a:pPr lvl="1"/>
            <a:r>
              <a:rPr lang="fr-FR" sz="1600" dirty="0"/>
              <a:t>vives didactiquement car les enjeux éducatifs sont différents</a:t>
            </a:r>
          </a:p>
          <a:p>
            <a:pPr lvl="1"/>
            <a:endParaRPr lang="fr-FR" sz="1600" dirty="0"/>
          </a:p>
          <a:p>
            <a:r>
              <a:rPr lang="fr-FR" sz="1800" b="0" i="0" u="none" strike="noStrike" dirty="0">
                <a:solidFill>
                  <a:srgbClr val="000000"/>
                </a:solidFill>
                <a:effectLst/>
              </a:rPr>
              <a:t>L’enseignement d’une QSSV est un « continuum d’enjeux éducatifs, depuis l’</a:t>
            </a:r>
            <a:r>
              <a:rPr lang="fr-FR" sz="1800" b="0" i="0" u="none" strike="noStrike" dirty="0">
                <a:solidFill>
                  <a:schemeClr val="accent1"/>
                </a:solidFill>
                <a:effectLst/>
              </a:rPr>
              <a:t>apprentissage de concepts scientifiques stabilisés</a:t>
            </a:r>
            <a:r>
              <a:rPr lang="fr-FR" sz="1800" b="0" i="0" u="none" strike="noStrike" dirty="0">
                <a:solidFill>
                  <a:srgbClr val="000000"/>
                </a:solidFill>
                <a:effectLst/>
              </a:rPr>
              <a:t> sous-jacents aux questions abordées jusqu’au </a:t>
            </a:r>
            <a:r>
              <a:rPr lang="fr-FR" sz="1800" b="0" i="0" u="none" strike="noStrike" dirty="0">
                <a:solidFill>
                  <a:schemeClr val="accent1"/>
                </a:solidFill>
                <a:effectLst/>
              </a:rPr>
              <a:t>développement de la pensée critique</a:t>
            </a:r>
            <a:r>
              <a:rPr lang="fr-FR" sz="1800" b="0" i="0" u="none" strike="noStrike" dirty="0">
                <a:solidFill>
                  <a:srgbClr val="000000"/>
                </a:solidFill>
                <a:effectLst/>
              </a:rPr>
              <a:t> et la </a:t>
            </a:r>
            <a:r>
              <a:rPr lang="fr-FR" sz="1800" b="0" i="0" u="none" strike="noStrike" dirty="0">
                <a:solidFill>
                  <a:schemeClr val="accent1"/>
                </a:solidFill>
                <a:effectLst/>
              </a:rPr>
              <a:t>prise de décision</a:t>
            </a:r>
            <a:r>
              <a:rPr lang="fr-FR" sz="1800" b="0" i="0" u="none" strike="noStrike" dirty="0">
                <a:solidFill>
                  <a:srgbClr val="000000"/>
                </a:solidFill>
                <a:effectLst/>
              </a:rPr>
              <a:t>, en passant par l’</a:t>
            </a:r>
            <a:r>
              <a:rPr lang="fr-FR" sz="1800" b="0" i="0" u="none" strike="noStrike" dirty="0">
                <a:solidFill>
                  <a:schemeClr val="accent1"/>
                </a:solidFill>
                <a:effectLst/>
              </a:rPr>
              <a:t>apprentissage de la nature du savoir scientifique</a:t>
            </a:r>
            <a:r>
              <a:rPr lang="fr-FR" sz="1800" b="0" i="0" u="none" strike="noStrike" dirty="0">
                <a:solidFill>
                  <a:srgbClr val="000000"/>
                </a:solidFill>
                <a:effectLst/>
              </a:rPr>
              <a:t>, de procédures cognitives de haut niveau »</a:t>
            </a:r>
            <a:r>
              <a:rPr lang="fr-FR" sz="1800" b="0" i="0" u="none" strike="noStrike" baseline="30000" dirty="0">
                <a:solidFill>
                  <a:srgbClr val="000000"/>
                </a:solidFill>
                <a:effectLst/>
              </a:rPr>
              <a:t>1</a:t>
            </a:r>
            <a:endParaRPr lang="fr-FR" baseline="30000" dirty="0"/>
          </a:p>
        </p:txBody>
      </p:sp>
      <p:sp>
        <p:nvSpPr>
          <p:cNvPr id="9" name="Titre 8">
            <a:extLst>
              <a:ext uri="{FF2B5EF4-FFF2-40B4-BE49-F238E27FC236}">
                <a16:creationId xmlns:a16="http://schemas.microsoft.com/office/drawing/2014/main" id="{0910E7D8-BCCD-6243-B794-B0BF6F6654C3}"/>
              </a:ext>
            </a:extLst>
          </p:cNvPr>
          <p:cNvSpPr>
            <a:spLocks noGrp="1"/>
          </p:cNvSpPr>
          <p:nvPr>
            <p:ph type="title"/>
          </p:nvPr>
        </p:nvSpPr>
        <p:spPr/>
        <p:txBody>
          <a:bodyPr/>
          <a:lstStyle/>
          <a:p>
            <a:r>
              <a:rPr lang="fr-FR" sz="3200" dirty="0">
                <a:solidFill>
                  <a:schemeClr val="accent1"/>
                </a:solidFill>
              </a:rPr>
              <a:t>Contexte</a:t>
            </a:r>
            <a:r>
              <a:rPr lang="fr-FR" sz="3600" dirty="0">
                <a:solidFill>
                  <a:schemeClr val="accent1"/>
                </a:solidFill>
              </a:rPr>
              <a:t> scientifique de la recherche</a:t>
            </a:r>
            <a:endParaRPr lang="fr-FR" dirty="0">
              <a:solidFill>
                <a:schemeClr val="accent1"/>
              </a:solidFill>
            </a:endParaRPr>
          </a:p>
        </p:txBody>
      </p:sp>
      <p:sp>
        <p:nvSpPr>
          <p:cNvPr id="2" name="Espace réservé du numéro de diapositive 1">
            <a:extLst>
              <a:ext uri="{FF2B5EF4-FFF2-40B4-BE49-F238E27FC236}">
                <a16:creationId xmlns:a16="http://schemas.microsoft.com/office/drawing/2014/main" id="{827991B7-FADE-9447-BA8A-7D3D6EA87E6E}"/>
              </a:ext>
            </a:extLst>
          </p:cNvPr>
          <p:cNvSpPr>
            <a:spLocks noGrp="1"/>
          </p:cNvSpPr>
          <p:nvPr>
            <p:ph type="sldNum" sz="quarter" idx="12"/>
          </p:nvPr>
        </p:nvSpPr>
        <p:spPr/>
        <p:txBody>
          <a:bodyPr/>
          <a:lstStyle/>
          <a:p>
            <a:fld id="{DAA9B640-E39C-4E41-BE36-1F8C28A1FDBB}" type="slidenum">
              <a:rPr lang="fr-FR" smtClean="0"/>
              <a:t>4</a:t>
            </a:fld>
            <a:endParaRPr lang="fr-FR"/>
          </a:p>
        </p:txBody>
      </p:sp>
      <p:sp>
        <p:nvSpPr>
          <p:cNvPr id="3" name="ZoneTexte 2">
            <a:extLst>
              <a:ext uri="{FF2B5EF4-FFF2-40B4-BE49-F238E27FC236}">
                <a16:creationId xmlns:a16="http://schemas.microsoft.com/office/drawing/2014/main" id="{8C6BA57C-17EA-2948-8C60-5B750E319038}"/>
              </a:ext>
            </a:extLst>
          </p:cNvPr>
          <p:cNvSpPr txBox="1"/>
          <p:nvPr/>
        </p:nvSpPr>
        <p:spPr>
          <a:xfrm>
            <a:off x="838200" y="6021097"/>
            <a:ext cx="11202732" cy="400110"/>
          </a:xfrm>
          <a:prstGeom prst="rect">
            <a:avLst/>
          </a:prstGeom>
          <a:noFill/>
        </p:spPr>
        <p:txBody>
          <a:bodyPr wrap="square" rtlCol="0">
            <a:spAutoFit/>
          </a:bodyPr>
          <a:lstStyle/>
          <a:p>
            <a:r>
              <a:rPr lang="fr-FR" sz="1000" b="0" i="0" u="none" strike="noStrike" baseline="30000" dirty="0">
                <a:solidFill>
                  <a:srgbClr val="000000"/>
                </a:solidFill>
                <a:effectLst/>
                <a:latin typeface="Times New Roman" panose="02020603050405020304" pitchFamily="18" charset="0"/>
              </a:rPr>
              <a:t>1</a:t>
            </a:r>
            <a:r>
              <a:rPr lang="fr-FR" sz="1000" b="0" i="0" u="none" strike="noStrike" dirty="0">
                <a:solidFill>
                  <a:srgbClr val="000000"/>
                </a:solidFill>
                <a:effectLst/>
                <a:latin typeface="Times New Roman" panose="02020603050405020304" pitchFamily="18" charset="0"/>
              </a:rPr>
              <a:t> LEGARDEZ, A., SIMONNEAUX, L., L’école à l’épreuve de l’actualité - Enseigner les questions vives, éd. ESF, 2006</a:t>
            </a:r>
            <a:endParaRPr lang="fr-FR" sz="1000" b="0" i="0" u="none" strike="noStrike" baseline="30000" dirty="0">
              <a:solidFill>
                <a:srgbClr val="000000"/>
              </a:solidFill>
              <a:effectLst/>
              <a:latin typeface="Times New Roman" panose="02020603050405020304" pitchFamily="18" charset="0"/>
            </a:endParaRPr>
          </a:p>
          <a:p>
            <a:r>
              <a:rPr lang="fr-FR" sz="1000" baseline="30000" dirty="0">
                <a:solidFill>
                  <a:srgbClr val="000000"/>
                </a:solidFill>
                <a:latin typeface="Times New Roman" panose="02020603050405020304" pitchFamily="18" charset="0"/>
              </a:rPr>
              <a:t>2</a:t>
            </a:r>
            <a:r>
              <a:rPr lang="fr-FR" sz="1000" b="0" i="0" u="none" strike="noStrike" dirty="0">
                <a:solidFill>
                  <a:srgbClr val="000000"/>
                </a:solidFill>
                <a:effectLst/>
                <a:latin typeface="Times New Roman" panose="02020603050405020304" pitchFamily="18" charset="0"/>
              </a:rPr>
              <a:t> SIMONNEAUX, L. (2013). Approche de l’Éducation au Développement Durable à partir des Questions Socialement Vives Environnementales dans l’Enseignement Agricole. Penser l'éducation, Hors-série, 49-62.</a:t>
            </a:r>
            <a:endParaRPr lang="fr-FR" sz="1000" dirty="0"/>
          </a:p>
        </p:txBody>
      </p:sp>
    </p:spTree>
    <p:extLst>
      <p:ext uri="{BB962C8B-B14F-4D97-AF65-F5344CB8AC3E}">
        <p14:creationId xmlns:p14="http://schemas.microsoft.com/office/powerpoint/2010/main" val="145969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u numéro de diapositive 4">
            <a:extLst>
              <a:ext uri="{FF2B5EF4-FFF2-40B4-BE49-F238E27FC236}">
                <a16:creationId xmlns:a16="http://schemas.microsoft.com/office/drawing/2014/main" id="{18BA35ED-F02D-DE44-A6C7-E359AD5181D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333399"/>
                </a:solidFill>
                <a:latin typeface="Arial" panose="020B0604020202020204" pitchFamily="34" charset="0"/>
                <a:ea typeface="Arial Unicode MS" panose="020B0604020202020204" pitchFamily="34" charset="-128"/>
              </a:defRPr>
            </a:lvl1pPr>
            <a:lvl2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99"/>
                </a:solidFill>
                <a:latin typeface="Arial" panose="020B0604020202020204" pitchFamily="34" charset="0"/>
                <a:ea typeface="Arial Unicode MS" panose="020B0604020202020204" pitchFamily="34" charset="-128"/>
              </a:defRPr>
            </a:lvl2pPr>
            <a:lvl3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333399"/>
                </a:solidFill>
                <a:latin typeface="Arial" panose="020B0604020202020204" pitchFamily="34" charset="0"/>
                <a:ea typeface="Arial Unicode MS" panose="020B0604020202020204" pitchFamily="34" charset="-128"/>
              </a:defRPr>
            </a:lvl3pPr>
            <a:lvl4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5pPr>
            <a:lvl6pPr marL="25146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6pPr>
            <a:lvl7pPr marL="29718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7pPr>
            <a:lvl8pPr marL="34290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8pPr>
            <a:lvl9pPr marL="38862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9pPr>
          </a:lstStyle>
          <a:p>
            <a:pPr>
              <a:spcBef>
                <a:spcPct val="0"/>
              </a:spcBef>
            </a:pPr>
            <a:fld id="{7BF17B65-AF52-A648-96CA-AA889B6A79FD}" type="slidenum">
              <a:rPr lang="fr-FR" altLang="fr-FR" sz="1200">
                <a:solidFill>
                  <a:srgbClr val="280099"/>
                </a:solidFill>
              </a:rPr>
              <a:pPr>
                <a:spcBef>
                  <a:spcPct val="0"/>
                </a:spcBef>
              </a:pPr>
              <a:t>5</a:t>
            </a:fld>
            <a:endParaRPr lang="fr-FR" altLang="fr-FR" sz="1200" dirty="0">
              <a:solidFill>
                <a:srgbClr val="280099"/>
              </a:solidFill>
            </a:endParaRPr>
          </a:p>
        </p:txBody>
      </p:sp>
      <p:grpSp>
        <p:nvGrpSpPr>
          <p:cNvPr id="3" name="Groupe 2">
            <a:extLst>
              <a:ext uri="{FF2B5EF4-FFF2-40B4-BE49-F238E27FC236}">
                <a16:creationId xmlns:a16="http://schemas.microsoft.com/office/drawing/2014/main" id="{A833484A-E824-6D41-8E3E-E1816476E9E0}"/>
              </a:ext>
            </a:extLst>
          </p:cNvPr>
          <p:cNvGrpSpPr/>
          <p:nvPr/>
        </p:nvGrpSpPr>
        <p:grpSpPr>
          <a:xfrm>
            <a:off x="6240017" y="3796577"/>
            <a:ext cx="1868993" cy="1227264"/>
            <a:chOff x="4716016" y="3796577"/>
            <a:chExt cx="1868993" cy="1227264"/>
          </a:xfrm>
        </p:grpSpPr>
        <p:sp>
          <p:nvSpPr>
            <p:cNvPr id="169" name="Rectangle : coins arrondis 168">
              <a:extLst>
                <a:ext uri="{FF2B5EF4-FFF2-40B4-BE49-F238E27FC236}">
                  <a16:creationId xmlns:a16="http://schemas.microsoft.com/office/drawing/2014/main" id="{62CABD2E-5A7E-D443-A5AD-35DDBFEA0EE9}"/>
                </a:ext>
              </a:extLst>
            </p:cNvPr>
            <p:cNvSpPr/>
            <p:nvPr/>
          </p:nvSpPr>
          <p:spPr>
            <a:xfrm>
              <a:off x="5782253" y="3796577"/>
              <a:ext cx="802756" cy="23621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latin typeface="Calibri" panose="020F0502020204030204" pitchFamily="34" charset="0"/>
                  <a:cs typeface="Calibri" panose="020F0502020204030204" pitchFamily="34" charset="0"/>
                </a:rPr>
                <a:t>Production</a:t>
              </a:r>
            </a:p>
          </p:txBody>
        </p:sp>
        <p:sp>
          <p:nvSpPr>
            <p:cNvPr id="170" name="Rectangle : coins arrondis 169">
              <a:extLst>
                <a:ext uri="{FF2B5EF4-FFF2-40B4-BE49-F238E27FC236}">
                  <a16:creationId xmlns:a16="http://schemas.microsoft.com/office/drawing/2014/main" id="{38790A0A-DB7E-CC4D-9478-90300261B88E}"/>
                </a:ext>
              </a:extLst>
            </p:cNvPr>
            <p:cNvSpPr/>
            <p:nvPr/>
          </p:nvSpPr>
          <p:spPr>
            <a:xfrm>
              <a:off x="4716016" y="4761891"/>
              <a:ext cx="1014964" cy="26195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latin typeface="Calibri" panose="020F0502020204030204" pitchFamily="34" charset="0"/>
                  <a:cs typeface="Calibri" panose="020F0502020204030204" pitchFamily="34" charset="0"/>
                </a:rPr>
                <a:t>Consommation</a:t>
              </a:r>
              <a:endParaRPr lang="fr-FR" sz="600" b="1" dirty="0">
                <a:latin typeface="Calibri" panose="020F0502020204030204" pitchFamily="34" charset="0"/>
                <a:cs typeface="Calibri" panose="020F0502020204030204" pitchFamily="34" charset="0"/>
              </a:endParaRPr>
            </a:p>
          </p:txBody>
        </p:sp>
        <p:cxnSp>
          <p:nvCxnSpPr>
            <p:cNvPr id="171" name="Connecteur en arc 170">
              <a:extLst>
                <a:ext uri="{FF2B5EF4-FFF2-40B4-BE49-F238E27FC236}">
                  <a16:creationId xmlns:a16="http://schemas.microsoft.com/office/drawing/2014/main" id="{EB88DD1B-E014-FA49-BA63-C56D8C966C2E}"/>
                </a:ext>
              </a:extLst>
            </p:cNvPr>
            <p:cNvCxnSpPr>
              <a:cxnSpLocks/>
              <a:stCxn id="168" idx="0"/>
              <a:endCxn id="169" idx="1"/>
            </p:cNvCxnSpPr>
            <p:nvPr/>
          </p:nvCxnSpPr>
          <p:spPr>
            <a:xfrm rot="5400000" flipH="1" flipV="1">
              <a:off x="5365444" y="3771855"/>
              <a:ext cx="273980" cy="55963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2" name="Connecteur en arc 241">
              <a:extLst>
                <a:ext uri="{FF2B5EF4-FFF2-40B4-BE49-F238E27FC236}">
                  <a16:creationId xmlns:a16="http://schemas.microsoft.com/office/drawing/2014/main" id="{DDF13EB5-3AA7-2644-AFDF-434ABE5A021A}"/>
                </a:ext>
              </a:extLst>
            </p:cNvPr>
            <p:cNvCxnSpPr>
              <a:cxnSpLocks/>
              <a:stCxn id="168" idx="2"/>
              <a:endCxn id="170" idx="0"/>
            </p:cNvCxnSpPr>
            <p:nvPr/>
          </p:nvCxnSpPr>
          <p:spPr>
            <a:xfrm rot="16200000" flipH="1">
              <a:off x="5125069" y="4663461"/>
              <a:ext cx="195977" cy="88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 name="Groupe 4">
            <a:extLst>
              <a:ext uri="{FF2B5EF4-FFF2-40B4-BE49-F238E27FC236}">
                <a16:creationId xmlns:a16="http://schemas.microsoft.com/office/drawing/2014/main" id="{862C8E08-E0D7-DC47-B63F-446944A37070}"/>
              </a:ext>
            </a:extLst>
          </p:cNvPr>
          <p:cNvGrpSpPr/>
          <p:nvPr/>
        </p:nvGrpSpPr>
        <p:grpSpPr>
          <a:xfrm>
            <a:off x="4884808" y="4377288"/>
            <a:ext cx="1211192" cy="644250"/>
            <a:chOff x="3360808" y="4377288"/>
            <a:chExt cx="1211192" cy="644250"/>
          </a:xfrm>
        </p:grpSpPr>
        <p:sp>
          <p:nvSpPr>
            <p:cNvPr id="172" name="Rectangle : coins arrondis 171">
              <a:extLst>
                <a:ext uri="{FF2B5EF4-FFF2-40B4-BE49-F238E27FC236}">
                  <a16:creationId xmlns:a16="http://schemas.microsoft.com/office/drawing/2014/main" id="{06B60696-48AD-F248-B575-9892945D67EB}"/>
                </a:ext>
              </a:extLst>
            </p:cNvPr>
            <p:cNvSpPr/>
            <p:nvPr/>
          </p:nvSpPr>
          <p:spPr>
            <a:xfrm>
              <a:off x="3360808" y="4759588"/>
              <a:ext cx="1056294" cy="26195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latin typeface="Calibri" panose="020F0502020204030204" pitchFamily="34" charset="0"/>
                  <a:cs typeface="Calibri" panose="020F0502020204030204" pitchFamily="34" charset="0"/>
                </a:rPr>
                <a:t>Enjeux sociétaux</a:t>
              </a:r>
            </a:p>
          </p:txBody>
        </p:sp>
        <p:cxnSp>
          <p:nvCxnSpPr>
            <p:cNvPr id="244" name="Connecteur en arc 243">
              <a:extLst>
                <a:ext uri="{FF2B5EF4-FFF2-40B4-BE49-F238E27FC236}">
                  <a16:creationId xmlns:a16="http://schemas.microsoft.com/office/drawing/2014/main" id="{F3E955DD-0666-AB4F-8F55-C5FB51D2BD66}"/>
                </a:ext>
              </a:extLst>
            </p:cNvPr>
            <p:cNvCxnSpPr>
              <a:cxnSpLocks/>
            </p:cNvCxnSpPr>
            <p:nvPr/>
          </p:nvCxnSpPr>
          <p:spPr>
            <a:xfrm rot="10800000" flipV="1">
              <a:off x="3960266" y="4377288"/>
              <a:ext cx="611734" cy="38229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 name="Groupe 5">
            <a:extLst>
              <a:ext uri="{FF2B5EF4-FFF2-40B4-BE49-F238E27FC236}">
                <a16:creationId xmlns:a16="http://schemas.microsoft.com/office/drawing/2014/main" id="{B5854A0E-EB42-8749-A94E-B1961A729AF6}"/>
              </a:ext>
            </a:extLst>
          </p:cNvPr>
          <p:cNvGrpSpPr/>
          <p:nvPr/>
        </p:nvGrpSpPr>
        <p:grpSpPr>
          <a:xfrm>
            <a:off x="3892358" y="2780928"/>
            <a:ext cx="2854258" cy="1410516"/>
            <a:chOff x="2368358" y="2780928"/>
            <a:chExt cx="2854258" cy="1410516"/>
          </a:xfrm>
        </p:grpSpPr>
        <p:cxnSp>
          <p:nvCxnSpPr>
            <p:cNvPr id="247" name="Connecteur en arc 246">
              <a:extLst>
                <a:ext uri="{FF2B5EF4-FFF2-40B4-BE49-F238E27FC236}">
                  <a16:creationId xmlns:a16="http://schemas.microsoft.com/office/drawing/2014/main" id="{B8114E89-0C00-D94E-BA4C-25D4090C989F}"/>
                </a:ext>
              </a:extLst>
            </p:cNvPr>
            <p:cNvCxnSpPr>
              <a:cxnSpLocks/>
              <a:stCxn id="168" idx="0"/>
              <a:endCxn id="173" idx="3"/>
            </p:cNvCxnSpPr>
            <p:nvPr/>
          </p:nvCxnSpPr>
          <p:spPr>
            <a:xfrm rot="16200000" flipV="1">
              <a:off x="4720653" y="3686700"/>
              <a:ext cx="480762" cy="52316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 name="Groupe 3">
              <a:extLst>
                <a:ext uri="{FF2B5EF4-FFF2-40B4-BE49-F238E27FC236}">
                  <a16:creationId xmlns:a16="http://schemas.microsoft.com/office/drawing/2014/main" id="{9B883A97-B539-9640-B2E1-A3803B177E0D}"/>
                </a:ext>
              </a:extLst>
            </p:cNvPr>
            <p:cNvGrpSpPr/>
            <p:nvPr/>
          </p:nvGrpSpPr>
          <p:grpSpPr>
            <a:xfrm>
              <a:off x="2368358" y="2780928"/>
              <a:ext cx="2331094" cy="1410516"/>
              <a:chOff x="2368358" y="2780928"/>
              <a:chExt cx="2331094" cy="1410516"/>
            </a:xfrm>
          </p:grpSpPr>
          <p:sp>
            <p:nvSpPr>
              <p:cNvPr id="173" name="Rectangle : coins arrondis 172">
                <a:extLst>
                  <a:ext uri="{FF2B5EF4-FFF2-40B4-BE49-F238E27FC236}">
                    <a16:creationId xmlns:a16="http://schemas.microsoft.com/office/drawing/2014/main" id="{492F10FC-09CF-144F-ACD3-E91CF81243A3}"/>
                  </a:ext>
                </a:extLst>
              </p:cNvPr>
              <p:cNvSpPr/>
              <p:nvPr/>
            </p:nvSpPr>
            <p:spPr>
              <a:xfrm>
                <a:off x="3643157" y="3599134"/>
                <a:ext cx="1056295" cy="21753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latin typeface="Calibri" panose="020F0502020204030204" pitchFamily="34" charset="0"/>
                    <a:cs typeface="Calibri" panose="020F0502020204030204" pitchFamily="34" charset="0"/>
                  </a:rPr>
                  <a:t>Impacts</a:t>
                </a:r>
              </a:p>
            </p:txBody>
          </p:sp>
          <p:sp>
            <p:nvSpPr>
              <p:cNvPr id="259" name="Rectangle : coins arrondis 258">
                <a:extLst>
                  <a:ext uri="{FF2B5EF4-FFF2-40B4-BE49-F238E27FC236}">
                    <a16:creationId xmlns:a16="http://schemas.microsoft.com/office/drawing/2014/main" id="{FE1615F9-B94B-5D48-BE04-CCD3D3144ECF}"/>
                  </a:ext>
                </a:extLst>
              </p:cNvPr>
              <p:cNvSpPr/>
              <p:nvPr/>
            </p:nvSpPr>
            <p:spPr>
              <a:xfrm>
                <a:off x="2912602" y="2780928"/>
                <a:ext cx="938220" cy="1998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latin typeface="Calibri" panose="020F0502020204030204" pitchFamily="34" charset="0"/>
                    <a:cs typeface="Calibri" panose="020F0502020204030204" pitchFamily="34" charset="0"/>
                  </a:rPr>
                  <a:t>Environnementaux</a:t>
                </a:r>
              </a:p>
            </p:txBody>
          </p:sp>
          <p:sp>
            <p:nvSpPr>
              <p:cNvPr id="260" name="Rectangle : coins arrondis 259">
                <a:extLst>
                  <a:ext uri="{FF2B5EF4-FFF2-40B4-BE49-F238E27FC236}">
                    <a16:creationId xmlns:a16="http://schemas.microsoft.com/office/drawing/2014/main" id="{E956887A-F2E4-1E44-A711-41A47AE08E05}"/>
                  </a:ext>
                </a:extLst>
              </p:cNvPr>
              <p:cNvSpPr/>
              <p:nvPr/>
            </p:nvSpPr>
            <p:spPr>
              <a:xfrm>
                <a:off x="2587013" y="4013055"/>
                <a:ext cx="871173" cy="17838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latin typeface="Calibri" panose="020F0502020204030204" pitchFamily="34" charset="0"/>
                    <a:cs typeface="Calibri" panose="020F0502020204030204" pitchFamily="34" charset="0"/>
                  </a:rPr>
                  <a:t>Economiques</a:t>
                </a:r>
              </a:p>
            </p:txBody>
          </p:sp>
          <p:sp>
            <p:nvSpPr>
              <p:cNvPr id="261" name="Rectangle : coins arrondis 260">
                <a:extLst>
                  <a:ext uri="{FF2B5EF4-FFF2-40B4-BE49-F238E27FC236}">
                    <a16:creationId xmlns:a16="http://schemas.microsoft.com/office/drawing/2014/main" id="{DC2D9663-DDB6-5947-AE2D-373A8CFB2CB2}"/>
                  </a:ext>
                </a:extLst>
              </p:cNvPr>
              <p:cNvSpPr/>
              <p:nvPr/>
            </p:nvSpPr>
            <p:spPr>
              <a:xfrm>
                <a:off x="2368358" y="3145188"/>
                <a:ext cx="943423" cy="17838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latin typeface="Calibri" panose="020F0502020204030204" pitchFamily="34" charset="0"/>
                    <a:cs typeface="Calibri" panose="020F0502020204030204" pitchFamily="34" charset="0"/>
                  </a:rPr>
                  <a:t>Sociaux</a:t>
                </a:r>
              </a:p>
            </p:txBody>
          </p:sp>
          <p:cxnSp>
            <p:nvCxnSpPr>
              <p:cNvPr id="270" name="Connecteur en arc 269">
                <a:extLst>
                  <a:ext uri="{FF2B5EF4-FFF2-40B4-BE49-F238E27FC236}">
                    <a16:creationId xmlns:a16="http://schemas.microsoft.com/office/drawing/2014/main" id="{CF73811D-4046-F84B-BFD1-57324EC03910}"/>
                  </a:ext>
                </a:extLst>
              </p:cNvPr>
              <p:cNvCxnSpPr>
                <a:cxnSpLocks/>
                <a:stCxn id="173" idx="0"/>
                <a:endCxn id="259" idx="3"/>
              </p:cNvCxnSpPr>
              <p:nvPr/>
            </p:nvCxnSpPr>
            <p:spPr>
              <a:xfrm rot="16200000" flipV="1">
                <a:off x="3651932" y="3079760"/>
                <a:ext cx="718265" cy="320483"/>
              </a:xfrm>
              <a:prstGeom prst="curvedConnector2">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cxnSp>
            <p:nvCxnSpPr>
              <p:cNvPr id="271" name="Connecteur en arc 270">
                <a:extLst>
                  <a:ext uri="{FF2B5EF4-FFF2-40B4-BE49-F238E27FC236}">
                    <a16:creationId xmlns:a16="http://schemas.microsoft.com/office/drawing/2014/main" id="{A49C3E37-DFC0-4148-A492-E04A1545CBDB}"/>
                  </a:ext>
                </a:extLst>
              </p:cNvPr>
              <p:cNvCxnSpPr>
                <a:cxnSpLocks/>
                <a:stCxn id="173" idx="0"/>
                <a:endCxn id="261" idx="3"/>
              </p:cNvCxnSpPr>
              <p:nvPr/>
            </p:nvCxnSpPr>
            <p:spPr>
              <a:xfrm rot="16200000" flipV="1">
                <a:off x="3559168" y="2986996"/>
                <a:ext cx="364751" cy="859524"/>
              </a:xfrm>
              <a:prstGeom prst="curvedConnector2">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cxnSp>
            <p:nvCxnSpPr>
              <p:cNvPr id="272" name="Connecteur en arc 271">
                <a:extLst>
                  <a:ext uri="{FF2B5EF4-FFF2-40B4-BE49-F238E27FC236}">
                    <a16:creationId xmlns:a16="http://schemas.microsoft.com/office/drawing/2014/main" id="{65729C75-7684-8846-B75C-12C9EED71DA5}"/>
                  </a:ext>
                </a:extLst>
              </p:cNvPr>
              <p:cNvCxnSpPr>
                <a:cxnSpLocks/>
                <a:stCxn id="173" idx="2"/>
                <a:endCxn id="260" idx="3"/>
              </p:cNvCxnSpPr>
              <p:nvPr/>
            </p:nvCxnSpPr>
            <p:spPr>
              <a:xfrm rot="5400000">
                <a:off x="3671954" y="3602899"/>
                <a:ext cx="285584" cy="713118"/>
              </a:xfrm>
              <a:prstGeom prst="curvedConnector2">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grpSp>
      </p:grpSp>
      <p:sp>
        <p:nvSpPr>
          <p:cNvPr id="168" name="Rectangle : coins arrondis 167">
            <a:extLst>
              <a:ext uri="{FF2B5EF4-FFF2-40B4-BE49-F238E27FC236}">
                <a16:creationId xmlns:a16="http://schemas.microsoft.com/office/drawing/2014/main" id="{7B872425-D954-7E4F-961B-E35BC1215406}"/>
              </a:ext>
            </a:extLst>
          </p:cNvPr>
          <p:cNvSpPr/>
          <p:nvPr/>
        </p:nvSpPr>
        <p:spPr>
          <a:xfrm>
            <a:off x="6024690" y="4188664"/>
            <a:ext cx="1443853" cy="3772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a:latin typeface="Calibri" panose="020F0502020204030204" pitchFamily="34" charset="0"/>
                <a:cs typeface="Calibri" panose="020F0502020204030204" pitchFamily="34" charset="0"/>
              </a:rPr>
              <a:t>Transition énergétique</a:t>
            </a:r>
          </a:p>
        </p:txBody>
      </p:sp>
      <p:grpSp>
        <p:nvGrpSpPr>
          <p:cNvPr id="27697" name="Groupe 27696">
            <a:extLst>
              <a:ext uri="{FF2B5EF4-FFF2-40B4-BE49-F238E27FC236}">
                <a16:creationId xmlns:a16="http://schemas.microsoft.com/office/drawing/2014/main" id="{BC9FD10A-CA34-7545-9175-780EE0221EC1}"/>
              </a:ext>
            </a:extLst>
          </p:cNvPr>
          <p:cNvGrpSpPr/>
          <p:nvPr/>
        </p:nvGrpSpPr>
        <p:grpSpPr>
          <a:xfrm>
            <a:off x="6172102" y="1983590"/>
            <a:ext cx="3956389" cy="2116443"/>
            <a:chOff x="4648101" y="1983589"/>
            <a:chExt cx="3956389" cy="2116443"/>
          </a:xfrm>
        </p:grpSpPr>
        <p:grpSp>
          <p:nvGrpSpPr>
            <p:cNvPr id="27694" name="Groupe 27693">
              <a:extLst>
                <a:ext uri="{FF2B5EF4-FFF2-40B4-BE49-F238E27FC236}">
                  <a16:creationId xmlns:a16="http://schemas.microsoft.com/office/drawing/2014/main" id="{9D2EB2F1-552F-A240-8C5C-A88EA5718D58}"/>
                </a:ext>
              </a:extLst>
            </p:cNvPr>
            <p:cNvGrpSpPr/>
            <p:nvPr/>
          </p:nvGrpSpPr>
          <p:grpSpPr>
            <a:xfrm>
              <a:off x="4648101" y="2062354"/>
              <a:ext cx="3956389" cy="2037678"/>
              <a:chOff x="4648101" y="2062354"/>
              <a:chExt cx="3956389" cy="2037678"/>
            </a:xfrm>
          </p:grpSpPr>
          <p:sp>
            <p:nvSpPr>
              <p:cNvPr id="177" name="ZoneTexte 176">
                <a:extLst>
                  <a:ext uri="{FF2B5EF4-FFF2-40B4-BE49-F238E27FC236}">
                    <a16:creationId xmlns:a16="http://schemas.microsoft.com/office/drawing/2014/main" id="{4097C0BE-0D4A-4247-AF0D-53C95E3E5648}"/>
                  </a:ext>
                </a:extLst>
              </p:cNvPr>
              <p:cNvSpPr txBox="1"/>
              <p:nvPr/>
            </p:nvSpPr>
            <p:spPr>
              <a:xfrm>
                <a:off x="5483870" y="2215956"/>
                <a:ext cx="418704" cy="184666"/>
              </a:xfrm>
              <a:prstGeom prst="rect">
                <a:avLst/>
              </a:prstGeom>
              <a:noFill/>
            </p:spPr>
            <p:txBody>
              <a:bodyPr wrap="none" rtlCol="0">
                <a:spAutoFit/>
              </a:bodyPr>
              <a:lstStyle/>
              <a:p>
                <a:r>
                  <a:rPr lang="fr-FR" sz="600" b="1" dirty="0">
                    <a:solidFill>
                      <a:schemeClr val="accent4"/>
                    </a:solidFill>
                    <a:latin typeface="Calibri" panose="020F0502020204030204" pitchFamily="34" charset="0"/>
                    <a:cs typeface="Calibri" panose="020F0502020204030204" pitchFamily="34" charset="0"/>
                  </a:rPr>
                  <a:t>Pétrole</a:t>
                </a:r>
              </a:p>
            </p:txBody>
          </p:sp>
          <p:sp>
            <p:nvSpPr>
              <p:cNvPr id="178" name="ZoneTexte 177">
                <a:extLst>
                  <a:ext uri="{FF2B5EF4-FFF2-40B4-BE49-F238E27FC236}">
                    <a16:creationId xmlns:a16="http://schemas.microsoft.com/office/drawing/2014/main" id="{4D979B67-FCEF-F747-8510-5BBFA9DE70B3}"/>
                  </a:ext>
                </a:extLst>
              </p:cNvPr>
              <p:cNvSpPr txBox="1"/>
              <p:nvPr/>
            </p:nvSpPr>
            <p:spPr>
              <a:xfrm>
                <a:off x="5610171" y="2377421"/>
                <a:ext cx="303288" cy="184666"/>
              </a:xfrm>
              <a:prstGeom prst="rect">
                <a:avLst/>
              </a:prstGeom>
              <a:noFill/>
            </p:spPr>
            <p:txBody>
              <a:bodyPr wrap="none" rtlCol="0">
                <a:spAutoFit/>
              </a:bodyPr>
              <a:lstStyle/>
              <a:p>
                <a:r>
                  <a:rPr lang="fr-FR" sz="600" b="1" dirty="0">
                    <a:solidFill>
                      <a:schemeClr val="accent4"/>
                    </a:solidFill>
                    <a:latin typeface="Calibri" panose="020F0502020204030204" pitchFamily="34" charset="0"/>
                    <a:cs typeface="Calibri" panose="020F0502020204030204" pitchFamily="34" charset="0"/>
                  </a:rPr>
                  <a:t>Gaz</a:t>
                </a:r>
              </a:p>
            </p:txBody>
          </p:sp>
          <p:sp>
            <p:nvSpPr>
              <p:cNvPr id="181" name="ZoneTexte 180">
                <a:extLst>
                  <a:ext uri="{FF2B5EF4-FFF2-40B4-BE49-F238E27FC236}">
                    <a16:creationId xmlns:a16="http://schemas.microsoft.com/office/drawing/2014/main" id="{EA611DE4-A94C-C640-909B-152F433B395D}"/>
                  </a:ext>
                </a:extLst>
              </p:cNvPr>
              <p:cNvSpPr txBox="1"/>
              <p:nvPr/>
            </p:nvSpPr>
            <p:spPr>
              <a:xfrm>
                <a:off x="4802461" y="2173419"/>
                <a:ext cx="457176" cy="184666"/>
              </a:xfrm>
              <a:prstGeom prst="rect">
                <a:avLst/>
              </a:prstGeom>
              <a:noFill/>
            </p:spPr>
            <p:txBody>
              <a:bodyPr wrap="none" rtlCol="0">
                <a:spAutoFit/>
              </a:bodyPr>
              <a:lstStyle/>
              <a:p>
                <a:r>
                  <a:rPr lang="fr-FR" sz="600" b="1" dirty="0">
                    <a:solidFill>
                      <a:schemeClr val="accent4"/>
                    </a:solidFill>
                    <a:latin typeface="Calibri" panose="020F0502020204030204" pitchFamily="34" charset="0"/>
                    <a:cs typeface="Calibri" panose="020F0502020204030204" pitchFamily="34" charset="0"/>
                  </a:rPr>
                  <a:t>Charbon</a:t>
                </a:r>
              </a:p>
            </p:txBody>
          </p:sp>
          <p:sp>
            <p:nvSpPr>
              <p:cNvPr id="182" name="ZoneTexte 181">
                <a:extLst>
                  <a:ext uri="{FF2B5EF4-FFF2-40B4-BE49-F238E27FC236}">
                    <a16:creationId xmlns:a16="http://schemas.microsoft.com/office/drawing/2014/main" id="{D3915FDF-E3CC-BA4D-88AE-7F01B8A8CAE5}"/>
                  </a:ext>
                </a:extLst>
              </p:cNvPr>
              <p:cNvSpPr txBox="1"/>
              <p:nvPr/>
            </p:nvSpPr>
            <p:spPr>
              <a:xfrm>
                <a:off x="5901277" y="2062354"/>
                <a:ext cx="399468" cy="184666"/>
              </a:xfrm>
              <a:prstGeom prst="rect">
                <a:avLst/>
              </a:prstGeom>
              <a:noFill/>
            </p:spPr>
            <p:txBody>
              <a:bodyPr wrap="none" rtlCol="0">
                <a:spAutoFit/>
              </a:bodyPr>
              <a:lstStyle/>
              <a:p>
                <a:r>
                  <a:rPr lang="fr-FR" sz="600" b="1" dirty="0">
                    <a:solidFill>
                      <a:schemeClr val="accent4"/>
                    </a:solidFill>
                    <a:latin typeface="Calibri" panose="020F0502020204030204" pitchFamily="34" charset="0"/>
                    <a:cs typeface="Calibri" panose="020F0502020204030204" pitchFamily="34" charset="0"/>
                  </a:rPr>
                  <a:t>Risque</a:t>
                </a:r>
              </a:p>
            </p:txBody>
          </p:sp>
          <p:sp>
            <p:nvSpPr>
              <p:cNvPr id="183" name="ZoneTexte 182">
                <a:extLst>
                  <a:ext uri="{FF2B5EF4-FFF2-40B4-BE49-F238E27FC236}">
                    <a16:creationId xmlns:a16="http://schemas.microsoft.com/office/drawing/2014/main" id="{A25B8544-B17C-C546-817A-B97CFDF40726}"/>
                  </a:ext>
                </a:extLst>
              </p:cNvPr>
              <p:cNvSpPr txBox="1"/>
              <p:nvPr/>
            </p:nvSpPr>
            <p:spPr>
              <a:xfrm>
                <a:off x="6371090" y="2358913"/>
                <a:ext cx="700833" cy="184666"/>
              </a:xfrm>
              <a:prstGeom prst="rect">
                <a:avLst/>
              </a:prstGeom>
              <a:noFill/>
            </p:spPr>
            <p:txBody>
              <a:bodyPr wrap="none" rtlCol="0">
                <a:spAutoFit/>
              </a:bodyPr>
              <a:lstStyle/>
              <a:p>
                <a:r>
                  <a:rPr lang="fr-FR" sz="600" b="1" dirty="0">
                    <a:solidFill>
                      <a:schemeClr val="accent4"/>
                    </a:solidFill>
                    <a:latin typeface="Calibri" panose="020F0502020204030204" pitchFamily="34" charset="0"/>
                    <a:cs typeface="Calibri" panose="020F0502020204030204" pitchFamily="34" charset="0"/>
                  </a:rPr>
                  <a:t>Gestion déchets</a:t>
                </a:r>
              </a:p>
            </p:txBody>
          </p:sp>
          <p:sp>
            <p:nvSpPr>
              <p:cNvPr id="184" name="ZoneTexte 183">
                <a:extLst>
                  <a:ext uri="{FF2B5EF4-FFF2-40B4-BE49-F238E27FC236}">
                    <a16:creationId xmlns:a16="http://schemas.microsoft.com/office/drawing/2014/main" id="{BD52CEF6-13D7-2C4E-AA0D-086CF18776ED}"/>
                  </a:ext>
                </a:extLst>
              </p:cNvPr>
              <p:cNvSpPr txBox="1"/>
              <p:nvPr/>
            </p:nvSpPr>
            <p:spPr>
              <a:xfrm>
                <a:off x="6437339" y="2150006"/>
                <a:ext cx="707245" cy="184666"/>
              </a:xfrm>
              <a:prstGeom prst="rect">
                <a:avLst/>
              </a:prstGeom>
              <a:noFill/>
            </p:spPr>
            <p:txBody>
              <a:bodyPr wrap="none" rtlCol="0">
                <a:spAutoFit/>
              </a:bodyPr>
              <a:lstStyle/>
              <a:p>
                <a:r>
                  <a:rPr lang="fr-FR" sz="600" b="1" dirty="0">
                    <a:solidFill>
                      <a:schemeClr val="accent4"/>
                    </a:solidFill>
                    <a:latin typeface="Calibri" panose="020F0502020204030204" pitchFamily="34" charset="0"/>
                    <a:cs typeface="Calibri" panose="020F0502020204030204" pitchFamily="34" charset="0"/>
                  </a:rPr>
                  <a:t>Démantèlement</a:t>
                </a:r>
              </a:p>
            </p:txBody>
          </p:sp>
          <p:sp>
            <p:nvSpPr>
              <p:cNvPr id="185" name="ZoneTexte 184">
                <a:extLst>
                  <a:ext uri="{FF2B5EF4-FFF2-40B4-BE49-F238E27FC236}">
                    <a16:creationId xmlns:a16="http://schemas.microsoft.com/office/drawing/2014/main" id="{C0BA8712-27E1-1940-B815-33D03D66429B}"/>
                  </a:ext>
                </a:extLst>
              </p:cNvPr>
              <p:cNvSpPr txBox="1"/>
              <p:nvPr/>
            </p:nvSpPr>
            <p:spPr>
              <a:xfrm>
                <a:off x="7518529" y="2377529"/>
                <a:ext cx="405880" cy="184666"/>
              </a:xfrm>
              <a:prstGeom prst="rect">
                <a:avLst/>
              </a:prstGeom>
              <a:noFill/>
            </p:spPr>
            <p:txBody>
              <a:bodyPr wrap="none" rtlCol="0">
                <a:spAutoFit/>
              </a:bodyPr>
              <a:lstStyle/>
              <a:p>
                <a:r>
                  <a:rPr lang="fr-FR" sz="600" b="1" dirty="0">
                    <a:solidFill>
                      <a:schemeClr val="accent4"/>
                    </a:solidFill>
                    <a:latin typeface="Calibri" panose="020F0502020204030204" pitchFamily="34" charset="0"/>
                    <a:cs typeface="Calibri" panose="020F0502020204030204" pitchFamily="34" charset="0"/>
                  </a:rPr>
                  <a:t>Solaire</a:t>
                </a:r>
              </a:p>
            </p:txBody>
          </p:sp>
          <p:sp>
            <p:nvSpPr>
              <p:cNvPr id="186" name="ZoneTexte 185">
                <a:extLst>
                  <a:ext uri="{FF2B5EF4-FFF2-40B4-BE49-F238E27FC236}">
                    <a16:creationId xmlns:a16="http://schemas.microsoft.com/office/drawing/2014/main" id="{B6404AE3-2A03-184C-BD30-092C3BBBE56B}"/>
                  </a:ext>
                </a:extLst>
              </p:cNvPr>
              <p:cNvSpPr txBox="1"/>
              <p:nvPr/>
            </p:nvSpPr>
            <p:spPr>
              <a:xfrm>
                <a:off x="7676659" y="2527733"/>
                <a:ext cx="381836" cy="184666"/>
              </a:xfrm>
              <a:prstGeom prst="rect">
                <a:avLst/>
              </a:prstGeom>
              <a:noFill/>
            </p:spPr>
            <p:txBody>
              <a:bodyPr wrap="none" rtlCol="0">
                <a:spAutoFit/>
              </a:bodyPr>
              <a:lstStyle/>
              <a:p>
                <a:r>
                  <a:rPr lang="fr-FR" sz="600" b="1" dirty="0">
                    <a:solidFill>
                      <a:schemeClr val="accent4"/>
                    </a:solidFill>
                    <a:latin typeface="Calibri" panose="020F0502020204030204" pitchFamily="34" charset="0"/>
                    <a:cs typeface="Calibri" panose="020F0502020204030204" pitchFamily="34" charset="0"/>
                  </a:rPr>
                  <a:t>Eolien</a:t>
                </a:r>
              </a:p>
            </p:txBody>
          </p:sp>
          <p:sp>
            <p:nvSpPr>
              <p:cNvPr id="187" name="ZoneTexte 186">
                <a:extLst>
                  <a:ext uri="{FF2B5EF4-FFF2-40B4-BE49-F238E27FC236}">
                    <a16:creationId xmlns:a16="http://schemas.microsoft.com/office/drawing/2014/main" id="{EF803DCD-FD17-4543-A2D3-06005AC5D81F}"/>
                  </a:ext>
                </a:extLst>
              </p:cNvPr>
              <p:cNvSpPr txBox="1"/>
              <p:nvPr/>
            </p:nvSpPr>
            <p:spPr>
              <a:xfrm>
                <a:off x="7441458" y="3545381"/>
                <a:ext cx="489236" cy="184666"/>
              </a:xfrm>
              <a:prstGeom prst="rect">
                <a:avLst/>
              </a:prstGeom>
              <a:noFill/>
            </p:spPr>
            <p:txBody>
              <a:bodyPr wrap="none" rtlCol="0">
                <a:spAutoFit/>
              </a:bodyPr>
              <a:lstStyle/>
              <a:p>
                <a:r>
                  <a:rPr lang="fr-FR" sz="600" b="1" dirty="0">
                    <a:solidFill>
                      <a:schemeClr val="accent4"/>
                    </a:solidFill>
                    <a:latin typeface="Calibri" panose="020F0502020204030204" pitchFamily="34" charset="0"/>
                    <a:cs typeface="Calibri" panose="020F0502020204030204" pitchFamily="34" charset="0"/>
                  </a:rPr>
                  <a:t>Biomasse</a:t>
                </a:r>
              </a:p>
            </p:txBody>
          </p:sp>
          <p:sp>
            <p:nvSpPr>
              <p:cNvPr id="188" name="ZoneTexte 187">
                <a:extLst>
                  <a:ext uri="{FF2B5EF4-FFF2-40B4-BE49-F238E27FC236}">
                    <a16:creationId xmlns:a16="http://schemas.microsoft.com/office/drawing/2014/main" id="{7367CC6F-6FAF-144D-8B98-8A1B03AED299}"/>
                  </a:ext>
                </a:extLst>
              </p:cNvPr>
              <p:cNvSpPr txBox="1"/>
              <p:nvPr/>
            </p:nvSpPr>
            <p:spPr>
              <a:xfrm>
                <a:off x="7607001" y="3382529"/>
                <a:ext cx="569387" cy="184666"/>
              </a:xfrm>
              <a:prstGeom prst="rect">
                <a:avLst/>
              </a:prstGeom>
              <a:noFill/>
            </p:spPr>
            <p:txBody>
              <a:bodyPr wrap="none" rtlCol="0">
                <a:spAutoFit/>
              </a:bodyPr>
              <a:lstStyle/>
              <a:p>
                <a:r>
                  <a:rPr lang="fr-FR" sz="600" b="1" dirty="0">
                    <a:solidFill>
                      <a:schemeClr val="accent4"/>
                    </a:solidFill>
                    <a:latin typeface="Calibri" panose="020F0502020204030204" pitchFamily="34" charset="0"/>
                    <a:cs typeface="Calibri" panose="020F0502020204030204" pitchFamily="34" charset="0"/>
                  </a:rPr>
                  <a:t>Géothermie</a:t>
                </a:r>
              </a:p>
            </p:txBody>
          </p:sp>
          <p:sp>
            <p:nvSpPr>
              <p:cNvPr id="190" name="ZoneTexte 189">
                <a:extLst>
                  <a:ext uri="{FF2B5EF4-FFF2-40B4-BE49-F238E27FC236}">
                    <a16:creationId xmlns:a16="http://schemas.microsoft.com/office/drawing/2014/main" id="{EC972D63-C5AB-2F47-987E-47BA2AF05723}"/>
                  </a:ext>
                </a:extLst>
              </p:cNvPr>
              <p:cNvSpPr txBox="1"/>
              <p:nvPr/>
            </p:nvSpPr>
            <p:spPr>
              <a:xfrm>
                <a:off x="7803841" y="3031860"/>
                <a:ext cx="604653" cy="184666"/>
              </a:xfrm>
              <a:prstGeom prst="rect">
                <a:avLst/>
              </a:prstGeom>
              <a:noFill/>
            </p:spPr>
            <p:txBody>
              <a:bodyPr wrap="none" rtlCol="0">
                <a:spAutoFit/>
              </a:bodyPr>
              <a:lstStyle/>
              <a:p>
                <a:r>
                  <a:rPr lang="fr-FR" sz="600" b="1" dirty="0">
                    <a:solidFill>
                      <a:schemeClr val="accent4"/>
                    </a:solidFill>
                    <a:latin typeface="Calibri" panose="020F0502020204030204" pitchFamily="34" charset="0"/>
                    <a:cs typeface="Calibri" panose="020F0502020204030204" pitchFamily="34" charset="0"/>
                  </a:rPr>
                  <a:t>Marémotrice</a:t>
                </a:r>
              </a:p>
            </p:txBody>
          </p:sp>
          <p:sp>
            <p:nvSpPr>
              <p:cNvPr id="191" name="ZoneTexte 190">
                <a:extLst>
                  <a:ext uri="{FF2B5EF4-FFF2-40B4-BE49-F238E27FC236}">
                    <a16:creationId xmlns:a16="http://schemas.microsoft.com/office/drawing/2014/main" id="{F1B45FE2-06B8-5541-BBF0-F87108129683}"/>
                  </a:ext>
                </a:extLst>
              </p:cNvPr>
              <p:cNvSpPr txBox="1"/>
              <p:nvPr/>
            </p:nvSpPr>
            <p:spPr>
              <a:xfrm>
                <a:off x="7734742" y="2714662"/>
                <a:ext cx="625492" cy="184666"/>
              </a:xfrm>
              <a:prstGeom prst="rect">
                <a:avLst/>
              </a:prstGeom>
              <a:noFill/>
            </p:spPr>
            <p:txBody>
              <a:bodyPr wrap="none" rtlCol="0">
                <a:spAutoFit/>
              </a:bodyPr>
              <a:lstStyle/>
              <a:p>
                <a:r>
                  <a:rPr lang="fr-FR" sz="600" b="1" dirty="0" err="1">
                    <a:solidFill>
                      <a:schemeClr val="accent4"/>
                    </a:solidFill>
                    <a:latin typeface="Calibri" panose="020F0502020204030204" pitchFamily="34" charset="0"/>
                    <a:cs typeface="Calibri" panose="020F0502020204030204" pitchFamily="34" charset="0"/>
                  </a:rPr>
                  <a:t>Houlomotrice</a:t>
                </a:r>
                <a:endParaRPr lang="fr-FR" sz="600" b="1" dirty="0">
                  <a:solidFill>
                    <a:schemeClr val="accent4"/>
                  </a:solidFill>
                  <a:latin typeface="Calibri" panose="020F0502020204030204" pitchFamily="34" charset="0"/>
                  <a:cs typeface="Calibri" panose="020F0502020204030204" pitchFamily="34" charset="0"/>
                </a:endParaRPr>
              </a:p>
            </p:txBody>
          </p:sp>
          <p:sp>
            <p:nvSpPr>
              <p:cNvPr id="193" name="ZoneTexte 192">
                <a:extLst>
                  <a:ext uri="{FF2B5EF4-FFF2-40B4-BE49-F238E27FC236}">
                    <a16:creationId xmlns:a16="http://schemas.microsoft.com/office/drawing/2014/main" id="{EBDB717C-4940-8242-B98D-228B804F95C7}"/>
                  </a:ext>
                </a:extLst>
              </p:cNvPr>
              <p:cNvSpPr txBox="1"/>
              <p:nvPr/>
            </p:nvSpPr>
            <p:spPr>
              <a:xfrm>
                <a:off x="7942129" y="2143031"/>
                <a:ext cx="662361" cy="184666"/>
              </a:xfrm>
              <a:prstGeom prst="rect">
                <a:avLst/>
              </a:prstGeom>
              <a:noFill/>
            </p:spPr>
            <p:txBody>
              <a:bodyPr wrap="none" rtlCol="0">
                <a:spAutoFit/>
              </a:bodyPr>
              <a:lstStyle/>
              <a:p>
                <a:r>
                  <a:rPr lang="fr-FR" sz="600" dirty="0">
                    <a:solidFill>
                      <a:schemeClr val="accent4"/>
                    </a:solidFill>
                    <a:latin typeface="Calibri" panose="020F0502020204030204" pitchFamily="34" charset="0"/>
                    <a:cs typeface="Calibri" panose="020F0502020204030204" pitchFamily="34" charset="0"/>
                  </a:rPr>
                  <a:t>Photovoltaïque</a:t>
                </a:r>
              </a:p>
            </p:txBody>
          </p:sp>
          <p:sp>
            <p:nvSpPr>
              <p:cNvPr id="194" name="ZoneTexte 193">
                <a:extLst>
                  <a:ext uri="{FF2B5EF4-FFF2-40B4-BE49-F238E27FC236}">
                    <a16:creationId xmlns:a16="http://schemas.microsoft.com/office/drawing/2014/main" id="{2AE42E84-EDEB-6E4A-AB16-736F0A36595B}"/>
                  </a:ext>
                </a:extLst>
              </p:cNvPr>
              <p:cNvSpPr txBox="1"/>
              <p:nvPr/>
            </p:nvSpPr>
            <p:spPr>
              <a:xfrm>
                <a:off x="7938995" y="3729092"/>
                <a:ext cx="639919" cy="184666"/>
              </a:xfrm>
              <a:prstGeom prst="rect">
                <a:avLst/>
              </a:prstGeom>
              <a:noFill/>
            </p:spPr>
            <p:txBody>
              <a:bodyPr wrap="none" rtlCol="0">
                <a:spAutoFit/>
              </a:bodyPr>
              <a:lstStyle/>
              <a:p>
                <a:r>
                  <a:rPr lang="fr-FR" sz="600" dirty="0">
                    <a:solidFill>
                      <a:schemeClr val="accent4"/>
                    </a:solidFill>
                    <a:latin typeface="Calibri" panose="020F0502020204030204" pitchFamily="34" charset="0"/>
                    <a:cs typeface="Calibri" panose="020F0502020204030204" pitchFamily="34" charset="0"/>
                  </a:rPr>
                  <a:t>Méthanisation</a:t>
                </a:r>
              </a:p>
            </p:txBody>
          </p:sp>
          <p:sp>
            <p:nvSpPr>
              <p:cNvPr id="195" name="ZoneTexte 194">
                <a:extLst>
                  <a:ext uri="{FF2B5EF4-FFF2-40B4-BE49-F238E27FC236}">
                    <a16:creationId xmlns:a16="http://schemas.microsoft.com/office/drawing/2014/main" id="{E42B86EB-DE7D-D942-96FE-8C93614BE58C}"/>
                  </a:ext>
                </a:extLst>
              </p:cNvPr>
              <p:cNvSpPr txBox="1"/>
              <p:nvPr/>
            </p:nvSpPr>
            <p:spPr>
              <a:xfrm>
                <a:off x="7942129" y="3915366"/>
                <a:ext cx="561372" cy="184666"/>
              </a:xfrm>
              <a:prstGeom prst="rect">
                <a:avLst/>
              </a:prstGeom>
              <a:noFill/>
            </p:spPr>
            <p:txBody>
              <a:bodyPr wrap="none" rtlCol="0">
                <a:spAutoFit/>
              </a:bodyPr>
              <a:lstStyle/>
              <a:p>
                <a:r>
                  <a:rPr lang="fr-FR" sz="600" dirty="0">
                    <a:solidFill>
                      <a:schemeClr val="accent4"/>
                    </a:solidFill>
                    <a:latin typeface="Calibri" panose="020F0502020204030204" pitchFamily="34" charset="0"/>
                    <a:cs typeface="Calibri" panose="020F0502020204030204" pitchFamily="34" charset="0"/>
                  </a:rPr>
                  <a:t>Combustion</a:t>
                </a:r>
              </a:p>
            </p:txBody>
          </p:sp>
          <p:sp>
            <p:nvSpPr>
              <p:cNvPr id="196" name="ZoneTexte 195">
                <a:extLst>
                  <a:ext uri="{FF2B5EF4-FFF2-40B4-BE49-F238E27FC236}">
                    <a16:creationId xmlns:a16="http://schemas.microsoft.com/office/drawing/2014/main" id="{F17502C6-E2FB-0E43-BC87-664584E41F5D}"/>
                  </a:ext>
                </a:extLst>
              </p:cNvPr>
              <p:cNvSpPr txBox="1"/>
              <p:nvPr/>
            </p:nvSpPr>
            <p:spPr>
              <a:xfrm>
                <a:off x="7676659" y="3184201"/>
                <a:ext cx="699230" cy="184666"/>
              </a:xfrm>
              <a:prstGeom prst="rect">
                <a:avLst/>
              </a:prstGeom>
              <a:noFill/>
            </p:spPr>
            <p:txBody>
              <a:bodyPr wrap="none" rtlCol="0">
                <a:spAutoFit/>
              </a:bodyPr>
              <a:lstStyle/>
              <a:p>
                <a:r>
                  <a:rPr lang="fr-FR" sz="600" b="1" dirty="0">
                    <a:solidFill>
                      <a:schemeClr val="accent4"/>
                    </a:solidFill>
                    <a:latin typeface="Calibri" panose="020F0502020204030204" pitchFamily="34" charset="0"/>
                    <a:cs typeface="Calibri" panose="020F0502020204030204" pitchFamily="34" charset="0"/>
                  </a:rPr>
                  <a:t>Hydroélectricité</a:t>
                </a:r>
              </a:p>
            </p:txBody>
          </p:sp>
          <p:cxnSp>
            <p:nvCxnSpPr>
              <p:cNvPr id="202" name="Connecteur en arc 201">
                <a:extLst>
                  <a:ext uri="{FF2B5EF4-FFF2-40B4-BE49-F238E27FC236}">
                    <a16:creationId xmlns:a16="http://schemas.microsoft.com/office/drawing/2014/main" id="{92EAB1A7-8326-0840-B8ED-11A610306555}"/>
                  </a:ext>
                </a:extLst>
              </p:cNvPr>
              <p:cNvCxnSpPr>
                <a:cxnSpLocks/>
                <a:stCxn id="179" idx="0"/>
                <a:endCxn id="177" idx="1"/>
              </p:cNvCxnSpPr>
              <p:nvPr/>
            </p:nvCxnSpPr>
            <p:spPr>
              <a:xfrm rot="5400000" flipH="1" flipV="1">
                <a:off x="5250286" y="2432890"/>
                <a:ext cx="358185" cy="108985"/>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03" name="Connecteur en arc 202">
                <a:extLst>
                  <a:ext uri="{FF2B5EF4-FFF2-40B4-BE49-F238E27FC236}">
                    <a16:creationId xmlns:a16="http://schemas.microsoft.com/office/drawing/2014/main" id="{9BC45B26-50EA-414D-93BC-BE854266EC21}"/>
                  </a:ext>
                </a:extLst>
              </p:cNvPr>
              <p:cNvCxnSpPr>
                <a:cxnSpLocks/>
                <a:stCxn id="179" idx="0"/>
                <a:endCxn id="178" idx="1"/>
              </p:cNvCxnSpPr>
              <p:nvPr/>
            </p:nvCxnSpPr>
            <p:spPr>
              <a:xfrm rot="5400000" flipH="1" flipV="1">
                <a:off x="5394168" y="2450472"/>
                <a:ext cx="196720" cy="235285"/>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04" name="Connecteur en arc 203">
                <a:extLst>
                  <a:ext uri="{FF2B5EF4-FFF2-40B4-BE49-F238E27FC236}">
                    <a16:creationId xmlns:a16="http://schemas.microsoft.com/office/drawing/2014/main" id="{AF84572C-E9CD-3E47-A14E-B364503B7798}"/>
                  </a:ext>
                </a:extLst>
              </p:cNvPr>
              <p:cNvCxnSpPr>
                <a:cxnSpLocks/>
                <a:stCxn id="179" idx="0"/>
                <a:endCxn id="181" idx="3"/>
              </p:cNvCxnSpPr>
              <p:nvPr/>
            </p:nvCxnSpPr>
            <p:spPr>
              <a:xfrm rot="16200000" flipV="1">
                <a:off x="5116900" y="2408488"/>
                <a:ext cx="400722" cy="115249"/>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05" name="Connecteur en arc 204">
                <a:extLst>
                  <a:ext uri="{FF2B5EF4-FFF2-40B4-BE49-F238E27FC236}">
                    <a16:creationId xmlns:a16="http://schemas.microsoft.com/office/drawing/2014/main" id="{D7EA92C8-569F-1546-8F50-7574D46F7C1C}"/>
                  </a:ext>
                </a:extLst>
              </p:cNvPr>
              <p:cNvCxnSpPr>
                <a:cxnSpLocks/>
                <a:stCxn id="180" idx="0"/>
                <a:endCxn id="182" idx="2"/>
              </p:cNvCxnSpPr>
              <p:nvPr/>
            </p:nvCxnSpPr>
            <p:spPr>
              <a:xfrm rot="16200000" flipV="1">
                <a:off x="5889609" y="2458423"/>
                <a:ext cx="424183" cy="1378"/>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06" name="Connecteur en arc 205">
                <a:extLst>
                  <a:ext uri="{FF2B5EF4-FFF2-40B4-BE49-F238E27FC236}">
                    <a16:creationId xmlns:a16="http://schemas.microsoft.com/office/drawing/2014/main" id="{F119153B-824A-DA4F-B496-399C4DBFAC3C}"/>
                  </a:ext>
                </a:extLst>
              </p:cNvPr>
              <p:cNvCxnSpPr>
                <a:cxnSpLocks/>
                <a:stCxn id="180" idx="0"/>
                <a:endCxn id="183" idx="1"/>
              </p:cNvCxnSpPr>
              <p:nvPr/>
            </p:nvCxnSpPr>
            <p:spPr>
              <a:xfrm rot="5400000" flipH="1" flipV="1">
                <a:off x="6126762" y="2426875"/>
                <a:ext cx="219957" cy="268701"/>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07" name="Connecteur en arc 206">
                <a:extLst>
                  <a:ext uri="{FF2B5EF4-FFF2-40B4-BE49-F238E27FC236}">
                    <a16:creationId xmlns:a16="http://schemas.microsoft.com/office/drawing/2014/main" id="{B97F2D01-5CBF-B74E-A891-6463F896C8A0}"/>
                  </a:ext>
                </a:extLst>
              </p:cNvPr>
              <p:cNvCxnSpPr>
                <a:cxnSpLocks/>
                <a:stCxn id="180" idx="0"/>
                <a:endCxn id="184" idx="1"/>
              </p:cNvCxnSpPr>
              <p:nvPr/>
            </p:nvCxnSpPr>
            <p:spPr>
              <a:xfrm rot="5400000" flipH="1" flipV="1">
                <a:off x="6055433" y="2289296"/>
                <a:ext cx="428864" cy="334950"/>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08" name="Connecteur en arc 207">
                <a:extLst>
                  <a:ext uri="{FF2B5EF4-FFF2-40B4-BE49-F238E27FC236}">
                    <a16:creationId xmlns:a16="http://schemas.microsoft.com/office/drawing/2014/main" id="{00BD4B5B-0BA4-214F-BCD3-4824D25B0E40}"/>
                  </a:ext>
                </a:extLst>
              </p:cNvPr>
              <p:cNvCxnSpPr>
                <a:cxnSpLocks/>
                <a:stCxn id="176" idx="0"/>
                <a:endCxn id="185" idx="1"/>
              </p:cNvCxnSpPr>
              <p:nvPr/>
            </p:nvCxnSpPr>
            <p:spPr>
              <a:xfrm rot="5400000" flipH="1" flipV="1">
                <a:off x="6944340" y="2379327"/>
                <a:ext cx="483655" cy="664726"/>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09" name="Connecteur en arc 208">
                <a:extLst>
                  <a:ext uri="{FF2B5EF4-FFF2-40B4-BE49-F238E27FC236}">
                    <a16:creationId xmlns:a16="http://schemas.microsoft.com/office/drawing/2014/main" id="{BBCEA01B-F3F6-B244-9987-784A28BFE719}"/>
                  </a:ext>
                </a:extLst>
              </p:cNvPr>
              <p:cNvCxnSpPr>
                <a:cxnSpLocks/>
                <a:stCxn id="176" idx="0"/>
                <a:endCxn id="186" idx="1"/>
              </p:cNvCxnSpPr>
              <p:nvPr/>
            </p:nvCxnSpPr>
            <p:spPr>
              <a:xfrm rot="5400000" flipH="1" flipV="1">
                <a:off x="7098506" y="2375364"/>
                <a:ext cx="333451" cy="822856"/>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10" name="Connecteur en arc 209">
                <a:extLst>
                  <a:ext uri="{FF2B5EF4-FFF2-40B4-BE49-F238E27FC236}">
                    <a16:creationId xmlns:a16="http://schemas.microsoft.com/office/drawing/2014/main" id="{E69364EB-2CCF-4B4D-A4A6-9E877349C7A9}"/>
                  </a:ext>
                </a:extLst>
              </p:cNvPr>
              <p:cNvCxnSpPr>
                <a:cxnSpLocks/>
                <a:stCxn id="176" idx="3"/>
                <a:endCxn id="191" idx="1"/>
              </p:cNvCxnSpPr>
              <p:nvPr/>
            </p:nvCxnSpPr>
            <p:spPr>
              <a:xfrm flipV="1">
                <a:off x="7277306" y="2806995"/>
                <a:ext cx="457437" cy="235717"/>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11" name="Connecteur en arc 210">
                <a:extLst>
                  <a:ext uri="{FF2B5EF4-FFF2-40B4-BE49-F238E27FC236}">
                    <a16:creationId xmlns:a16="http://schemas.microsoft.com/office/drawing/2014/main" id="{9775EB06-469D-6B42-BD85-F21082B58C7B}"/>
                  </a:ext>
                </a:extLst>
              </p:cNvPr>
              <p:cNvCxnSpPr>
                <a:cxnSpLocks/>
                <a:stCxn id="176" idx="3"/>
                <a:endCxn id="189" idx="1"/>
              </p:cNvCxnSpPr>
              <p:nvPr/>
            </p:nvCxnSpPr>
            <p:spPr>
              <a:xfrm flipV="1">
                <a:off x="7277306" y="2968373"/>
                <a:ext cx="517359" cy="74339"/>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12" name="Connecteur en arc 211">
                <a:extLst>
                  <a:ext uri="{FF2B5EF4-FFF2-40B4-BE49-F238E27FC236}">
                    <a16:creationId xmlns:a16="http://schemas.microsoft.com/office/drawing/2014/main" id="{58EDB621-40E1-C940-9A6B-A43A69D60C07}"/>
                  </a:ext>
                </a:extLst>
              </p:cNvPr>
              <p:cNvCxnSpPr>
                <a:cxnSpLocks/>
                <a:stCxn id="176" idx="3"/>
                <a:endCxn id="190" idx="1"/>
              </p:cNvCxnSpPr>
              <p:nvPr/>
            </p:nvCxnSpPr>
            <p:spPr>
              <a:xfrm>
                <a:off x="7277306" y="3042712"/>
                <a:ext cx="526536" cy="81481"/>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13" name="Connecteur en arc 212">
                <a:extLst>
                  <a:ext uri="{FF2B5EF4-FFF2-40B4-BE49-F238E27FC236}">
                    <a16:creationId xmlns:a16="http://schemas.microsoft.com/office/drawing/2014/main" id="{0514C69D-9DBC-4F45-AEE8-73D55BFC814F}"/>
                  </a:ext>
                </a:extLst>
              </p:cNvPr>
              <p:cNvCxnSpPr>
                <a:cxnSpLocks/>
                <a:stCxn id="176" idx="3"/>
                <a:endCxn id="196" idx="1"/>
              </p:cNvCxnSpPr>
              <p:nvPr/>
            </p:nvCxnSpPr>
            <p:spPr>
              <a:xfrm>
                <a:off x="7277306" y="3042712"/>
                <a:ext cx="399353" cy="233822"/>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14" name="Connecteur en arc 213">
                <a:extLst>
                  <a:ext uri="{FF2B5EF4-FFF2-40B4-BE49-F238E27FC236}">
                    <a16:creationId xmlns:a16="http://schemas.microsoft.com/office/drawing/2014/main" id="{28B38A54-3B1E-C444-8418-70D67DA25878}"/>
                  </a:ext>
                </a:extLst>
              </p:cNvPr>
              <p:cNvCxnSpPr>
                <a:cxnSpLocks/>
                <a:stCxn id="176" idx="2"/>
                <a:endCxn id="188" idx="1"/>
              </p:cNvCxnSpPr>
              <p:nvPr/>
            </p:nvCxnSpPr>
            <p:spPr>
              <a:xfrm rot="16200000" flipH="1">
                <a:off x="7058925" y="2926785"/>
                <a:ext cx="342956" cy="753198"/>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15" name="Connecteur en arc 214">
                <a:extLst>
                  <a:ext uri="{FF2B5EF4-FFF2-40B4-BE49-F238E27FC236}">
                    <a16:creationId xmlns:a16="http://schemas.microsoft.com/office/drawing/2014/main" id="{B6F51814-04C2-AF47-AB3E-7DCC812ADE9A}"/>
                  </a:ext>
                </a:extLst>
              </p:cNvPr>
              <p:cNvCxnSpPr>
                <a:cxnSpLocks/>
                <a:stCxn id="176" idx="2"/>
                <a:endCxn id="187" idx="1"/>
              </p:cNvCxnSpPr>
              <p:nvPr/>
            </p:nvCxnSpPr>
            <p:spPr>
              <a:xfrm rot="16200000" flipH="1">
                <a:off x="6894727" y="3090982"/>
                <a:ext cx="505808" cy="587655"/>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16" name="Connecteur en arc 215">
                <a:extLst>
                  <a:ext uri="{FF2B5EF4-FFF2-40B4-BE49-F238E27FC236}">
                    <a16:creationId xmlns:a16="http://schemas.microsoft.com/office/drawing/2014/main" id="{9C909A39-9328-E340-8CDA-82CE2D4597C2}"/>
                  </a:ext>
                </a:extLst>
              </p:cNvPr>
              <p:cNvCxnSpPr>
                <a:cxnSpLocks/>
                <a:stCxn id="185" idx="0"/>
                <a:endCxn id="192" idx="1"/>
              </p:cNvCxnSpPr>
              <p:nvPr/>
            </p:nvCxnSpPr>
            <p:spPr>
              <a:xfrm rot="5400000" flipH="1" flipV="1">
                <a:off x="7654257" y="2143136"/>
                <a:ext cx="301607" cy="167180"/>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17" name="Connecteur en arc 216">
                <a:extLst>
                  <a:ext uri="{FF2B5EF4-FFF2-40B4-BE49-F238E27FC236}">
                    <a16:creationId xmlns:a16="http://schemas.microsoft.com/office/drawing/2014/main" id="{EED0B17C-94BA-7C41-BA0C-AB9CD8045BE4}"/>
                  </a:ext>
                </a:extLst>
              </p:cNvPr>
              <p:cNvCxnSpPr>
                <a:cxnSpLocks/>
                <a:stCxn id="185" idx="0"/>
                <a:endCxn id="193" idx="1"/>
              </p:cNvCxnSpPr>
              <p:nvPr/>
            </p:nvCxnSpPr>
            <p:spPr>
              <a:xfrm rot="5400000" flipH="1" flipV="1">
                <a:off x="7760717" y="2196117"/>
                <a:ext cx="142165" cy="220660"/>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18" name="Connecteur en arc 217">
                <a:extLst>
                  <a:ext uri="{FF2B5EF4-FFF2-40B4-BE49-F238E27FC236}">
                    <a16:creationId xmlns:a16="http://schemas.microsoft.com/office/drawing/2014/main" id="{CBE9E981-CBD2-0E44-A823-54B54E0ADFA0}"/>
                  </a:ext>
                </a:extLst>
              </p:cNvPr>
              <p:cNvCxnSpPr>
                <a:cxnSpLocks/>
                <a:stCxn id="187" idx="2"/>
                <a:endCxn id="194" idx="1"/>
              </p:cNvCxnSpPr>
              <p:nvPr/>
            </p:nvCxnSpPr>
            <p:spPr>
              <a:xfrm rot="16200000" flipH="1">
                <a:off x="7766846" y="3649276"/>
                <a:ext cx="91378" cy="252919"/>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19" name="Connecteur en arc 218">
                <a:extLst>
                  <a:ext uri="{FF2B5EF4-FFF2-40B4-BE49-F238E27FC236}">
                    <a16:creationId xmlns:a16="http://schemas.microsoft.com/office/drawing/2014/main" id="{1B4E51F4-363C-F34D-9F2A-277FF90CC45D}"/>
                  </a:ext>
                </a:extLst>
              </p:cNvPr>
              <p:cNvCxnSpPr>
                <a:cxnSpLocks/>
                <a:stCxn id="187" idx="2"/>
                <a:endCxn id="195" idx="1"/>
              </p:cNvCxnSpPr>
              <p:nvPr/>
            </p:nvCxnSpPr>
            <p:spPr>
              <a:xfrm rot="16200000" flipH="1">
                <a:off x="7675276" y="3740846"/>
                <a:ext cx="277652" cy="256053"/>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sp>
            <p:nvSpPr>
              <p:cNvPr id="308" name="ZoneTexte 307">
                <a:extLst>
                  <a:ext uri="{FF2B5EF4-FFF2-40B4-BE49-F238E27FC236}">
                    <a16:creationId xmlns:a16="http://schemas.microsoft.com/office/drawing/2014/main" id="{88263022-9798-1D4B-886C-310322FAAE1C}"/>
                  </a:ext>
                </a:extLst>
              </p:cNvPr>
              <p:cNvSpPr txBox="1"/>
              <p:nvPr/>
            </p:nvSpPr>
            <p:spPr>
              <a:xfrm>
                <a:off x="4648101" y="2359913"/>
                <a:ext cx="523164" cy="276999"/>
              </a:xfrm>
              <a:prstGeom prst="rect">
                <a:avLst/>
              </a:prstGeom>
              <a:noFill/>
            </p:spPr>
            <p:txBody>
              <a:bodyPr wrap="square" rtlCol="0">
                <a:spAutoFit/>
              </a:bodyPr>
              <a:lstStyle/>
              <a:p>
                <a:r>
                  <a:rPr lang="fr-FR" sz="600" b="1" dirty="0">
                    <a:solidFill>
                      <a:schemeClr val="accent4"/>
                    </a:solidFill>
                    <a:latin typeface="Calibri" panose="020F0502020204030204" pitchFamily="34" charset="0"/>
                    <a:cs typeface="Calibri" panose="020F0502020204030204" pitchFamily="34" charset="0"/>
                  </a:rPr>
                  <a:t>Puits de carbone</a:t>
                </a:r>
              </a:p>
            </p:txBody>
          </p:sp>
          <p:cxnSp>
            <p:nvCxnSpPr>
              <p:cNvPr id="309" name="Connecteur en arc 308">
                <a:extLst>
                  <a:ext uri="{FF2B5EF4-FFF2-40B4-BE49-F238E27FC236}">
                    <a16:creationId xmlns:a16="http://schemas.microsoft.com/office/drawing/2014/main" id="{624B1C97-647F-1441-8A57-98E361516CA5}"/>
                  </a:ext>
                </a:extLst>
              </p:cNvPr>
              <p:cNvCxnSpPr>
                <a:cxnSpLocks/>
                <a:stCxn id="179" idx="0"/>
                <a:endCxn id="308" idx="3"/>
              </p:cNvCxnSpPr>
              <p:nvPr/>
            </p:nvCxnSpPr>
            <p:spPr>
              <a:xfrm rot="16200000" flipV="1">
                <a:off x="5189046" y="2480633"/>
                <a:ext cx="168061" cy="203621"/>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grpSp>
        <p:sp>
          <p:nvSpPr>
            <p:cNvPr id="189" name="ZoneTexte 188">
              <a:extLst>
                <a:ext uri="{FF2B5EF4-FFF2-40B4-BE49-F238E27FC236}">
                  <a16:creationId xmlns:a16="http://schemas.microsoft.com/office/drawing/2014/main" id="{482EFD7B-3215-5742-98B0-3E8C1205CF25}"/>
                </a:ext>
              </a:extLst>
            </p:cNvPr>
            <p:cNvSpPr txBox="1"/>
            <p:nvPr/>
          </p:nvSpPr>
          <p:spPr>
            <a:xfrm>
              <a:off x="7794664" y="2876040"/>
              <a:ext cx="579005" cy="184666"/>
            </a:xfrm>
            <a:prstGeom prst="rect">
              <a:avLst/>
            </a:prstGeom>
            <a:noFill/>
          </p:spPr>
          <p:txBody>
            <a:bodyPr wrap="none" rtlCol="0">
              <a:spAutoFit/>
            </a:bodyPr>
            <a:lstStyle/>
            <a:p>
              <a:r>
                <a:rPr lang="fr-FR" sz="600" b="1" dirty="0">
                  <a:solidFill>
                    <a:schemeClr val="accent4"/>
                  </a:solidFill>
                  <a:latin typeface="Calibri" panose="020F0502020204030204" pitchFamily="34" charset="0"/>
                  <a:cs typeface="Calibri" panose="020F0502020204030204" pitchFamily="34" charset="0"/>
                </a:rPr>
                <a:t>Hydrolienne</a:t>
              </a:r>
            </a:p>
          </p:txBody>
        </p:sp>
        <p:sp>
          <p:nvSpPr>
            <p:cNvPr id="192" name="ZoneTexte 191">
              <a:extLst>
                <a:ext uri="{FF2B5EF4-FFF2-40B4-BE49-F238E27FC236}">
                  <a16:creationId xmlns:a16="http://schemas.microsoft.com/office/drawing/2014/main" id="{841F17D9-B318-134B-A3A6-02EBB2BC260D}"/>
                </a:ext>
              </a:extLst>
            </p:cNvPr>
            <p:cNvSpPr txBox="1"/>
            <p:nvPr/>
          </p:nvSpPr>
          <p:spPr>
            <a:xfrm>
              <a:off x="7888649" y="1983589"/>
              <a:ext cx="524503" cy="184666"/>
            </a:xfrm>
            <a:prstGeom prst="rect">
              <a:avLst/>
            </a:prstGeom>
            <a:noFill/>
          </p:spPr>
          <p:txBody>
            <a:bodyPr wrap="none" rtlCol="0">
              <a:spAutoFit/>
            </a:bodyPr>
            <a:lstStyle/>
            <a:p>
              <a:r>
                <a:rPr lang="fr-FR" sz="600" dirty="0">
                  <a:solidFill>
                    <a:schemeClr val="accent4"/>
                  </a:solidFill>
                  <a:latin typeface="Calibri" panose="020F0502020204030204" pitchFamily="34" charset="0"/>
                  <a:cs typeface="Calibri" panose="020F0502020204030204" pitchFamily="34" charset="0"/>
                </a:rPr>
                <a:t>Thermique</a:t>
              </a:r>
            </a:p>
          </p:txBody>
        </p:sp>
      </p:grpSp>
      <p:grpSp>
        <p:nvGrpSpPr>
          <p:cNvPr id="27706" name="Groupe 27705">
            <a:extLst>
              <a:ext uri="{FF2B5EF4-FFF2-40B4-BE49-F238E27FC236}">
                <a16:creationId xmlns:a16="http://schemas.microsoft.com/office/drawing/2014/main" id="{C5AB6DA2-E532-1E42-84E7-B6BC76D829EE}"/>
              </a:ext>
            </a:extLst>
          </p:cNvPr>
          <p:cNvGrpSpPr/>
          <p:nvPr/>
        </p:nvGrpSpPr>
        <p:grpSpPr>
          <a:xfrm>
            <a:off x="6812866" y="2953517"/>
            <a:ext cx="2816045" cy="2140986"/>
            <a:chOff x="5288865" y="2953517"/>
            <a:chExt cx="2816045" cy="2140986"/>
          </a:xfrm>
        </p:grpSpPr>
        <p:sp>
          <p:nvSpPr>
            <p:cNvPr id="174" name="Rectangle : coins arrondis 173">
              <a:extLst>
                <a:ext uri="{FF2B5EF4-FFF2-40B4-BE49-F238E27FC236}">
                  <a16:creationId xmlns:a16="http://schemas.microsoft.com/office/drawing/2014/main" id="{66E0BD7E-8732-5B43-8E13-42058EFB4DA1}"/>
                </a:ext>
              </a:extLst>
            </p:cNvPr>
            <p:cNvSpPr/>
            <p:nvPr/>
          </p:nvSpPr>
          <p:spPr>
            <a:xfrm>
              <a:off x="5936937" y="3420414"/>
              <a:ext cx="500616" cy="15260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dirty="0">
                  <a:latin typeface="Calibri" panose="020F0502020204030204" pitchFamily="34" charset="0"/>
                  <a:cs typeface="Calibri" panose="020F0502020204030204" pitchFamily="34" charset="0"/>
                </a:rPr>
                <a:t>Sources</a:t>
              </a:r>
            </a:p>
          </p:txBody>
        </p:sp>
        <p:sp>
          <p:nvSpPr>
            <p:cNvPr id="175" name="Rectangle : coins arrondis 174">
              <a:extLst>
                <a:ext uri="{FF2B5EF4-FFF2-40B4-BE49-F238E27FC236}">
                  <a16:creationId xmlns:a16="http://schemas.microsoft.com/office/drawing/2014/main" id="{6BBFE764-1889-1F40-934D-22353A43D0E3}"/>
                </a:ext>
              </a:extLst>
            </p:cNvPr>
            <p:cNvSpPr/>
            <p:nvPr/>
          </p:nvSpPr>
          <p:spPr>
            <a:xfrm>
              <a:off x="5288865" y="3005812"/>
              <a:ext cx="912533" cy="20716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latin typeface="Calibri" panose="020F0502020204030204" pitchFamily="34" charset="0"/>
                  <a:cs typeface="Calibri" panose="020F0502020204030204" pitchFamily="34" charset="0"/>
                </a:rPr>
                <a:t>Non-renouvelables</a:t>
              </a:r>
            </a:p>
          </p:txBody>
        </p:sp>
        <p:sp>
          <p:nvSpPr>
            <p:cNvPr id="176" name="Rectangle : coins arrondis 175">
              <a:extLst>
                <a:ext uri="{FF2B5EF4-FFF2-40B4-BE49-F238E27FC236}">
                  <a16:creationId xmlns:a16="http://schemas.microsoft.com/office/drawing/2014/main" id="{D9CAF679-F469-A84B-BBA1-E1CDC581E249}"/>
                </a:ext>
              </a:extLst>
            </p:cNvPr>
            <p:cNvSpPr/>
            <p:nvPr/>
          </p:nvSpPr>
          <p:spPr>
            <a:xfrm>
              <a:off x="6430301" y="2953517"/>
              <a:ext cx="847005" cy="17838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latin typeface="Calibri" panose="020F0502020204030204" pitchFamily="34" charset="0"/>
                  <a:cs typeface="Calibri" panose="020F0502020204030204" pitchFamily="34" charset="0"/>
                </a:rPr>
                <a:t>Renouvelables</a:t>
              </a:r>
              <a:endParaRPr lang="fr-FR" sz="1200" b="1" dirty="0">
                <a:latin typeface="Calibri" panose="020F0502020204030204" pitchFamily="34" charset="0"/>
                <a:cs typeface="Calibri" panose="020F0502020204030204" pitchFamily="34" charset="0"/>
              </a:endParaRPr>
            </a:p>
          </p:txBody>
        </p:sp>
        <p:cxnSp>
          <p:nvCxnSpPr>
            <p:cNvPr id="197" name="Connecteur en arc 196">
              <a:extLst>
                <a:ext uri="{FF2B5EF4-FFF2-40B4-BE49-F238E27FC236}">
                  <a16:creationId xmlns:a16="http://schemas.microsoft.com/office/drawing/2014/main" id="{A24CF095-4FED-C14B-9C68-5C2F641902AA}"/>
                </a:ext>
              </a:extLst>
            </p:cNvPr>
            <p:cNvCxnSpPr>
              <a:cxnSpLocks/>
              <a:stCxn id="169" idx="0"/>
              <a:endCxn id="174" idx="2"/>
            </p:cNvCxnSpPr>
            <p:nvPr/>
          </p:nvCxnSpPr>
          <p:spPr>
            <a:xfrm rot="5400000" flipH="1" flipV="1">
              <a:off x="6073658" y="3682990"/>
              <a:ext cx="223561" cy="3614"/>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98" name="Connecteur en arc 197">
              <a:extLst>
                <a:ext uri="{FF2B5EF4-FFF2-40B4-BE49-F238E27FC236}">
                  <a16:creationId xmlns:a16="http://schemas.microsoft.com/office/drawing/2014/main" id="{3F7D6205-C7F3-0E46-B8AF-4787976D0972}"/>
                </a:ext>
              </a:extLst>
            </p:cNvPr>
            <p:cNvCxnSpPr>
              <a:cxnSpLocks/>
              <a:stCxn id="174" idx="0"/>
              <a:endCxn id="175" idx="2"/>
            </p:cNvCxnSpPr>
            <p:nvPr/>
          </p:nvCxnSpPr>
          <p:spPr>
            <a:xfrm rot="16200000" flipV="1">
              <a:off x="5862470" y="3095638"/>
              <a:ext cx="207438" cy="442113"/>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99" name="Connecteur en arc 198">
              <a:extLst>
                <a:ext uri="{FF2B5EF4-FFF2-40B4-BE49-F238E27FC236}">
                  <a16:creationId xmlns:a16="http://schemas.microsoft.com/office/drawing/2014/main" id="{ED2A6072-8937-8442-B727-D023B38C1F82}"/>
                </a:ext>
              </a:extLst>
            </p:cNvPr>
            <p:cNvCxnSpPr>
              <a:cxnSpLocks/>
              <a:stCxn id="174" idx="0"/>
              <a:endCxn id="176" idx="1"/>
            </p:cNvCxnSpPr>
            <p:nvPr/>
          </p:nvCxnSpPr>
          <p:spPr>
            <a:xfrm rot="5400000" flipH="1" flipV="1">
              <a:off x="6119922" y="3110035"/>
              <a:ext cx="377702" cy="243056"/>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sp>
          <p:nvSpPr>
            <p:cNvPr id="222" name="Rectangle : coins arrondis 221">
              <a:extLst>
                <a:ext uri="{FF2B5EF4-FFF2-40B4-BE49-F238E27FC236}">
                  <a16:creationId xmlns:a16="http://schemas.microsoft.com/office/drawing/2014/main" id="{6E01A670-1C5B-A948-B3C9-C1217A15F0E4}"/>
                </a:ext>
              </a:extLst>
            </p:cNvPr>
            <p:cNvSpPr/>
            <p:nvPr/>
          </p:nvSpPr>
          <p:spPr>
            <a:xfrm>
              <a:off x="6695123" y="4916113"/>
              <a:ext cx="1409787" cy="17839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chemeClr val="bg1"/>
                  </a:solidFill>
                  <a:latin typeface="Calibri" panose="020F0502020204030204" pitchFamily="34" charset="0"/>
                  <a:cs typeface="Calibri" panose="020F0502020204030204" pitchFamily="34" charset="0"/>
                </a:rPr>
                <a:t>Adaptation à la consommation</a:t>
              </a:r>
            </a:p>
          </p:txBody>
        </p:sp>
        <p:cxnSp>
          <p:nvCxnSpPr>
            <p:cNvPr id="223" name="Connecteur en arc 222">
              <a:extLst>
                <a:ext uri="{FF2B5EF4-FFF2-40B4-BE49-F238E27FC236}">
                  <a16:creationId xmlns:a16="http://schemas.microsoft.com/office/drawing/2014/main" id="{66BEB735-F359-D342-99BA-A0BB2FAF2CD0}"/>
                </a:ext>
              </a:extLst>
            </p:cNvPr>
            <p:cNvCxnSpPr>
              <a:cxnSpLocks/>
              <a:stCxn id="169" idx="2"/>
              <a:endCxn id="222" idx="1"/>
            </p:cNvCxnSpPr>
            <p:nvPr/>
          </p:nvCxnSpPr>
          <p:spPr>
            <a:xfrm rot="16200000" flipH="1">
              <a:off x="5953118" y="4263302"/>
              <a:ext cx="972519" cy="511492"/>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grpSp>
      <p:grpSp>
        <p:nvGrpSpPr>
          <p:cNvPr id="27709" name="Groupe 27708">
            <a:extLst>
              <a:ext uri="{FF2B5EF4-FFF2-40B4-BE49-F238E27FC236}">
                <a16:creationId xmlns:a16="http://schemas.microsoft.com/office/drawing/2014/main" id="{4CA60BE1-C07E-644C-BD5B-B68A60FCDFD3}"/>
              </a:ext>
            </a:extLst>
          </p:cNvPr>
          <p:cNvGrpSpPr/>
          <p:nvPr/>
        </p:nvGrpSpPr>
        <p:grpSpPr>
          <a:xfrm>
            <a:off x="6299041" y="2666475"/>
            <a:ext cx="2949401" cy="2800217"/>
            <a:chOff x="4775040" y="2666474"/>
            <a:chExt cx="2949401" cy="2800217"/>
          </a:xfrm>
        </p:grpSpPr>
        <p:cxnSp>
          <p:nvCxnSpPr>
            <p:cNvPr id="314" name="Connecteur en arc 313">
              <a:extLst>
                <a:ext uri="{FF2B5EF4-FFF2-40B4-BE49-F238E27FC236}">
                  <a16:creationId xmlns:a16="http://schemas.microsoft.com/office/drawing/2014/main" id="{B181CED2-DBBC-B94F-99C6-8E2C2C7583AC}"/>
                </a:ext>
              </a:extLst>
            </p:cNvPr>
            <p:cNvCxnSpPr>
              <a:cxnSpLocks/>
              <a:stCxn id="220" idx="0"/>
              <a:endCxn id="243" idx="2"/>
            </p:cNvCxnSpPr>
            <p:nvPr/>
          </p:nvCxnSpPr>
          <p:spPr>
            <a:xfrm rot="16200000" flipV="1">
              <a:off x="6867571" y="4028841"/>
              <a:ext cx="242936" cy="523"/>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15" name="Connecteur en arc 314">
              <a:extLst>
                <a:ext uri="{FF2B5EF4-FFF2-40B4-BE49-F238E27FC236}">
                  <a16:creationId xmlns:a16="http://schemas.microsoft.com/office/drawing/2014/main" id="{1D660C65-695D-374B-8251-6B75E1CE20EE}"/>
                </a:ext>
              </a:extLst>
            </p:cNvPr>
            <p:cNvCxnSpPr>
              <a:cxnSpLocks/>
              <a:stCxn id="220" idx="2"/>
              <a:endCxn id="221" idx="0"/>
            </p:cNvCxnSpPr>
            <p:nvPr/>
          </p:nvCxnSpPr>
          <p:spPr>
            <a:xfrm rot="5400000">
              <a:off x="6864944" y="4452794"/>
              <a:ext cx="248189" cy="523"/>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grpSp>
          <p:nvGrpSpPr>
            <p:cNvPr id="27708" name="Groupe 27707">
              <a:extLst>
                <a:ext uri="{FF2B5EF4-FFF2-40B4-BE49-F238E27FC236}">
                  <a16:creationId xmlns:a16="http://schemas.microsoft.com/office/drawing/2014/main" id="{1696002C-F8EB-BC42-A630-C02ADB30AA54}"/>
                </a:ext>
              </a:extLst>
            </p:cNvPr>
            <p:cNvGrpSpPr/>
            <p:nvPr/>
          </p:nvGrpSpPr>
          <p:grpSpPr>
            <a:xfrm>
              <a:off x="4775040" y="2666474"/>
              <a:ext cx="2949401" cy="2800217"/>
              <a:chOff x="4775040" y="2666474"/>
              <a:chExt cx="2949401" cy="2800217"/>
            </a:xfrm>
          </p:grpSpPr>
          <p:sp>
            <p:nvSpPr>
              <p:cNvPr id="233" name="Rectangle : coins arrondis 232">
                <a:extLst>
                  <a:ext uri="{FF2B5EF4-FFF2-40B4-BE49-F238E27FC236}">
                    <a16:creationId xmlns:a16="http://schemas.microsoft.com/office/drawing/2014/main" id="{228086A9-1A98-6843-AA01-882D744B2887}"/>
                  </a:ext>
                </a:extLst>
              </p:cNvPr>
              <p:cNvSpPr/>
              <p:nvPr/>
            </p:nvSpPr>
            <p:spPr>
              <a:xfrm>
                <a:off x="7075592" y="5333514"/>
                <a:ext cx="648849" cy="133177"/>
              </a:xfrm>
              <a:prstGeom prst="round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2"/>
                    </a:solidFill>
                    <a:latin typeface="Calibri" panose="020F0502020204030204" pitchFamily="34" charset="0"/>
                    <a:cs typeface="Calibri" panose="020F0502020204030204" pitchFamily="34" charset="0"/>
                  </a:rPr>
                  <a:t>Smart </a:t>
                </a:r>
                <a:r>
                  <a:rPr lang="fr-FR" sz="600" dirty="0" err="1">
                    <a:solidFill>
                      <a:schemeClr val="accent2"/>
                    </a:solidFill>
                    <a:latin typeface="Calibri" panose="020F0502020204030204" pitchFamily="34" charset="0"/>
                    <a:cs typeface="Calibri" panose="020F0502020204030204" pitchFamily="34" charset="0"/>
                  </a:rPr>
                  <a:t>Grid</a:t>
                </a:r>
                <a:endParaRPr lang="fr-FR" sz="600" dirty="0">
                  <a:solidFill>
                    <a:schemeClr val="accent2"/>
                  </a:solidFill>
                  <a:latin typeface="Calibri" panose="020F0502020204030204" pitchFamily="34" charset="0"/>
                  <a:cs typeface="Calibri" panose="020F0502020204030204" pitchFamily="34" charset="0"/>
                </a:endParaRPr>
              </a:p>
            </p:txBody>
          </p:sp>
          <p:cxnSp>
            <p:nvCxnSpPr>
              <p:cNvPr id="241" name="Connecteur en arc 240">
                <a:extLst>
                  <a:ext uri="{FF2B5EF4-FFF2-40B4-BE49-F238E27FC236}">
                    <a16:creationId xmlns:a16="http://schemas.microsoft.com/office/drawing/2014/main" id="{D63EFD6C-A39A-0B48-B4F6-E57C79254B2F}"/>
                  </a:ext>
                </a:extLst>
              </p:cNvPr>
              <p:cNvCxnSpPr>
                <a:cxnSpLocks/>
                <a:stCxn id="222" idx="2"/>
                <a:endCxn id="233" idx="0"/>
              </p:cNvCxnSpPr>
              <p:nvPr/>
            </p:nvCxnSpPr>
            <p:spPr>
              <a:xfrm rot="5400000">
                <a:off x="7280511" y="5214287"/>
                <a:ext cx="239011" cy="8643"/>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grpSp>
            <p:nvGrpSpPr>
              <p:cNvPr id="27707" name="Groupe 27706">
                <a:extLst>
                  <a:ext uri="{FF2B5EF4-FFF2-40B4-BE49-F238E27FC236}">
                    <a16:creationId xmlns:a16="http://schemas.microsoft.com/office/drawing/2014/main" id="{2D801C6D-06E4-5149-A52F-9385776BBB92}"/>
                  </a:ext>
                </a:extLst>
              </p:cNvPr>
              <p:cNvGrpSpPr/>
              <p:nvPr/>
            </p:nvGrpSpPr>
            <p:grpSpPr>
              <a:xfrm>
                <a:off x="4775040" y="2666474"/>
                <a:ext cx="2946461" cy="2265268"/>
                <a:chOff x="4775040" y="2666474"/>
                <a:chExt cx="2946461" cy="2265268"/>
              </a:xfrm>
            </p:grpSpPr>
            <p:sp>
              <p:nvSpPr>
                <p:cNvPr id="220" name="Rectangle : coins arrondis 219">
                  <a:extLst>
                    <a:ext uri="{FF2B5EF4-FFF2-40B4-BE49-F238E27FC236}">
                      <a16:creationId xmlns:a16="http://schemas.microsoft.com/office/drawing/2014/main" id="{DCF9CA0D-FD20-4D4C-99C4-5B7479F5D999}"/>
                    </a:ext>
                  </a:extLst>
                </p:cNvPr>
                <p:cNvSpPr/>
                <p:nvPr/>
              </p:nvSpPr>
              <p:spPr>
                <a:xfrm>
                  <a:off x="6656758" y="4150571"/>
                  <a:ext cx="665084" cy="178390"/>
                </a:xfrm>
                <a:prstGeom prst="round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4"/>
                      </a:solidFill>
                      <a:latin typeface="Calibri" panose="020F0502020204030204" pitchFamily="34" charset="0"/>
                      <a:cs typeface="Calibri" panose="020F0502020204030204" pitchFamily="34" charset="0"/>
                    </a:rPr>
                    <a:t>Intermittence</a:t>
                  </a:r>
                </a:p>
              </p:txBody>
            </p:sp>
            <p:sp>
              <p:nvSpPr>
                <p:cNvPr id="221" name="Rectangle : coins arrondis 220">
                  <a:extLst>
                    <a:ext uri="{FF2B5EF4-FFF2-40B4-BE49-F238E27FC236}">
                      <a16:creationId xmlns:a16="http://schemas.microsoft.com/office/drawing/2014/main" id="{81829BE4-24BC-9A40-BCD3-30861F1F35F8}"/>
                    </a:ext>
                  </a:extLst>
                </p:cNvPr>
                <p:cNvSpPr/>
                <p:nvPr/>
              </p:nvSpPr>
              <p:spPr>
                <a:xfrm>
                  <a:off x="6656235" y="4577150"/>
                  <a:ext cx="665084" cy="178390"/>
                </a:xfrm>
                <a:prstGeom prst="round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4"/>
                      </a:solidFill>
                      <a:latin typeface="Calibri" panose="020F0502020204030204" pitchFamily="34" charset="0"/>
                      <a:cs typeface="Calibri" panose="020F0502020204030204" pitchFamily="34" charset="0"/>
                    </a:rPr>
                    <a:t>Stockage</a:t>
                  </a:r>
                </a:p>
              </p:txBody>
            </p:sp>
            <p:cxnSp>
              <p:nvCxnSpPr>
                <p:cNvPr id="224" name="Connecteur en arc 223">
                  <a:extLst>
                    <a:ext uri="{FF2B5EF4-FFF2-40B4-BE49-F238E27FC236}">
                      <a16:creationId xmlns:a16="http://schemas.microsoft.com/office/drawing/2014/main" id="{CD768BCF-BCF5-9643-B72E-FF660C0CC840}"/>
                    </a:ext>
                  </a:extLst>
                </p:cNvPr>
                <p:cNvCxnSpPr>
                  <a:cxnSpLocks/>
                  <a:stCxn id="169" idx="2"/>
                  <a:endCxn id="221" idx="1"/>
                </p:cNvCxnSpPr>
                <p:nvPr/>
              </p:nvCxnSpPr>
              <p:spPr>
                <a:xfrm rot="16200000" flipH="1">
                  <a:off x="6103155" y="4113265"/>
                  <a:ext cx="633556" cy="472604"/>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25" name="Connecteur en arc 224">
                  <a:extLst>
                    <a:ext uri="{FF2B5EF4-FFF2-40B4-BE49-F238E27FC236}">
                      <a16:creationId xmlns:a16="http://schemas.microsoft.com/office/drawing/2014/main" id="{B8C7BAAE-B006-1249-AC27-330B3D158FB8}"/>
                    </a:ext>
                  </a:extLst>
                </p:cNvPr>
                <p:cNvCxnSpPr>
                  <a:cxnSpLocks/>
                  <a:stCxn id="169" idx="2"/>
                  <a:endCxn id="220" idx="1"/>
                </p:cNvCxnSpPr>
                <p:nvPr/>
              </p:nvCxnSpPr>
              <p:spPr>
                <a:xfrm rot="16200000" flipH="1">
                  <a:off x="6316706" y="3899713"/>
                  <a:ext cx="206977" cy="473127"/>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sp>
              <p:nvSpPr>
                <p:cNvPr id="243" name="Rectangle : coins arrondis 242">
                  <a:extLst>
                    <a:ext uri="{FF2B5EF4-FFF2-40B4-BE49-F238E27FC236}">
                      <a16:creationId xmlns:a16="http://schemas.microsoft.com/office/drawing/2014/main" id="{5F362D9C-5E71-4744-94C3-CDF40F3EC984}"/>
                    </a:ext>
                  </a:extLst>
                </p:cNvPr>
                <p:cNvSpPr/>
                <p:nvPr/>
              </p:nvSpPr>
              <p:spPr>
                <a:xfrm>
                  <a:off x="6772704" y="3749415"/>
                  <a:ext cx="432146" cy="158220"/>
                </a:xfrm>
                <a:prstGeom prst="round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4"/>
                      </a:solidFill>
                      <a:latin typeface="Calibri" panose="020F0502020204030204" pitchFamily="34" charset="0"/>
                      <a:cs typeface="Calibri" panose="020F0502020204030204" pitchFamily="34" charset="0"/>
                    </a:rPr>
                    <a:t>Mix</a:t>
                  </a:r>
                </a:p>
              </p:txBody>
            </p:sp>
            <p:cxnSp>
              <p:nvCxnSpPr>
                <p:cNvPr id="245" name="Connecteur en arc 244">
                  <a:extLst>
                    <a:ext uri="{FF2B5EF4-FFF2-40B4-BE49-F238E27FC236}">
                      <a16:creationId xmlns:a16="http://schemas.microsoft.com/office/drawing/2014/main" id="{E888F95A-954C-7348-AB94-13EB411CEE84}"/>
                    </a:ext>
                  </a:extLst>
                </p:cNvPr>
                <p:cNvCxnSpPr>
                  <a:cxnSpLocks/>
                  <a:stCxn id="174" idx="3"/>
                  <a:endCxn id="243" idx="0"/>
                </p:cNvCxnSpPr>
                <p:nvPr/>
              </p:nvCxnSpPr>
              <p:spPr>
                <a:xfrm>
                  <a:off x="6437553" y="3496715"/>
                  <a:ext cx="551224" cy="252700"/>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46" name="Connecteur en arc 245">
                  <a:extLst>
                    <a:ext uri="{FF2B5EF4-FFF2-40B4-BE49-F238E27FC236}">
                      <a16:creationId xmlns:a16="http://schemas.microsoft.com/office/drawing/2014/main" id="{99D6FC8D-D41F-4144-94A7-18B3E71CAA2B}"/>
                    </a:ext>
                  </a:extLst>
                </p:cNvPr>
                <p:cNvCxnSpPr>
                  <a:cxnSpLocks/>
                  <a:endCxn id="243" idx="3"/>
                </p:cNvCxnSpPr>
                <p:nvPr/>
              </p:nvCxnSpPr>
              <p:spPr>
                <a:xfrm rot="16200000" flipV="1">
                  <a:off x="6911567" y="4121808"/>
                  <a:ext cx="1103217" cy="516651"/>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81" name="Connecteur en arc 280">
                  <a:extLst>
                    <a:ext uri="{FF2B5EF4-FFF2-40B4-BE49-F238E27FC236}">
                      <a16:creationId xmlns:a16="http://schemas.microsoft.com/office/drawing/2014/main" id="{7D2C3B1E-7823-3847-AD60-1AB55C463E5E}"/>
                    </a:ext>
                  </a:extLst>
                </p:cNvPr>
                <p:cNvCxnSpPr>
                  <a:cxnSpLocks/>
                  <a:stCxn id="222" idx="0"/>
                  <a:endCxn id="221" idx="3"/>
                </p:cNvCxnSpPr>
                <p:nvPr/>
              </p:nvCxnSpPr>
              <p:spPr>
                <a:xfrm rot="16200000" flipV="1">
                  <a:off x="7235783" y="4751880"/>
                  <a:ext cx="249768" cy="78697"/>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sp>
              <p:nvSpPr>
                <p:cNvPr id="316" name="Rectangle : coins arrondis 315">
                  <a:extLst>
                    <a:ext uri="{FF2B5EF4-FFF2-40B4-BE49-F238E27FC236}">
                      <a16:creationId xmlns:a16="http://schemas.microsoft.com/office/drawing/2014/main" id="{75111B5A-DD34-6347-A9A9-F2F36178FB49}"/>
                    </a:ext>
                  </a:extLst>
                </p:cNvPr>
                <p:cNvSpPr/>
                <p:nvPr/>
              </p:nvSpPr>
              <p:spPr>
                <a:xfrm>
                  <a:off x="4775040" y="3302879"/>
                  <a:ext cx="587718" cy="178390"/>
                </a:xfrm>
                <a:prstGeom prst="round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4"/>
                      </a:solidFill>
                      <a:latin typeface="Calibri" panose="020F0502020204030204" pitchFamily="34" charset="0"/>
                      <a:cs typeface="Calibri" panose="020F0502020204030204" pitchFamily="34" charset="0"/>
                    </a:rPr>
                    <a:t>Réserves</a:t>
                  </a:r>
                </a:p>
              </p:txBody>
            </p:sp>
            <p:cxnSp>
              <p:nvCxnSpPr>
                <p:cNvPr id="317" name="Connecteur en arc 316">
                  <a:extLst>
                    <a:ext uri="{FF2B5EF4-FFF2-40B4-BE49-F238E27FC236}">
                      <a16:creationId xmlns:a16="http://schemas.microsoft.com/office/drawing/2014/main" id="{3B25A8E7-D700-584F-B6E4-485152C38B28}"/>
                    </a:ext>
                  </a:extLst>
                </p:cNvPr>
                <p:cNvCxnSpPr>
                  <a:cxnSpLocks/>
                  <a:stCxn id="175" idx="1"/>
                  <a:endCxn id="316" idx="0"/>
                </p:cNvCxnSpPr>
                <p:nvPr/>
              </p:nvCxnSpPr>
              <p:spPr>
                <a:xfrm rot="10800000" flipV="1">
                  <a:off x="5068899" y="3109393"/>
                  <a:ext cx="219966" cy="193485"/>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sp>
              <p:nvSpPr>
                <p:cNvPr id="179" name="Rectangle : coins arrondis 178">
                  <a:extLst>
                    <a:ext uri="{FF2B5EF4-FFF2-40B4-BE49-F238E27FC236}">
                      <a16:creationId xmlns:a16="http://schemas.microsoft.com/office/drawing/2014/main" id="{F0BEE3FF-F900-924C-A3E1-2A5375F462D4}"/>
                    </a:ext>
                  </a:extLst>
                </p:cNvPr>
                <p:cNvSpPr/>
                <p:nvPr/>
              </p:nvSpPr>
              <p:spPr>
                <a:xfrm>
                  <a:off x="5081027" y="2666474"/>
                  <a:ext cx="587718" cy="178390"/>
                </a:xfrm>
                <a:prstGeom prst="round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4"/>
                      </a:solidFill>
                      <a:latin typeface="Calibri" panose="020F0502020204030204" pitchFamily="34" charset="0"/>
                      <a:cs typeface="Calibri" panose="020F0502020204030204" pitchFamily="34" charset="0"/>
                    </a:rPr>
                    <a:t>Fossiles</a:t>
                  </a:r>
                </a:p>
              </p:txBody>
            </p:sp>
            <p:sp>
              <p:nvSpPr>
                <p:cNvPr id="180" name="Rectangle : coins arrondis 179">
                  <a:extLst>
                    <a:ext uri="{FF2B5EF4-FFF2-40B4-BE49-F238E27FC236}">
                      <a16:creationId xmlns:a16="http://schemas.microsoft.com/office/drawing/2014/main" id="{701E318F-AA78-4D45-92CD-9F3DA4572BC2}"/>
                    </a:ext>
                  </a:extLst>
                </p:cNvPr>
                <p:cNvSpPr/>
                <p:nvPr/>
              </p:nvSpPr>
              <p:spPr>
                <a:xfrm>
                  <a:off x="5810474" y="2671203"/>
                  <a:ext cx="583830" cy="182172"/>
                </a:xfrm>
                <a:prstGeom prst="round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4"/>
                      </a:solidFill>
                      <a:latin typeface="Calibri" panose="020F0502020204030204" pitchFamily="34" charset="0"/>
                      <a:cs typeface="Calibri" panose="020F0502020204030204" pitchFamily="34" charset="0"/>
                    </a:rPr>
                    <a:t>Nucléaire</a:t>
                  </a:r>
                </a:p>
              </p:txBody>
            </p:sp>
            <p:cxnSp>
              <p:nvCxnSpPr>
                <p:cNvPr id="200" name="Connecteur en arc 199">
                  <a:extLst>
                    <a:ext uri="{FF2B5EF4-FFF2-40B4-BE49-F238E27FC236}">
                      <a16:creationId xmlns:a16="http://schemas.microsoft.com/office/drawing/2014/main" id="{A23871FA-6AF3-0C4F-891F-DF9FA5C73D93}"/>
                    </a:ext>
                  </a:extLst>
                </p:cNvPr>
                <p:cNvCxnSpPr>
                  <a:cxnSpLocks/>
                  <a:stCxn id="175" idx="0"/>
                  <a:endCxn id="179" idx="2"/>
                </p:cNvCxnSpPr>
                <p:nvPr/>
              </p:nvCxnSpPr>
              <p:spPr>
                <a:xfrm rot="16200000" flipV="1">
                  <a:off x="5479535" y="2740215"/>
                  <a:ext cx="160948" cy="370246"/>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01" name="Connecteur en arc 200">
                  <a:extLst>
                    <a:ext uri="{FF2B5EF4-FFF2-40B4-BE49-F238E27FC236}">
                      <a16:creationId xmlns:a16="http://schemas.microsoft.com/office/drawing/2014/main" id="{2E40E795-1AAE-EC46-88CB-63A80755F29C}"/>
                    </a:ext>
                  </a:extLst>
                </p:cNvPr>
                <p:cNvCxnSpPr>
                  <a:cxnSpLocks/>
                  <a:stCxn id="175" idx="0"/>
                  <a:endCxn id="180" idx="2"/>
                </p:cNvCxnSpPr>
                <p:nvPr/>
              </p:nvCxnSpPr>
              <p:spPr>
                <a:xfrm rot="5400000" flipH="1" flipV="1">
                  <a:off x="5847542" y="2750966"/>
                  <a:ext cx="152437" cy="357257"/>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grpSp>
        </p:grpSp>
      </p:grpSp>
      <p:grpSp>
        <p:nvGrpSpPr>
          <p:cNvPr id="27702" name="Groupe 27701">
            <a:extLst>
              <a:ext uri="{FF2B5EF4-FFF2-40B4-BE49-F238E27FC236}">
                <a16:creationId xmlns:a16="http://schemas.microsoft.com/office/drawing/2014/main" id="{02338728-B96A-C642-BE76-02F6546EDA02}"/>
              </a:ext>
            </a:extLst>
          </p:cNvPr>
          <p:cNvGrpSpPr/>
          <p:nvPr/>
        </p:nvGrpSpPr>
        <p:grpSpPr>
          <a:xfrm>
            <a:off x="2060336" y="3451322"/>
            <a:ext cx="2486264" cy="1202508"/>
            <a:chOff x="536336" y="3451322"/>
            <a:chExt cx="2486264" cy="1202508"/>
          </a:xfrm>
        </p:grpSpPr>
        <p:sp>
          <p:nvSpPr>
            <p:cNvPr id="275" name="Rectangle : coins arrondis 274">
              <a:extLst>
                <a:ext uri="{FF2B5EF4-FFF2-40B4-BE49-F238E27FC236}">
                  <a16:creationId xmlns:a16="http://schemas.microsoft.com/office/drawing/2014/main" id="{E104A41B-DFB9-C04E-B32A-07CFF6B6E8BC}"/>
                </a:ext>
              </a:extLst>
            </p:cNvPr>
            <p:cNvSpPr/>
            <p:nvPr/>
          </p:nvSpPr>
          <p:spPr>
            <a:xfrm>
              <a:off x="1732543" y="3729863"/>
              <a:ext cx="642438" cy="156757"/>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6"/>
                  </a:solidFill>
                  <a:latin typeface="Calibri" panose="020F0502020204030204" pitchFamily="34" charset="0"/>
                  <a:cs typeface="Calibri" panose="020F0502020204030204" pitchFamily="34" charset="0"/>
                </a:rPr>
                <a:t>Coût</a:t>
              </a:r>
            </a:p>
          </p:txBody>
        </p:sp>
        <p:cxnSp>
          <p:nvCxnSpPr>
            <p:cNvPr id="277" name="Connecteur en arc 276">
              <a:extLst>
                <a:ext uri="{FF2B5EF4-FFF2-40B4-BE49-F238E27FC236}">
                  <a16:creationId xmlns:a16="http://schemas.microsoft.com/office/drawing/2014/main" id="{121103E3-5CDA-FA40-B5B9-0B9ADBC4FEAC}"/>
                </a:ext>
              </a:extLst>
            </p:cNvPr>
            <p:cNvCxnSpPr>
              <a:cxnSpLocks/>
              <a:stCxn id="260" idx="0"/>
            </p:cNvCxnSpPr>
            <p:nvPr/>
          </p:nvCxnSpPr>
          <p:spPr>
            <a:xfrm rot="16200000" flipV="1">
              <a:off x="2606591" y="3597046"/>
              <a:ext cx="180502" cy="651516"/>
            </a:xfrm>
            <a:prstGeom prst="curvedConnector2">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sp>
          <p:nvSpPr>
            <p:cNvPr id="282" name="ZoneTexte 281">
              <a:extLst>
                <a:ext uri="{FF2B5EF4-FFF2-40B4-BE49-F238E27FC236}">
                  <a16:creationId xmlns:a16="http://schemas.microsoft.com/office/drawing/2014/main" id="{DB575F08-8A3B-DC41-8E46-7A808CFB12CA}"/>
                </a:ext>
              </a:extLst>
            </p:cNvPr>
            <p:cNvSpPr txBox="1"/>
            <p:nvPr/>
          </p:nvSpPr>
          <p:spPr>
            <a:xfrm>
              <a:off x="644984" y="4017601"/>
              <a:ext cx="596638" cy="184666"/>
            </a:xfrm>
            <a:prstGeom prst="rect">
              <a:avLst/>
            </a:prstGeom>
            <a:noFill/>
          </p:spPr>
          <p:txBody>
            <a:bodyPr wrap="none" rtlCol="0">
              <a:spAutoFit/>
            </a:bodyPr>
            <a:lstStyle/>
            <a:p>
              <a:r>
                <a:rPr lang="fr-FR" sz="600" b="1" dirty="0">
                  <a:solidFill>
                    <a:schemeClr val="accent6"/>
                  </a:solidFill>
                  <a:latin typeface="Calibri" panose="020F0502020204030204" pitchFamily="34" charset="0"/>
                  <a:cs typeface="Calibri" panose="020F0502020204030204" pitchFamily="34" charset="0"/>
                </a:rPr>
                <a:t>Construction</a:t>
              </a:r>
            </a:p>
          </p:txBody>
        </p:sp>
        <p:sp>
          <p:nvSpPr>
            <p:cNvPr id="283" name="ZoneTexte 282">
              <a:extLst>
                <a:ext uri="{FF2B5EF4-FFF2-40B4-BE49-F238E27FC236}">
                  <a16:creationId xmlns:a16="http://schemas.microsoft.com/office/drawing/2014/main" id="{C376F61E-10EE-1B4F-BFBF-1C5F2630A954}"/>
                </a:ext>
              </a:extLst>
            </p:cNvPr>
            <p:cNvSpPr txBox="1"/>
            <p:nvPr/>
          </p:nvSpPr>
          <p:spPr>
            <a:xfrm>
              <a:off x="536336" y="3673292"/>
              <a:ext cx="715260" cy="276999"/>
            </a:xfrm>
            <a:prstGeom prst="rect">
              <a:avLst/>
            </a:prstGeom>
            <a:noFill/>
          </p:spPr>
          <p:txBody>
            <a:bodyPr wrap="none" rtlCol="0">
              <a:spAutoFit/>
            </a:bodyPr>
            <a:lstStyle/>
            <a:p>
              <a:r>
                <a:rPr lang="fr-FR" sz="600" b="1" dirty="0">
                  <a:solidFill>
                    <a:schemeClr val="accent6"/>
                  </a:solidFill>
                  <a:latin typeface="Calibri" panose="020F0502020204030204" pitchFamily="34" charset="0"/>
                  <a:cs typeface="Calibri" panose="020F0502020204030204" pitchFamily="34" charset="0"/>
                </a:rPr>
                <a:t>Fonctionnement</a:t>
              </a:r>
            </a:p>
            <a:p>
              <a:pPr algn="ctr"/>
              <a:r>
                <a:rPr lang="fr-FR" sz="600" b="1" dirty="0">
                  <a:solidFill>
                    <a:schemeClr val="accent6"/>
                  </a:solidFill>
                  <a:latin typeface="Calibri" panose="020F0502020204030204" pitchFamily="34" charset="0"/>
                  <a:cs typeface="Calibri" panose="020F0502020204030204" pitchFamily="34" charset="0"/>
                </a:rPr>
                <a:t>Maintenance</a:t>
              </a:r>
            </a:p>
          </p:txBody>
        </p:sp>
        <p:sp>
          <p:nvSpPr>
            <p:cNvPr id="284" name="ZoneTexte 283">
              <a:extLst>
                <a:ext uri="{FF2B5EF4-FFF2-40B4-BE49-F238E27FC236}">
                  <a16:creationId xmlns:a16="http://schemas.microsoft.com/office/drawing/2014/main" id="{ECC6972C-A9DD-C94F-8D3A-A318591182D9}"/>
                </a:ext>
              </a:extLst>
            </p:cNvPr>
            <p:cNvSpPr txBox="1"/>
            <p:nvPr/>
          </p:nvSpPr>
          <p:spPr>
            <a:xfrm>
              <a:off x="959253" y="4236286"/>
              <a:ext cx="588623" cy="184666"/>
            </a:xfrm>
            <a:prstGeom prst="rect">
              <a:avLst/>
            </a:prstGeom>
            <a:noFill/>
          </p:spPr>
          <p:txBody>
            <a:bodyPr wrap="none" rtlCol="0">
              <a:spAutoFit/>
            </a:bodyPr>
            <a:lstStyle/>
            <a:p>
              <a:r>
                <a:rPr lang="fr-FR" sz="600" b="1" dirty="0">
                  <a:solidFill>
                    <a:schemeClr val="accent6"/>
                  </a:solidFill>
                  <a:latin typeface="Calibri" panose="020F0502020204030204" pitchFamily="34" charset="0"/>
                  <a:cs typeface="Calibri" panose="020F0502020204030204" pitchFamily="34" charset="0"/>
                </a:rPr>
                <a:t>Durée de vie</a:t>
              </a:r>
            </a:p>
          </p:txBody>
        </p:sp>
        <p:sp>
          <p:nvSpPr>
            <p:cNvPr id="285" name="ZoneTexte 284">
              <a:extLst>
                <a:ext uri="{FF2B5EF4-FFF2-40B4-BE49-F238E27FC236}">
                  <a16:creationId xmlns:a16="http://schemas.microsoft.com/office/drawing/2014/main" id="{AD0D85A1-6365-1E4F-B701-057CCE95DB94}"/>
                </a:ext>
              </a:extLst>
            </p:cNvPr>
            <p:cNvSpPr txBox="1"/>
            <p:nvPr/>
          </p:nvSpPr>
          <p:spPr>
            <a:xfrm>
              <a:off x="1235387" y="4469164"/>
              <a:ext cx="954107" cy="184666"/>
            </a:xfrm>
            <a:prstGeom prst="rect">
              <a:avLst/>
            </a:prstGeom>
            <a:noFill/>
          </p:spPr>
          <p:txBody>
            <a:bodyPr wrap="none" rtlCol="0">
              <a:spAutoFit/>
            </a:bodyPr>
            <a:lstStyle/>
            <a:p>
              <a:r>
                <a:rPr lang="fr-FR" sz="600" b="1" dirty="0">
                  <a:solidFill>
                    <a:schemeClr val="accent6"/>
                  </a:solidFill>
                  <a:latin typeface="Calibri" panose="020F0502020204030204" pitchFamily="34" charset="0"/>
                  <a:cs typeface="Calibri" panose="020F0502020204030204" pitchFamily="34" charset="0"/>
                </a:rPr>
                <a:t>Facteur d’apprentissage</a:t>
              </a:r>
            </a:p>
          </p:txBody>
        </p:sp>
        <p:cxnSp>
          <p:nvCxnSpPr>
            <p:cNvPr id="286" name="Connecteur en arc 285">
              <a:extLst>
                <a:ext uri="{FF2B5EF4-FFF2-40B4-BE49-F238E27FC236}">
                  <a16:creationId xmlns:a16="http://schemas.microsoft.com/office/drawing/2014/main" id="{2803319A-362D-B644-B712-B2C78CC17A87}"/>
                </a:ext>
              </a:extLst>
            </p:cNvPr>
            <p:cNvCxnSpPr>
              <a:cxnSpLocks/>
              <a:stCxn id="275" idx="1"/>
              <a:endCxn id="283" idx="3"/>
            </p:cNvCxnSpPr>
            <p:nvPr/>
          </p:nvCxnSpPr>
          <p:spPr>
            <a:xfrm rot="10800000" flipV="1">
              <a:off x="1251597" y="3808242"/>
              <a:ext cx="480947" cy="3550"/>
            </a:xfrm>
            <a:prstGeom prst="curvedConnector3">
              <a:avLst>
                <a:gd name="adj1" fmla="val 50000"/>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cxnSp>
          <p:nvCxnSpPr>
            <p:cNvPr id="287" name="Connecteur en arc 286">
              <a:extLst>
                <a:ext uri="{FF2B5EF4-FFF2-40B4-BE49-F238E27FC236}">
                  <a16:creationId xmlns:a16="http://schemas.microsoft.com/office/drawing/2014/main" id="{BFCC4189-A494-684C-92C5-0CFBC7B2C71B}"/>
                </a:ext>
              </a:extLst>
            </p:cNvPr>
            <p:cNvCxnSpPr>
              <a:cxnSpLocks/>
              <a:stCxn id="275" idx="2"/>
              <a:endCxn id="282" idx="3"/>
            </p:cNvCxnSpPr>
            <p:nvPr/>
          </p:nvCxnSpPr>
          <p:spPr>
            <a:xfrm rot="5400000">
              <a:off x="1536035" y="3592207"/>
              <a:ext cx="223314" cy="812140"/>
            </a:xfrm>
            <a:prstGeom prst="curvedConnector2">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cxnSp>
          <p:nvCxnSpPr>
            <p:cNvPr id="288" name="Connecteur en arc 287">
              <a:extLst>
                <a:ext uri="{FF2B5EF4-FFF2-40B4-BE49-F238E27FC236}">
                  <a16:creationId xmlns:a16="http://schemas.microsoft.com/office/drawing/2014/main" id="{773AE38C-71BC-FA49-9206-21C131F8876E}"/>
                </a:ext>
              </a:extLst>
            </p:cNvPr>
            <p:cNvCxnSpPr>
              <a:cxnSpLocks/>
              <a:stCxn id="275" idx="2"/>
              <a:endCxn id="284" idx="3"/>
            </p:cNvCxnSpPr>
            <p:nvPr/>
          </p:nvCxnSpPr>
          <p:spPr>
            <a:xfrm rot="5400000">
              <a:off x="1579820" y="3854676"/>
              <a:ext cx="441999" cy="505886"/>
            </a:xfrm>
            <a:prstGeom prst="curvedConnector2">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cxnSp>
          <p:nvCxnSpPr>
            <p:cNvPr id="289" name="Connecteur en arc 288">
              <a:extLst>
                <a:ext uri="{FF2B5EF4-FFF2-40B4-BE49-F238E27FC236}">
                  <a16:creationId xmlns:a16="http://schemas.microsoft.com/office/drawing/2014/main" id="{FBDF643C-AEA9-F241-882E-B2C22CE33D01}"/>
                </a:ext>
              </a:extLst>
            </p:cNvPr>
            <p:cNvCxnSpPr>
              <a:cxnSpLocks/>
              <a:stCxn id="275" idx="2"/>
            </p:cNvCxnSpPr>
            <p:nvPr/>
          </p:nvCxnSpPr>
          <p:spPr>
            <a:xfrm rot="16200000" flipH="1">
              <a:off x="1753197" y="4187185"/>
              <a:ext cx="601130" cy="1"/>
            </a:xfrm>
            <a:prstGeom prst="curvedConnector3">
              <a:avLst>
                <a:gd name="adj1" fmla="val 50000"/>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sp>
          <p:nvSpPr>
            <p:cNvPr id="292" name="ZoneTexte 291">
              <a:extLst>
                <a:ext uri="{FF2B5EF4-FFF2-40B4-BE49-F238E27FC236}">
                  <a16:creationId xmlns:a16="http://schemas.microsoft.com/office/drawing/2014/main" id="{61ED3788-65FC-E645-8F40-F024764233AD}"/>
                </a:ext>
              </a:extLst>
            </p:cNvPr>
            <p:cNvSpPr txBox="1"/>
            <p:nvPr/>
          </p:nvSpPr>
          <p:spPr>
            <a:xfrm>
              <a:off x="706041" y="3451322"/>
              <a:ext cx="755335" cy="184666"/>
            </a:xfrm>
            <a:prstGeom prst="rect">
              <a:avLst/>
            </a:prstGeom>
            <a:noFill/>
          </p:spPr>
          <p:txBody>
            <a:bodyPr wrap="none" rtlCol="0">
              <a:spAutoFit/>
            </a:bodyPr>
            <a:lstStyle/>
            <a:p>
              <a:r>
                <a:rPr lang="fr-FR" sz="600" b="1" dirty="0">
                  <a:solidFill>
                    <a:schemeClr val="accent6"/>
                  </a:solidFill>
                  <a:latin typeface="Calibri" panose="020F0502020204030204" pitchFamily="34" charset="0"/>
                  <a:cs typeface="Calibri" panose="020F0502020204030204" pitchFamily="34" charset="0"/>
                </a:rPr>
                <a:t>Facteur de charge</a:t>
              </a:r>
            </a:p>
          </p:txBody>
        </p:sp>
        <p:cxnSp>
          <p:nvCxnSpPr>
            <p:cNvPr id="293" name="Connecteur en arc 292">
              <a:extLst>
                <a:ext uri="{FF2B5EF4-FFF2-40B4-BE49-F238E27FC236}">
                  <a16:creationId xmlns:a16="http://schemas.microsoft.com/office/drawing/2014/main" id="{1DCE94CA-6C00-FB4B-8935-47B70DD9C626}"/>
                </a:ext>
              </a:extLst>
            </p:cNvPr>
            <p:cNvCxnSpPr>
              <a:cxnSpLocks/>
              <a:stCxn id="275" idx="0"/>
              <a:endCxn id="292" idx="3"/>
            </p:cNvCxnSpPr>
            <p:nvPr/>
          </p:nvCxnSpPr>
          <p:spPr>
            <a:xfrm rot="16200000" flipV="1">
              <a:off x="1664465" y="3340566"/>
              <a:ext cx="186208" cy="592386"/>
            </a:xfrm>
            <a:prstGeom prst="curvedConnector2">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cxnSp>
          <p:nvCxnSpPr>
            <p:cNvPr id="303" name="Connecteur en arc 302">
              <a:extLst>
                <a:ext uri="{FF2B5EF4-FFF2-40B4-BE49-F238E27FC236}">
                  <a16:creationId xmlns:a16="http://schemas.microsoft.com/office/drawing/2014/main" id="{995F32DA-E15E-5E47-B255-3F27D9C4C87B}"/>
                </a:ext>
              </a:extLst>
            </p:cNvPr>
            <p:cNvCxnSpPr>
              <a:cxnSpLocks/>
              <a:stCxn id="295" idx="2"/>
            </p:cNvCxnSpPr>
            <p:nvPr/>
          </p:nvCxnSpPr>
          <p:spPr>
            <a:xfrm rot="5400000">
              <a:off x="2529997" y="3468216"/>
              <a:ext cx="153567" cy="469803"/>
            </a:xfrm>
            <a:prstGeom prst="curvedConnector2">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grpSp>
      <p:grpSp>
        <p:nvGrpSpPr>
          <p:cNvPr id="27699" name="Groupe 27698">
            <a:extLst>
              <a:ext uri="{FF2B5EF4-FFF2-40B4-BE49-F238E27FC236}">
                <a16:creationId xmlns:a16="http://schemas.microsoft.com/office/drawing/2014/main" id="{33874B72-83EE-7B49-9744-E55BE2822478}"/>
              </a:ext>
            </a:extLst>
          </p:cNvPr>
          <p:cNvGrpSpPr/>
          <p:nvPr/>
        </p:nvGrpSpPr>
        <p:grpSpPr>
          <a:xfrm>
            <a:off x="4861523" y="4892866"/>
            <a:ext cx="4734810" cy="1704044"/>
            <a:chOff x="3337523" y="4892866"/>
            <a:chExt cx="4734810" cy="1704044"/>
          </a:xfrm>
        </p:grpSpPr>
        <p:sp>
          <p:nvSpPr>
            <p:cNvPr id="226" name="Rectangle : coins arrondis 225">
              <a:extLst>
                <a:ext uri="{FF2B5EF4-FFF2-40B4-BE49-F238E27FC236}">
                  <a16:creationId xmlns:a16="http://schemas.microsoft.com/office/drawing/2014/main" id="{73EFE2E9-AA3D-4748-B9A2-41500605128B}"/>
                </a:ext>
              </a:extLst>
            </p:cNvPr>
            <p:cNvSpPr/>
            <p:nvPr/>
          </p:nvSpPr>
          <p:spPr>
            <a:xfrm>
              <a:off x="4860032" y="6172761"/>
              <a:ext cx="720080" cy="20856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latin typeface="Calibri" panose="020F0502020204030204" pitchFamily="34" charset="0"/>
                  <a:cs typeface="Calibri" panose="020F0502020204030204" pitchFamily="34" charset="0"/>
                </a:rPr>
                <a:t>Evolutions</a:t>
              </a:r>
              <a:endParaRPr lang="fr-FR" sz="600" b="1" dirty="0">
                <a:latin typeface="Calibri" panose="020F0502020204030204" pitchFamily="34" charset="0"/>
                <a:cs typeface="Calibri" panose="020F0502020204030204" pitchFamily="34" charset="0"/>
              </a:endParaRPr>
            </a:p>
          </p:txBody>
        </p:sp>
        <p:sp>
          <p:nvSpPr>
            <p:cNvPr id="227" name="Rectangle : coins arrondis 226">
              <a:extLst>
                <a:ext uri="{FF2B5EF4-FFF2-40B4-BE49-F238E27FC236}">
                  <a16:creationId xmlns:a16="http://schemas.microsoft.com/office/drawing/2014/main" id="{4FB084E3-519B-284E-B70D-5697E7C4D423}"/>
                </a:ext>
              </a:extLst>
            </p:cNvPr>
            <p:cNvSpPr/>
            <p:nvPr/>
          </p:nvSpPr>
          <p:spPr>
            <a:xfrm>
              <a:off x="3360808" y="5644454"/>
              <a:ext cx="1051021" cy="158632"/>
            </a:xfrm>
            <a:prstGeom prst="round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2"/>
                  </a:solidFill>
                  <a:latin typeface="Calibri" panose="020F0502020204030204" pitchFamily="34" charset="0"/>
                  <a:cs typeface="Calibri" panose="020F0502020204030204" pitchFamily="34" charset="0"/>
                </a:rPr>
                <a:t>Evolution population</a:t>
              </a:r>
            </a:p>
          </p:txBody>
        </p:sp>
        <p:sp>
          <p:nvSpPr>
            <p:cNvPr id="228" name="Rectangle : coins arrondis 227">
              <a:extLst>
                <a:ext uri="{FF2B5EF4-FFF2-40B4-BE49-F238E27FC236}">
                  <a16:creationId xmlns:a16="http://schemas.microsoft.com/office/drawing/2014/main" id="{F00638F4-DF5D-994F-90F1-D8964CD94266}"/>
                </a:ext>
              </a:extLst>
            </p:cNvPr>
            <p:cNvSpPr/>
            <p:nvPr/>
          </p:nvSpPr>
          <p:spPr>
            <a:xfrm>
              <a:off x="3360808" y="5914281"/>
              <a:ext cx="1051022" cy="158632"/>
            </a:xfrm>
            <a:prstGeom prst="round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2"/>
                  </a:solidFill>
                  <a:latin typeface="Calibri" panose="020F0502020204030204" pitchFamily="34" charset="0"/>
                  <a:cs typeface="Calibri" panose="020F0502020204030204" pitchFamily="34" charset="0"/>
                </a:rPr>
                <a:t>Evolution niveau de vie</a:t>
              </a:r>
            </a:p>
          </p:txBody>
        </p:sp>
        <p:sp>
          <p:nvSpPr>
            <p:cNvPr id="229" name="Rectangle : coins arrondis 228">
              <a:extLst>
                <a:ext uri="{FF2B5EF4-FFF2-40B4-BE49-F238E27FC236}">
                  <a16:creationId xmlns:a16="http://schemas.microsoft.com/office/drawing/2014/main" id="{B3D094CD-BFE4-564B-8391-0292989F8F0F}"/>
                </a:ext>
              </a:extLst>
            </p:cNvPr>
            <p:cNvSpPr/>
            <p:nvPr/>
          </p:nvSpPr>
          <p:spPr>
            <a:xfrm>
              <a:off x="3345895" y="6164233"/>
              <a:ext cx="1065935" cy="179898"/>
            </a:xfrm>
            <a:prstGeom prst="round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2"/>
                  </a:solidFill>
                  <a:latin typeface="Calibri" panose="020F0502020204030204" pitchFamily="34" charset="0"/>
                  <a:cs typeface="Calibri" panose="020F0502020204030204" pitchFamily="34" charset="0"/>
                </a:rPr>
                <a:t>Efficacité énergétique</a:t>
              </a:r>
            </a:p>
          </p:txBody>
        </p:sp>
        <p:sp>
          <p:nvSpPr>
            <p:cNvPr id="230" name="Rectangle : coins arrondis 229">
              <a:extLst>
                <a:ext uri="{FF2B5EF4-FFF2-40B4-BE49-F238E27FC236}">
                  <a16:creationId xmlns:a16="http://schemas.microsoft.com/office/drawing/2014/main" id="{5435200E-E9F6-D449-BBB1-4CA7ECBEA418}"/>
                </a:ext>
              </a:extLst>
            </p:cNvPr>
            <p:cNvSpPr/>
            <p:nvPr/>
          </p:nvSpPr>
          <p:spPr>
            <a:xfrm>
              <a:off x="3337523" y="6433604"/>
              <a:ext cx="1074306" cy="163306"/>
            </a:xfrm>
            <a:prstGeom prst="round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2"/>
                  </a:solidFill>
                  <a:latin typeface="Calibri" panose="020F0502020204030204" pitchFamily="34" charset="0"/>
                  <a:cs typeface="Calibri" panose="020F0502020204030204" pitchFamily="34" charset="0"/>
                </a:rPr>
                <a:t>Sobriété énergétique</a:t>
              </a:r>
            </a:p>
          </p:txBody>
        </p:sp>
        <p:sp>
          <p:nvSpPr>
            <p:cNvPr id="232" name="Rectangle : coins arrondis 231">
              <a:extLst>
                <a:ext uri="{FF2B5EF4-FFF2-40B4-BE49-F238E27FC236}">
                  <a16:creationId xmlns:a16="http://schemas.microsoft.com/office/drawing/2014/main" id="{0C9525A8-12DD-8F48-92FC-2D1D220B92E3}"/>
                </a:ext>
              </a:extLst>
            </p:cNvPr>
            <p:cNvSpPr/>
            <p:nvPr/>
          </p:nvSpPr>
          <p:spPr>
            <a:xfrm>
              <a:off x="6733737" y="5764823"/>
              <a:ext cx="1338596" cy="15863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latin typeface="Calibri" panose="020F0502020204030204" pitchFamily="34" charset="0"/>
                  <a:cs typeface="Calibri" panose="020F0502020204030204" pitchFamily="34" charset="0"/>
                </a:rPr>
                <a:t>Pilotage de la consommation</a:t>
              </a:r>
            </a:p>
          </p:txBody>
        </p:sp>
        <p:cxnSp>
          <p:nvCxnSpPr>
            <p:cNvPr id="235" name="Connecteur en arc 234">
              <a:extLst>
                <a:ext uri="{FF2B5EF4-FFF2-40B4-BE49-F238E27FC236}">
                  <a16:creationId xmlns:a16="http://schemas.microsoft.com/office/drawing/2014/main" id="{66110916-CDE1-1749-86FD-89E206BCED49}"/>
                </a:ext>
              </a:extLst>
            </p:cNvPr>
            <p:cNvCxnSpPr>
              <a:cxnSpLocks/>
            </p:cNvCxnSpPr>
            <p:nvPr/>
          </p:nvCxnSpPr>
          <p:spPr>
            <a:xfrm rot="5400000">
              <a:off x="4715907" y="5596588"/>
              <a:ext cx="1148920" cy="3426"/>
            </a:xfrm>
            <a:prstGeom prst="curvedConnector3">
              <a:avLst>
                <a:gd name="adj1" fmla="val 50000"/>
              </a:avLst>
            </a:prstGeom>
            <a:ln>
              <a:solidFill>
                <a:schemeClr val="accent2"/>
              </a:solidFill>
              <a:tailEnd type="triangle"/>
            </a:ln>
          </p:spPr>
          <p:style>
            <a:lnRef idx="1">
              <a:schemeClr val="accent4"/>
            </a:lnRef>
            <a:fillRef idx="0">
              <a:schemeClr val="accent4"/>
            </a:fillRef>
            <a:effectRef idx="0">
              <a:schemeClr val="accent4"/>
            </a:effectRef>
            <a:fontRef idx="minor">
              <a:schemeClr val="tx1"/>
            </a:fontRef>
          </p:style>
        </p:cxnSp>
        <p:cxnSp>
          <p:nvCxnSpPr>
            <p:cNvPr id="236" name="Connecteur en arc 235">
              <a:extLst>
                <a:ext uri="{FF2B5EF4-FFF2-40B4-BE49-F238E27FC236}">
                  <a16:creationId xmlns:a16="http://schemas.microsoft.com/office/drawing/2014/main" id="{5A75DD71-910D-2545-8901-C00BAB301968}"/>
                </a:ext>
              </a:extLst>
            </p:cNvPr>
            <p:cNvCxnSpPr>
              <a:cxnSpLocks/>
              <a:stCxn id="226" idx="0"/>
              <a:endCxn id="227" idx="3"/>
            </p:cNvCxnSpPr>
            <p:nvPr/>
          </p:nvCxnSpPr>
          <p:spPr>
            <a:xfrm rot="16200000" flipV="1">
              <a:off x="4591456" y="5544144"/>
              <a:ext cx="448991" cy="808243"/>
            </a:xfrm>
            <a:prstGeom prst="curvedConnector2">
              <a:avLst/>
            </a:prstGeom>
            <a:ln>
              <a:solidFill>
                <a:schemeClr val="accent2"/>
              </a:solidFill>
              <a:tailEnd type="triangle"/>
            </a:ln>
          </p:spPr>
          <p:style>
            <a:lnRef idx="1">
              <a:schemeClr val="accent4"/>
            </a:lnRef>
            <a:fillRef idx="0">
              <a:schemeClr val="accent4"/>
            </a:fillRef>
            <a:effectRef idx="0">
              <a:schemeClr val="accent4"/>
            </a:effectRef>
            <a:fontRef idx="minor">
              <a:schemeClr val="tx1"/>
            </a:fontRef>
          </p:style>
        </p:cxnSp>
        <p:cxnSp>
          <p:nvCxnSpPr>
            <p:cNvPr id="237" name="Connecteur en arc 236">
              <a:extLst>
                <a:ext uri="{FF2B5EF4-FFF2-40B4-BE49-F238E27FC236}">
                  <a16:creationId xmlns:a16="http://schemas.microsoft.com/office/drawing/2014/main" id="{F5E0E22C-0E23-F041-9346-EB67508900BE}"/>
                </a:ext>
              </a:extLst>
            </p:cNvPr>
            <p:cNvCxnSpPr>
              <a:cxnSpLocks/>
              <a:stCxn id="226" idx="0"/>
              <a:endCxn id="228" idx="3"/>
            </p:cNvCxnSpPr>
            <p:nvPr/>
          </p:nvCxnSpPr>
          <p:spPr>
            <a:xfrm rot="16200000" flipV="1">
              <a:off x="4726369" y="5679058"/>
              <a:ext cx="179164" cy="808242"/>
            </a:xfrm>
            <a:prstGeom prst="curvedConnector2">
              <a:avLst/>
            </a:prstGeom>
            <a:ln>
              <a:solidFill>
                <a:schemeClr val="accent2"/>
              </a:solidFill>
              <a:tailEnd type="triangle"/>
            </a:ln>
          </p:spPr>
          <p:style>
            <a:lnRef idx="1">
              <a:schemeClr val="accent4"/>
            </a:lnRef>
            <a:fillRef idx="0">
              <a:schemeClr val="accent4"/>
            </a:fillRef>
            <a:effectRef idx="0">
              <a:schemeClr val="accent4"/>
            </a:effectRef>
            <a:fontRef idx="minor">
              <a:schemeClr val="tx1"/>
            </a:fontRef>
          </p:style>
        </p:cxnSp>
        <p:cxnSp>
          <p:nvCxnSpPr>
            <p:cNvPr id="238" name="Connecteur en arc 237">
              <a:extLst>
                <a:ext uri="{FF2B5EF4-FFF2-40B4-BE49-F238E27FC236}">
                  <a16:creationId xmlns:a16="http://schemas.microsoft.com/office/drawing/2014/main" id="{F9625E7C-7AEC-8E47-A6BA-932EEA03DC09}"/>
                </a:ext>
              </a:extLst>
            </p:cNvPr>
            <p:cNvCxnSpPr>
              <a:cxnSpLocks/>
              <a:stCxn id="226" idx="1"/>
              <a:endCxn id="229" idx="3"/>
            </p:cNvCxnSpPr>
            <p:nvPr/>
          </p:nvCxnSpPr>
          <p:spPr>
            <a:xfrm rot="10800000">
              <a:off x="4411830" y="6254183"/>
              <a:ext cx="448202" cy="22863"/>
            </a:xfrm>
            <a:prstGeom prst="curvedConnector3">
              <a:avLst>
                <a:gd name="adj1" fmla="val 50000"/>
              </a:avLst>
            </a:prstGeom>
            <a:ln>
              <a:solidFill>
                <a:schemeClr val="accent2"/>
              </a:solidFill>
              <a:tailEnd type="triangle"/>
            </a:ln>
          </p:spPr>
          <p:style>
            <a:lnRef idx="1">
              <a:schemeClr val="accent4"/>
            </a:lnRef>
            <a:fillRef idx="0">
              <a:schemeClr val="accent4"/>
            </a:fillRef>
            <a:effectRef idx="0">
              <a:schemeClr val="accent4"/>
            </a:effectRef>
            <a:fontRef idx="minor">
              <a:schemeClr val="tx1"/>
            </a:fontRef>
          </p:style>
        </p:cxnSp>
        <p:cxnSp>
          <p:nvCxnSpPr>
            <p:cNvPr id="239" name="Connecteur en arc 238">
              <a:extLst>
                <a:ext uri="{FF2B5EF4-FFF2-40B4-BE49-F238E27FC236}">
                  <a16:creationId xmlns:a16="http://schemas.microsoft.com/office/drawing/2014/main" id="{7695AE4F-F86A-2348-8B0F-287A979CD0F5}"/>
                </a:ext>
              </a:extLst>
            </p:cNvPr>
            <p:cNvCxnSpPr>
              <a:cxnSpLocks/>
              <a:stCxn id="226" idx="2"/>
              <a:endCxn id="230" idx="3"/>
            </p:cNvCxnSpPr>
            <p:nvPr/>
          </p:nvCxnSpPr>
          <p:spPr>
            <a:xfrm rot="5400000">
              <a:off x="4748987" y="6044171"/>
              <a:ext cx="133929" cy="808243"/>
            </a:xfrm>
            <a:prstGeom prst="curvedConnector2">
              <a:avLst/>
            </a:prstGeom>
            <a:ln>
              <a:solidFill>
                <a:schemeClr val="accent2"/>
              </a:solidFill>
              <a:tailEnd type="triangle"/>
            </a:ln>
          </p:spPr>
          <p:style>
            <a:lnRef idx="1">
              <a:schemeClr val="accent4"/>
            </a:lnRef>
            <a:fillRef idx="0">
              <a:schemeClr val="accent4"/>
            </a:fillRef>
            <a:effectRef idx="0">
              <a:schemeClr val="accent4"/>
            </a:effectRef>
            <a:fontRef idx="minor">
              <a:schemeClr val="tx1"/>
            </a:fontRef>
          </p:style>
        </p:cxnSp>
        <p:cxnSp>
          <p:nvCxnSpPr>
            <p:cNvPr id="240" name="Connecteur en arc 239">
              <a:extLst>
                <a:ext uri="{FF2B5EF4-FFF2-40B4-BE49-F238E27FC236}">
                  <a16:creationId xmlns:a16="http://schemas.microsoft.com/office/drawing/2014/main" id="{02E63F1C-B9EB-3448-AD8C-652AAA1FAAB4}"/>
                </a:ext>
              </a:extLst>
            </p:cNvPr>
            <p:cNvCxnSpPr>
              <a:cxnSpLocks/>
              <a:stCxn id="232" idx="0"/>
              <a:endCxn id="233" idx="2"/>
            </p:cNvCxnSpPr>
            <p:nvPr/>
          </p:nvCxnSpPr>
          <p:spPr>
            <a:xfrm rot="16200000" flipV="1">
              <a:off x="7252459" y="5614248"/>
              <a:ext cx="298133" cy="3019"/>
            </a:xfrm>
            <a:prstGeom prst="curvedConnector3">
              <a:avLst>
                <a:gd name="adj1" fmla="val 50000"/>
              </a:avLst>
            </a:prstGeom>
            <a:ln>
              <a:solidFill>
                <a:schemeClr val="accent2"/>
              </a:solidFill>
              <a:tailEnd type="triangle"/>
            </a:ln>
          </p:spPr>
          <p:style>
            <a:lnRef idx="1">
              <a:schemeClr val="accent4"/>
            </a:lnRef>
            <a:fillRef idx="0">
              <a:schemeClr val="accent4"/>
            </a:fillRef>
            <a:effectRef idx="0">
              <a:schemeClr val="accent4"/>
            </a:effectRef>
            <a:fontRef idx="minor">
              <a:schemeClr val="tx1"/>
            </a:fontRef>
          </p:style>
        </p:cxnSp>
        <p:sp>
          <p:nvSpPr>
            <p:cNvPr id="304" name="Rectangle : coins arrondis 303">
              <a:extLst>
                <a:ext uri="{FF2B5EF4-FFF2-40B4-BE49-F238E27FC236}">
                  <a16:creationId xmlns:a16="http://schemas.microsoft.com/office/drawing/2014/main" id="{A0A8E91A-C058-7340-8A9C-BD0B99D796B3}"/>
                </a:ext>
              </a:extLst>
            </p:cNvPr>
            <p:cNvSpPr/>
            <p:nvPr/>
          </p:nvSpPr>
          <p:spPr>
            <a:xfrm>
              <a:off x="5401429" y="5312178"/>
              <a:ext cx="1338596" cy="15863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latin typeface="Calibri" panose="020F0502020204030204" pitchFamily="34" charset="0"/>
                  <a:cs typeface="Calibri" panose="020F0502020204030204" pitchFamily="34" charset="0"/>
                </a:rPr>
                <a:t>Profil consommation</a:t>
              </a:r>
            </a:p>
          </p:txBody>
        </p:sp>
        <p:cxnSp>
          <p:nvCxnSpPr>
            <p:cNvPr id="305" name="Connecteur en arc 304">
              <a:extLst>
                <a:ext uri="{FF2B5EF4-FFF2-40B4-BE49-F238E27FC236}">
                  <a16:creationId xmlns:a16="http://schemas.microsoft.com/office/drawing/2014/main" id="{C1CE5B31-AEC7-AD4C-B1EB-A86E601C268C}"/>
                </a:ext>
              </a:extLst>
            </p:cNvPr>
            <p:cNvCxnSpPr>
              <a:cxnSpLocks/>
              <a:stCxn id="170" idx="3"/>
              <a:endCxn id="304" idx="0"/>
            </p:cNvCxnSpPr>
            <p:nvPr/>
          </p:nvCxnSpPr>
          <p:spPr>
            <a:xfrm>
              <a:off x="5730980" y="4892866"/>
              <a:ext cx="339747" cy="419312"/>
            </a:xfrm>
            <a:prstGeom prst="curvedConnector2">
              <a:avLst/>
            </a:prstGeom>
            <a:ln>
              <a:solidFill>
                <a:schemeClr val="accent2"/>
              </a:solidFill>
              <a:tailEnd type="triangle"/>
            </a:ln>
          </p:spPr>
          <p:style>
            <a:lnRef idx="1">
              <a:schemeClr val="accent4"/>
            </a:lnRef>
            <a:fillRef idx="0">
              <a:schemeClr val="accent4"/>
            </a:fillRef>
            <a:effectRef idx="0">
              <a:schemeClr val="accent4"/>
            </a:effectRef>
            <a:fontRef idx="minor">
              <a:schemeClr val="tx1"/>
            </a:fontRef>
          </p:style>
        </p:cxnSp>
        <p:cxnSp>
          <p:nvCxnSpPr>
            <p:cNvPr id="306" name="Connecteur en arc 305">
              <a:extLst>
                <a:ext uri="{FF2B5EF4-FFF2-40B4-BE49-F238E27FC236}">
                  <a16:creationId xmlns:a16="http://schemas.microsoft.com/office/drawing/2014/main" id="{C68135E1-3B7C-6F4E-AA3E-9838F01126E3}"/>
                </a:ext>
              </a:extLst>
            </p:cNvPr>
            <p:cNvCxnSpPr>
              <a:cxnSpLocks/>
              <a:stCxn id="304" idx="2"/>
              <a:endCxn id="232" idx="1"/>
            </p:cNvCxnSpPr>
            <p:nvPr/>
          </p:nvCxnSpPr>
          <p:spPr>
            <a:xfrm rot="16200000" flipH="1">
              <a:off x="6215567" y="5325969"/>
              <a:ext cx="373330" cy="663010"/>
            </a:xfrm>
            <a:prstGeom prst="curvedConnector2">
              <a:avLst/>
            </a:prstGeom>
            <a:ln>
              <a:solidFill>
                <a:schemeClr val="accent2"/>
              </a:solidFill>
              <a:tailEnd type="triangle"/>
            </a:ln>
          </p:spPr>
          <p:style>
            <a:lnRef idx="1">
              <a:schemeClr val="accent4"/>
            </a:lnRef>
            <a:fillRef idx="0">
              <a:schemeClr val="accent4"/>
            </a:fillRef>
            <a:effectRef idx="0">
              <a:schemeClr val="accent4"/>
            </a:effectRef>
            <a:fontRef idx="minor">
              <a:schemeClr val="tx1"/>
            </a:fontRef>
          </p:style>
        </p:cxnSp>
      </p:grpSp>
      <p:grpSp>
        <p:nvGrpSpPr>
          <p:cNvPr id="27703" name="Groupe 27702">
            <a:extLst>
              <a:ext uri="{FF2B5EF4-FFF2-40B4-BE49-F238E27FC236}">
                <a16:creationId xmlns:a16="http://schemas.microsoft.com/office/drawing/2014/main" id="{633063CB-E70D-2A40-A66A-E5D5525E9D45}"/>
              </a:ext>
            </a:extLst>
          </p:cNvPr>
          <p:cNvGrpSpPr/>
          <p:nvPr/>
        </p:nvGrpSpPr>
        <p:grpSpPr>
          <a:xfrm>
            <a:off x="2192864" y="2697128"/>
            <a:ext cx="2644529" cy="929206"/>
            <a:chOff x="668863" y="2697128"/>
            <a:chExt cx="2644529" cy="929206"/>
          </a:xfrm>
        </p:grpSpPr>
        <p:sp>
          <p:nvSpPr>
            <p:cNvPr id="273" name="Rectangle : coins arrondis 272">
              <a:extLst>
                <a:ext uri="{FF2B5EF4-FFF2-40B4-BE49-F238E27FC236}">
                  <a16:creationId xmlns:a16="http://schemas.microsoft.com/office/drawing/2014/main" id="{8E6BDD37-B880-114F-AAC2-1273992AA339}"/>
                </a:ext>
              </a:extLst>
            </p:cNvPr>
            <p:cNvSpPr/>
            <p:nvPr/>
          </p:nvSpPr>
          <p:spPr>
            <a:xfrm>
              <a:off x="1327915" y="2843592"/>
              <a:ext cx="946259" cy="191285"/>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6"/>
                  </a:solidFill>
                  <a:latin typeface="Calibri" panose="020F0502020204030204" pitchFamily="34" charset="0"/>
                  <a:cs typeface="Calibri" panose="020F0502020204030204" pitchFamily="34" charset="0"/>
                </a:rPr>
                <a:t>Acceptation sociale</a:t>
              </a:r>
            </a:p>
          </p:txBody>
        </p:sp>
        <p:sp>
          <p:nvSpPr>
            <p:cNvPr id="274" name="Rectangle : coins arrondis 273">
              <a:extLst>
                <a:ext uri="{FF2B5EF4-FFF2-40B4-BE49-F238E27FC236}">
                  <a16:creationId xmlns:a16="http://schemas.microsoft.com/office/drawing/2014/main" id="{ACEFE919-27C1-B541-9E8D-61004A1D9FE6}"/>
                </a:ext>
              </a:extLst>
            </p:cNvPr>
            <p:cNvSpPr/>
            <p:nvPr/>
          </p:nvSpPr>
          <p:spPr>
            <a:xfrm>
              <a:off x="1443162" y="3138170"/>
              <a:ext cx="642438" cy="169467"/>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6"/>
                  </a:solidFill>
                  <a:latin typeface="Calibri" panose="020F0502020204030204" pitchFamily="34" charset="0"/>
                  <a:cs typeface="Calibri" panose="020F0502020204030204" pitchFamily="34" charset="0"/>
                </a:rPr>
                <a:t>Emplois</a:t>
              </a:r>
            </a:p>
          </p:txBody>
        </p:sp>
        <p:cxnSp>
          <p:nvCxnSpPr>
            <p:cNvPr id="276" name="Connecteur en arc 275">
              <a:extLst>
                <a:ext uri="{FF2B5EF4-FFF2-40B4-BE49-F238E27FC236}">
                  <a16:creationId xmlns:a16="http://schemas.microsoft.com/office/drawing/2014/main" id="{A0F42E5F-1180-4C4D-B101-1D672FD0F406}"/>
                </a:ext>
              </a:extLst>
            </p:cNvPr>
            <p:cNvCxnSpPr>
              <a:cxnSpLocks/>
              <a:stCxn id="261" idx="2"/>
              <a:endCxn id="295" idx="0"/>
            </p:cNvCxnSpPr>
            <p:nvPr/>
          </p:nvCxnSpPr>
          <p:spPr>
            <a:xfrm rot="16200000" flipH="1">
              <a:off x="2772378" y="3391269"/>
              <a:ext cx="136994" cy="1612"/>
            </a:xfrm>
            <a:prstGeom prst="curvedConnector3">
              <a:avLst>
                <a:gd name="adj1" fmla="val 50000"/>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cxnSp>
          <p:nvCxnSpPr>
            <p:cNvPr id="278" name="Connecteur en arc 277">
              <a:extLst>
                <a:ext uri="{FF2B5EF4-FFF2-40B4-BE49-F238E27FC236}">
                  <a16:creationId xmlns:a16="http://schemas.microsoft.com/office/drawing/2014/main" id="{F6D2772E-847A-7949-A69F-0C5551551010}"/>
                </a:ext>
              </a:extLst>
            </p:cNvPr>
            <p:cNvCxnSpPr>
              <a:cxnSpLocks/>
              <a:stCxn id="261" idx="1"/>
              <a:endCxn id="274" idx="3"/>
            </p:cNvCxnSpPr>
            <p:nvPr/>
          </p:nvCxnSpPr>
          <p:spPr>
            <a:xfrm rot="10800000">
              <a:off x="2085601" y="3222904"/>
              <a:ext cx="282757" cy="11479"/>
            </a:xfrm>
            <a:prstGeom prst="curvedConnector3">
              <a:avLst>
                <a:gd name="adj1" fmla="val 50000"/>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cxnSp>
          <p:nvCxnSpPr>
            <p:cNvPr id="279" name="Connecteur en arc 278">
              <a:extLst>
                <a:ext uri="{FF2B5EF4-FFF2-40B4-BE49-F238E27FC236}">
                  <a16:creationId xmlns:a16="http://schemas.microsoft.com/office/drawing/2014/main" id="{01A989CC-7E19-A04D-B20D-B3232FA95881}"/>
                </a:ext>
              </a:extLst>
            </p:cNvPr>
            <p:cNvCxnSpPr>
              <a:cxnSpLocks/>
              <a:stCxn id="261" idx="0"/>
              <a:endCxn id="273" idx="3"/>
            </p:cNvCxnSpPr>
            <p:nvPr/>
          </p:nvCxnSpPr>
          <p:spPr>
            <a:xfrm rot="16200000" flipV="1">
              <a:off x="2454146" y="2759264"/>
              <a:ext cx="205954" cy="565895"/>
            </a:xfrm>
            <a:prstGeom prst="curvedConnector2">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sp>
          <p:nvSpPr>
            <p:cNvPr id="294" name="ZoneTexte 293">
              <a:extLst>
                <a:ext uri="{FF2B5EF4-FFF2-40B4-BE49-F238E27FC236}">
                  <a16:creationId xmlns:a16="http://schemas.microsoft.com/office/drawing/2014/main" id="{810B6DAF-16F1-924A-A143-6DADEEBC48A6}"/>
                </a:ext>
              </a:extLst>
            </p:cNvPr>
            <p:cNvSpPr txBox="1"/>
            <p:nvPr/>
          </p:nvSpPr>
          <p:spPr>
            <a:xfrm>
              <a:off x="668863" y="3133323"/>
              <a:ext cx="617477" cy="184666"/>
            </a:xfrm>
            <a:prstGeom prst="rect">
              <a:avLst/>
            </a:prstGeom>
            <a:noFill/>
          </p:spPr>
          <p:txBody>
            <a:bodyPr wrap="none" rtlCol="0">
              <a:spAutoFit/>
            </a:bodyPr>
            <a:lstStyle/>
            <a:p>
              <a:r>
                <a:rPr lang="fr-FR" sz="600" b="1" dirty="0">
                  <a:solidFill>
                    <a:schemeClr val="accent6"/>
                  </a:solidFill>
                  <a:latin typeface="Calibri" panose="020F0502020204030204" pitchFamily="34" charset="0"/>
                  <a:cs typeface="Calibri" panose="020F0502020204030204" pitchFamily="34" charset="0"/>
                </a:rPr>
                <a:t>Reconversion</a:t>
              </a:r>
            </a:p>
          </p:txBody>
        </p:sp>
        <p:sp>
          <p:nvSpPr>
            <p:cNvPr id="295" name="Rectangle : coins arrondis 294">
              <a:extLst>
                <a:ext uri="{FF2B5EF4-FFF2-40B4-BE49-F238E27FC236}">
                  <a16:creationId xmlns:a16="http://schemas.microsoft.com/office/drawing/2014/main" id="{25E01E9D-F130-694A-8F87-6600BB9DC41E}"/>
                </a:ext>
              </a:extLst>
            </p:cNvPr>
            <p:cNvSpPr/>
            <p:nvPr/>
          </p:nvSpPr>
          <p:spPr>
            <a:xfrm>
              <a:off x="2369969" y="3460572"/>
              <a:ext cx="943423" cy="16576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6"/>
                  </a:solidFill>
                  <a:latin typeface="Calibri" panose="020F0502020204030204" pitchFamily="34" charset="0"/>
                  <a:cs typeface="Calibri" panose="020F0502020204030204" pitchFamily="34" charset="0"/>
                </a:rPr>
                <a:t>Précarité énergétique</a:t>
              </a:r>
            </a:p>
          </p:txBody>
        </p:sp>
        <p:cxnSp>
          <p:nvCxnSpPr>
            <p:cNvPr id="302" name="Connecteur en arc 301">
              <a:extLst>
                <a:ext uri="{FF2B5EF4-FFF2-40B4-BE49-F238E27FC236}">
                  <a16:creationId xmlns:a16="http://schemas.microsoft.com/office/drawing/2014/main" id="{489C46FC-D087-CD41-813D-CAC1C6BCDF85}"/>
                </a:ext>
              </a:extLst>
            </p:cNvPr>
            <p:cNvCxnSpPr>
              <a:cxnSpLocks/>
              <a:stCxn id="274" idx="1"/>
              <a:endCxn id="294" idx="3"/>
            </p:cNvCxnSpPr>
            <p:nvPr/>
          </p:nvCxnSpPr>
          <p:spPr>
            <a:xfrm rot="10800000" flipV="1">
              <a:off x="1286340" y="3222904"/>
              <a:ext cx="156822" cy="2752"/>
            </a:xfrm>
            <a:prstGeom prst="curvedConnector3">
              <a:avLst>
                <a:gd name="adj1" fmla="val 50000"/>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cxnSp>
          <p:nvCxnSpPr>
            <p:cNvPr id="313" name="Connecteur en arc 312">
              <a:extLst>
                <a:ext uri="{FF2B5EF4-FFF2-40B4-BE49-F238E27FC236}">
                  <a16:creationId xmlns:a16="http://schemas.microsoft.com/office/drawing/2014/main" id="{28C80C37-8F5C-3C48-A25A-AA2DAB110703}"/>
                </a:ext>
              </a:extLst>
            </p:cNvPr>
            <p:cNvCxnSpPr>
              <a:cxnSpLocks/>
            </p:cNvCxnSpPr>
            <p:nvPr/>
          </p:nvCxnSpPr>
          <p:spPr>
            <a:xfrm rot="16200000" flipV="1">
              <a:off x="2432936" y="2766548"/>
              <a:ext cx="476553" cy="337714"/>
            </a:xfrm>
            <a:prstGeom prst="curvedConnector2">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grpSp>
      <p:grpSp>
        <p:nvGrpSpPr>
          <p:cNvPr id="27701" name="Groupe 27700">
            <a:extLst>
              <a:ext uri="{FF2B5EF4-FFF2-40B4-BE49-F238E27FC236}">
                <a16:creationId xmlns:a16="http://schemas.microsoft.com/office/drawing/2014/main" id="{7BC74DBA-2A31-CE41-9785-095C2AB26DCC}"/>
              </a:ext>
            </a:extLst>
          </p:cNvPr>
          <p:cNvGrpSpPr/>
          <p:nvPr/>
        </p:nvGrpSpPr>
        <p:grpSpPr>
          <a:xfrm>
            <a:off x="3080097" y="1916833"/>
            <a:ext cx="3302623" cy="864097"/>
            <a:chOff x="1556096" y="1916832"/>
            <a:chExt cx="3302623" cy="864097"/>
          </a:xfrm>
        </p:grpSpPr>
        <p:cxnSp>
          <p:nvCxnSpPr>
            <p:cNvPr id="307" name="Connecteur en arc 306">
              <a:extLst>
                <a:ext uri="{FF2B5EF4-FFF2-40B4-BE49-F238E27FC236}">
                  <a16:creationId xmlns:a16="http://schemas.microsoft.com/office/drawing/2014/main" id="{8CF590C4-67F0-5F4C-B549-FFC6C8AF4B5F}"/>
                </a:ext>
              </a:extLst>
            </p:cNvPr>
            <p:cNvCxnSpPr>
              <a:cxnSpLocks/>
              <a:stCxn id="311" idx="3"/>
              <a:endCxn id="296" idx="1"/>
            </p:cNvCxnSpPr>
            <p:nvPr/>
          </p:nvCxnSpPr>
          <p:spPr>
            <a:xfrm flipV="1">
              <a:off x="4129709" y="2050948"/>
              <a:ext cx="216061" cy="270"/>
            </a:xfrm>
            <a:prstGeom prst="curvedConnector3">
              <a:avLst>
                <a:gd name="adj1" fmla="val 50000"/>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grpSp>
          <p:nvGrpSpPr>
            <p:cNvPr id="27700" name="Groupe 27699">
              <a:extLst>
                <a:ext uri="{FF2B5EF4-FFF2-40B4-BE49-F238E27FC236}">
                  <a16:creationId xmlns:a16="http://schemas.microsoft.com/office/drawing/2014/main" id="{D8B5EE94-642E-0341-AD0B-3810BC564C2B}"/>
                </a:ext>
              </a:extLst>
            </p:cNvPr>
            <p:cNvGrpSpPr/>
            <p:nvPr/>
          </p:nvGrpSpPr>
          <p:grpSpPr>
            <a:xfrm>
              <a:off x="1556096" y="1916832"/>
              <a:ext cx="3302623" cy="864097"/>
              <a:chOff x="1556096" y="1916832"/>
              <a:chExt cx="3302623" cy="864097"/>
            </a:xfrm>
          </p:grpSpPr>
          <p:sp>
            <p:nvSpPr>
              <p:cNvPr id="262" name="Rectangle : coins arrondis 261">
                <a:extLst>
                  <a:ext uri="{FF2B5EF4-FFF2-40B4-BE49-F238E27FC236}">
                    <a16:creationId xmlns:a16="http://schemas.microsoft.com/office/drawing/2014/main" id="{B1EA7E6E-5033-4A40-B51F-3F01BA00374C}"/>
                  </a:ext>
                </a:extLst>
              </p:cNvPr>
              <p:cNvSpPr/>
              <p:nvPr/>
            </p:nvSpPr>
            <p:spPr>
              <a:xfrm>
                <a:off x="1556096" y="2572993"/>
                <a:ext cx="946259" cy="191285"/>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6"/>
                    </a:solidFill>
                    <a:latin typeface="Calibri" panose="020F0502020204030204" pitchFamily="34" charset="0"/>
                    <a:cs typeface="Calibri" panose="020F0502020204030204" pitchFamily="34" charset="0"/>
                  </a:rPr>
                  <a:t>Empreinte territoriale</a:t>
                </a:r>
              </a:p>
            </p:txBody>
          </p:sp>
          <p:sp>
            <p:nvSpPr>
              <p:cNvPr id="263" name="Rectangle : coins arrondis 262">
                <a:extLst>
                  <a:ext uri="{FF2B5EF4-FFF2-40B4-BE49-F238E27FC236}">
                    <a16:creationId xmlns:a16="http://schemas.microsoft.com/office/drawing/2014/main" id="{104931A0-8891-F04C-8270-4AB73D97F0FF}"/>
                  </a:ext>
                </a:extLst>
              </p:cNvPr>
              <p:cNvSpPr/>
              <p:nvPr/>
            </p:nvSpPr>
            <p:spPr>
              <a:xfrm>
                <a:off x="2017458" y="2024671"/>
                <a:ext cx="946259" cy="191285"/>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6"/>
                    </a:solidFill>
                    <a:latin typeface="Calibri" panose="020F0502020204030204" pitchFamily="34" charset="0"/>
                    <a:cs typeface="Calibri" panose="020F0502020204030204" pitchFamily="34" charset="0"/>
                  </a:rPr>
                  <a:t>Utilisation eau</a:t>
                </a:r>
              </a:p>
            </p:txBody>
          </p:sp>
          <p:sp>
            <p:nvSpPr>
              <p:cNvPr id="264" name="Rectangle : coins arrondis 263">
                <a:extLst>
                  <a:ext uri="{FF2B5EF4-FFF2-40B4-BE49-F238E27FC236}">
                    <a16:creationId xmlns:a16="http://schemas.microsoft.com/office/drawing/2014/main" id="{FB7F37F8-89EE-244D-BD0A-130FA6EFB494}"/>
                  </a:ext>
                </a:extLst>
              </p:cNvPr>
              <p:cNvSpPr/>
              <p:nvPr/>
            </p:nvSpPr>
            <p:spPr>
              <a:xfrm>
                <a:off x="3652915" y="2348880"/>
                <a:ext cx="725102" cy="306180"/>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6"/>
                    </a:solidFill>
                    <a:latin typeface="Calibri" panose="020F0502020204030204" pitchFamily="34" charset="0"/>
                    <a:cs typeface="Calibri" panose="020F0502020204030204" pitchFamily="34" charset="0"/>
                  </a:rPr>
                  <a:t>Emissions CO</a:t>
                </a:r>
                <a:r>
                  <a:rPr lang="fr-FR" sz="600" baseline="-25000" dirty="0">
                    <a:solidFill>
                      <a:schemeClr val="accent6"/>
                    </a:solidFill>
                    <a:latin typeface="Calibri" panose="020F0502020204030204" pitchFamily="34" charset="0"/>
                    <a:cs typeface="Calibri" panose="020F0502020204030204" pitchFamily="34" charset="0"/>
                  </a:rPr>
                  <a:t>2</a:t>
                </a:r>
                <a:r>
                  <a:rPr lang="fr-FR" sz="600" dirty="0">
                    <a:solidFill>
                      <a:schemeClr val="accent6"/>
                    </a:solidFill>
                    <a:latin typeface="Calibri" panose="020F0502020204030204" pitchFamily="34" charset="0"/>
                    <a:cs typeface="Calibri" panose="020F0502020204030204" pitchFamily="34" charset="0"/>
                  </a:rPr>
                  <a:t>  /</a:t>
                </a:r>
              </a:p>
              <a:p>
                <a:pPr algn="ctr"/>
                <a:r>
                  <a:rPr lang="fr-FR" sz="600" dirty="0">
                    <a:solidFill>
                      <a:schemeClr val="accent6"/>
                    </a:solidFill>
                    <a:latin typeface="Calibri" panose="020F0502020204030204" pitchFamily="34" charset="0"/>
                    <a:cs typeface="Calibri" panose="020F0502020204030204" pitchFamily="34" charset="0"/>
                  </a:rPr>
                  <a:t>Climat </a:t>
                </a:r>
              </a:p>
            </p:txBody>
          </p:sp>
          <p:sp>
            <p:nvSpPr>
              <p:cNvPr id="265" name="Rectangle : coins arrondis 264">
                <a:extLst>
                  <a:ext uri="{FF2B5EF4-FFF2-40B4-BE49-F238E27FC236}">
                    <a16:creationId xmlns:a16="http://schemas.microsoft.com/office/drawing/2014/main" id="{2DB233A3-250F-C84F-BA52-CB57DB502121}"/>
                  </a:ext>
                </a:extLst>
              </p:cNvPr>
              <p:cNvSpPr/>
              <p:nvPr/>
            </p:nvSpPr>
            <p:spPr>
              <a:xfrm>
                <a:off x="1814969" y="2297429"/>
                <a:ext cx="946259" cy="191285"/>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6"/>
                    </a:solidFill>
                    <a:latin typeface="Calibri" panose="020F0502020204030204" pitchFamily="34" charset="0"/>
                    <a:cs typeface="Calibri" panose="020F0502020204030204" pitchFamily="34" charset="0"/>
                  </a:rPr>
                  <a:t>Biosphère</a:t>
                </a:r>
              </a:p>
            </p:txBody>
          </p:sp>
          <p:cxnSp>
            <p:nvCxnSpPr>
              <p:cNvPr id="266" name="Connecteur en arc 265">
                <a:extLst>
                  <a:ext uri="{FF2B5EF4-FFF2-40B4-BE49-F238E27FC236}">
                    <a16:creationId xmlns:a16="http://schemas.microsoft.com/office/drawing/2014/main" id="{C5E716D0-4845-9044-AB61-7376F7F9F74A}"/>
                  </a:ext>
                </a:extLst>
              </p:cNvPr>
              <p:cNvCxnSpPr>
                <a:cxnSpLocks/>
                <a:stCxn id="259" idx="0"/>
                <a:endCxn id="265" idx="3"/>
              </p:cNvCxnSpPr>
              <p:nvPr/>
            </p:nvCxnSpPr>
            <p:spPr>
              <a:xfrm rot="16200000" flipV="1">
                <a:off x="2877542" y="2276758"/>
                <a:ext cx="387856" cy="620484"/>
              </a:xfrm>
              <a:prstGeom prst="curvedConnector2">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cxnSp>
            <p:nvCxnSpPr>
              <p:cNvPr id="267" name="Connecteur en arc 266">
                <a:extLst>
                  <a:ext uri="{FF2B5EF4-FFF2-40B4-BE49-F238E27FC236}">
                    <a16:creationId xmlns:a16="http://schemas.microsoft.com/office/drawing/2014/main" id="{4EF8A58C-98A7-0046-9A39-38F948FEC8A6}"/>
                  </a:ext>
                </a:extLst>
              </p:cNvPr>
              <p:cNvCxnSpPr>
                <a:cxnSpLocks/>
                <a:stCxn id="259" idx="0"/>
                <a:endCxn id="264" idx="1"/>
              </p:cNvCxnSpPr>
              <p:nvPr/>
            </p:nvCxnSpPr>
            <p:spPr>
              <a:xfrm rot="5400000" flipH="1" flipV="1">
                <a:off x="3377834" y="2505848"/>
                <a:ext cx="278958" cy="271203"/>
              </a:xfrm>
              <a:prstGeom prst="curvedConnector2">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cxnSp>
            <p:nvCxnSpPr>
              <p:cNvPr id="268" name="Connecteur en arc 267">
                <a:extLst>
                  <a:ext uri="{FF2B5EF4-FFF2-40B4-BE49-F238E27FC236}">
                    <a16:creationId xmlns:a16="http://schemas.microsoft.com/office/drawing/2014/main" id="{0E7561A3-BE52-9F48-A339-B733114E02DE}"/>
                  </a:ext>
                </a:extLst>
              </p:cNvPr>
              <p:cNvCxnSpPr>
                <a:cxnSpLocks/>
                <a:stCxn id="259" idx="0"/>
                <a:endCxn id="263" idx="3"/>
              </p:cNvCxnSpPr>
              <p:nvPr/>
            </p:nvCxnSpPr>
            <p:spPr>
              <a:xfrm rot="16200000" flipV="1">
                <a:off x="2842408" y="2241623"/>
                <a:ext cx="660614" cy="417995"/>
              </a:xfrm>
              <a:prstGeom prst="curvedConnector2">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cxnSp>
            <p:nvCxnSpPr>
              <p:cNvPr id="269" name="Connecteur en arc 268">
                <a:extLst>
                  <a:ext uri="{FF2B5EF4-FFF2-40B4-BE49-F238E27FC236}">
                    <a16:creationId xmlns:a16="http://schemas.microsoft.com/office/drawing/2014/main" id="{65F607DC-9F67-9646-ACEE-CDBFFEEBA37D}"/>
                  </a:ext>
                </a:extLst>
              </p:cNvPr>
              <p:cNvCxnSpPr>
                <a:cxnSpLocks/>
                <a:stCxn id="259" idx="0"/>
              </p:cNvCxnSpPr>
              <p:nvPr/>
            </p:nvCxnSpPr>
            <p:spPr>
              <a:xfrm rot="16200000" flipV="1">
                <a:off x="2862778" y="2261994"/>
                <a:ext cx="158514" cy="879354"/>
              </a:xfrm>
              <a:prstGeom prst="curvedConnector2">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sp>
            <p:nvSpPr>
              <p:cNvPr id="296" name="ZoneTexte 295">
                <a:extLst>
                  <a:ext uri="{FF2B5EF4-FFF2-40B4-BE49-F238E27FC236}">
                    <a16:creationId xmlns:a16="http://schemas.microsoft.com/office/drawing/2014/main" id="{4FD88248-8255-D648-AB4D-109CE4746860}"/>
                  </a:ext>
                </a:extLst>
              </p:cNvPr>
              <p:cNvSpPr txBox="1"/>
              <p:nvPr/>
            </p:nvSpPr>
            <p:spPr>
              <a:xfrm>
                <a:off x="4345770" y="1958615"/>
                <a:ext cx="512949" cy="184666"/>
              </a:xfrm>
              <a:prstGeom prst="rect">
                <a:avLst/>
              </a:prstGeom>
              <a:noFill/>
              <a:ln>
                <a:noFill/>
              </a:ln>
            </p:spPr>
            <p:txBody>
              <a:bodyPr wrap="square" rtlCol="0">
                <a:spAutoFit/>
              </a:bodyPr>
              <a:lstStyle/>
              <a:p>
                <a:pPr algn="ctr"/>
                <a:r>
                  <a:rPr lang="fr-FR" sz="600" b="1" dirty="0">
                    <a:solidFill>
                      <a:schemeClr val="accent6"/>
                    </a:solidFill>
                    <a:latin typeface="Calibri" panose="020F0502020204030204" pitchFamily="34" charset="0"/>
                    <a:cs typeface="Calibri" panose="020F0502020204030204" pitchFamily="34" charset="0"/>
                  </a:rPr>
                  <a:t>Recyclage</a:t>
                </a:r>
              </a:p>
            </p:txBody>
          </p:sp>
          <p:sp>
            <p:nvSpPr>
              <p:cNvPr id="311" name="Rectangle : coins arrondis 310">
                <a:extLst>
                  <a:ext uri="{FF2B5EF4-FFF2-40B4-BE49-F238E27FC236}">
                    <a16:creationId xmlns:a16="http://schemas.microsoft.com/office/drawing/2014/main" id="{892AC602-E6D4-B54C-B644-EF01495FA587}"/>
                  </a:ext>
                </a:extLst>
              </p:cNvPr>
              <p:cNvSpPr/>
              <p:nvPr/>
            </p:nvSpPr>
            <p:spPr>
              <a:xfrm>
                <a:off x="3571934" y="1916832"/>
                <a:ext cx="557775" cy="268771"/>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6"/>
                    </a:solidFill>
                    <a:latin typeface="Calibri" panose="020F0502020204030204" pitchFamily="34" charset="0"/>
                    <a:cs typeface="Calibri" panose="020F0502020204030204" pitchFamily="34" charset="0"/>
                  </a:rPr>
                  <a:t>Rejets /</a:t>
                </a:r>
              </a:p>
              <a:p>
                <a:pPr algn="ctr"/>
                <a:r>
                  <a:rPr lang="fr-FR" sz="600" dirty="0">
                    <a:solidFill>
                      <a:schemeClr val="accent6"/>
                    </a:solidFill>
                    <a:latin typeface="Calibri" panose="020F0502020204030204" pitchFamily="34" charset="0"/>
                    <a:cs typeface="Calibri" panose="020F0502020204030204" pitchFamily="34" charset="0"/>
                  </a:rPr>
                  <a:t> Pollution</a:t>
                </a:r>
              </a:p>
            </p:txBody>
          </p:sp>
          <p:cxnSp>
            <p:nvCxnSpPr>
              <p:cNvPr id="312" name="Connecteur en arc 311">
                <a:extLst>
                  <a:ext uri="{FF2B5EF4-FFF2-40B4-BE49-F238E27FC236}">
                    <a16:creationId xmlns:a16="http://schemas.microsoft.com/office/drawing/2014/main" id="{C648035D-7B14-1A4F-9B55-27377A3701FC}"/>
                  </a:ext>
                </a:extLst>
              </p:cNvPr>
              <p:cNvCxnSpPr>
                <a:cxnSpLocks/>
                <a:stCxn id="259" idx="0"/>
                <a:endCxn id="311" idx="1"/>
              </p:cNvCxnSpPr>
              <p:nvPr/>
            </p:nvCxnSpPr>
            <p:spPr>
              <a:xfrm rot="5400000" flipH="1" flipV="1">
                <a:off x="3111968" y="2320962"/>
                <a:ext cx="729710" cy="190222"/>
              </a:xfrm>
              <a:prstGeom prst="curvedConnector2">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cxnSp>
            <p:nvCxnSpPr>
              <p:cNvPr id="318" name="Connecteur en arc 317">
                <a:extLst>
                  <a:ext uri="{FF2B5EF4-FFF2-40B4-BE49-F238E27FC236}">
                    <a16:creationId xmlns:a16="http://schemas.microsoft.com/office/drawing/2014/main" id="{AD6F8DC5-647B-AD49-AE33-C9688F0A8717}"/>
                  </a:ext>
                </a:extLst>
              </p:cNvPr>
              <p:cNvCxnSpPr>
                <a:cxnSpLocks/>
                <a:stCxn id="264" idx="3"/>
                <a:endCxn id="308" idx="1"/>
              </p:cNvCxnSpPr>
              <p:nvPr/>
            </p:nvCxnSpPr>
            <p:spPr>
              <a:xfrm flipV="1">
                <a:off x="4378017" y="2498413"/>
                <a:ext cx="270084" cy="3557"/>
              </a:xfrm>
              <a:prstGeom prst="curvedConnector3">
                <a:avLst>
                  <a:gd name="adj1" fmla="val 50000"/>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grpSp>
      </p:grpSp>
      <p:grpSp>
        <p:nvGrpSpPr>
          <p:cNvPr id="133" name="Groupe 132">
            <a:extLst>
              <a:ext uri="{FF2B5EF4-FFF2-40B4-BE49-F238E27FC236}">
                <a16:creationId xmlns:a16="http://schemas.microsoft.com/office/drawing/2014/main" id="{CB2A0E2C-4E05-6C48-ABC7-AB0EE500513A}"/>
              </a:ext>
            </a:extLst>
          </p:cNvPr>
          <p:cNvGrpSpPr/>
          <p:nvPr/>
        </p:nvGrpSpPr>
        <p:grpSpPr>
          <a:xfrm>
            <a:off x="2182262" y="2670048"/>
            <a:ext cx="4565237" cy="3845208"/>
            <a:chOff x="658261" y="2670048"/>
            <a:chExt cx="4565237" cy="3845208"/>
          </a:xfrm>
        </p:grpSpPr>
        <p:grpSp>
          <p:nvGrpSpPr>
            <p:cNvPr id="128" name="Groupe 127">
              <a:extLst>
                <a:ext uri="{FF2B5EF4-FFF2-40B4-BE49-F238E27FC236}">
                  <a16:creationId xmlns:a16="http://schemas.microsoft.com/office/drawing/2014/main" id="{84A0C561-766B-A047-B5D5-F61026F8DDB5}"/>
                </a:ext>
              </a:extLst>
            </p:cNvPr>
            <p:cNvGrpSpPr/>
            <p:nvPr/>
          </p:nvGrpSpPr>
          <p:grpSpPr>
            <a:xfrm>
              <a:off x="658261" y="4191445"/>
              <a:ext cx="4565237" cy="2323811"/>
              <a:chOff x="658261" y="4191445"/>
              <a:chExt cx="4565237" cy="2323811"/>
            </a:xfrm>
          </p:grpSpPr>
          <p:grpSp>
            <p:nvGrpSpPr>
              <p:cNvPr id="27705" name="Groupe 27704">
                <a:extLst>
                  <a:ext uri="{FF2B5EF4-FFF2-40B4-BE49-F238E27FC236}">
                    <a16:creationId xmlns:a16="http://schemas.microsoft.com/office/drawing/2014/main" id="{8E0BD709-2DB8-1A46-897B-2EBBBD73DFF3}"/>
                  </a:ext>
                </a:extLst>
              </p:cNvPr>
              <p:cNvGrpSpPr/>
              <p:nvPr/>
            </p:nvGrpSpPr>
            <p:grpSpPr>
              <a:xfrm>
                <a:off x="658261" y="4191445"/>
                <a:ext cx="4565237" cy="2323811"/>
                <a:chOff x="658261" y="4191445"/>
                <a:chExt cx="4565237" cy="2323811"/>
              </a:xfrm>
            </p:grpSpPr>
            <p:cxnSp>
              <p:nvCxnSpPr>
                <p:cNvPr id="280" name="Connecteur en arc 279">
                  <a:extLst>
                    <a:ext uri="{FF2B5EF4-FFF2-40B4-BE49-F238E27FC236}">
                      <a16:creationId xmlns:a16="http://schemas.microsoft.com/office/drawing/2014/main" id="{664F87DD-4042-5346-AF32-A93F0551FA1C}"/>
                    </a:ext>
                  </a:extLst>
                </p:cNvPr>
                <p:cNvCxnSpPr>
                  <a:cxnSpLocks/>
                  <a:stCxn id="260" idx="2"/>
                  <a:endCxn id="252" idx="0"/>
                </p:cNvCxnSpPr>
                <p:nvPr/>
              </p:nvCxnSpPr>
              <p:spPr>
                <a:xfrm rot="5400000">
                  <a:off x="2277890" y="4052442"/>
                  <a:ext cx="605708" cy="883713"/>
                </a:xfrm>
                <a:prstGeom prst="curvedConnector3">
                  <a:avLst>
                    <a:gd name="adj1" fmla="val 50000"/>
                  </a:avLst>
                </a:prstGeom>
                <a:ln>
                  <a:solidFill>
                    <a:schemeClr val="accent6"/>
                  </a:solidFill>
                  <a:tailEnd type="triangle"/>
                </a:ln>
              </p:spPr>
              <p:style>
                <a:lnRef idx="1">
                  <a:schemeClr val="accent4"/>
                </a:lnRef>
                <a:fillRef idx="0">
                  <a:schemeClr val="accent4"/>
                </a:fillRef>
                <a:effectRef idx="0">
                  <a:schemeClr val="accent4"/>
                </a:effectRef>
                <a:fontRef idx="minor">
                  <a:schemeClr val="tx1"/>
                </a:fontRef>
              </p:style>
            </p:cxnSp>
            <p:grpSp>
              <p:nvGrpSpPr>
                <p:cNvPr id="27704" name="Groupe 27703">
                  <a:extLst>
                    <a:ext uri="{FF2B5EF4-FFF2-40B4-BE49-F238E27FC236}">
                      <a16:creationId xmlns:a16="http://schemas.microsoft.com/office/drawing/2014/main" id="{EA31F2DF-621E-434B-93E4-A868E0C71BC5}"/>
                    </a:ext>
                  </a:extLst>
                </p:cNvPr>
                <p:cNvGrpSpPr/>
                <p:nvPr/>
              </p:nvGrpSpPr>
              <p:grpSpPr>
                <a:xfrm>
                  <a:off x="658261" y="4647553"/>
                  <a:ext cx="4565237" cy="1867703"/>
                  <a:chOff x="658261" y="4647553"/>
                  <a:chExt cx="4565237" cy="1867703"/>
                </a:xfrm>
              </p:grpSpPr>
              <p:sp>
                <p:nvSpPr>
                  <p:cNvPr id="231" name="Rectangle : coins arrondis 230">
                    <a:extLst>
                      <a:ext uri="{FF2B5EF4-FFF2-40B4-BE49-F238E27FC236}">
                        <a16:creationId xmlns:a16="http://schemas.microsoft.com/office/drawing/2014/main" id="{C298E8FA-9C3E-1C4B-BEFE-FADBD6B26AB9}"/>
                      </a:ext>
                    </a:extLst>
                  </p:cNvPr>
                  <p:cNvSpPr/>
                  <p:nvPr/>
                </p:nvSpPr>
                <p:spPr>
                  <a:xfrm>
                    <a:off x="3561795" y="5264026"/>
                    <a:ext cx="1338595" cy="17085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latin typeface="Calibri" panose="020F0502020204030204" pitchFamily="34" charset="0"/>
                        <a:cs typeface="Calibri" panose="020F0502020204030204" pitchFamily="34" charset="0"/>
                      </a:rPr>
                      <a:t>Sécurité approvisionnement</a:t>
                    </a:r>
                  </a:p>
                </p:txBody>
              </p:sp>
              <p:cxnSp>
                <p:nvCxnSpPr>
                  <p:cNvPr id="234" name="Connecteur en arc 233">
                    <a:extLst>
                      <a:ext uri="{FF2B5EF4-FFF2-40B4-BE49-F238E27FC236}">
                        <a16:creationId xmlns:a16="http://schemas.microsoft.com/office/drawing/2014/main" id="{10416A40-B5C4-C848-AD39-CF6770EB841F}"/>
                      </a:ext>
                    </a:extLst>
                  </p:cNvPr>
                  <p:cNvCxnSpPr>
                    <a:cxnSpLocks/>
                    <a:stCxn id="170" idx="2"/>
                    <a:endCxn id="231" idx="3"/>
                  </p:cNvCxnSpPr>
                  <p:nvPr/>
                </p:nvCxnSpPr>
                <p:spPr>
                  <a:xfrm rot="5400000">
                    <a:off x="4899138" y="5025093"/>
                    <a:ext cx="325612" cy="323108"/>
                  </a:xfrm>
                  <a:prstGeom prst="curvedConnector2">
                    <a:avLst/>
                  </a:prstGeom>
                  <a:ln>
                    <a:solidFill>
                      <a:schemeClr val="accent2"/>
                    </a:solidFill>
                    <a:tailEnd type="triangle"/>
                  </a:ln>
                </p:spPr>
                <p:style>
                  <a:lnRef idx="1">
                    <a:schemeClr val="accent4"/>
                  </a:lnRef>
                  <a:fillRef idx="0">
                    <a:schemeClr val="accent4"/>
                  </a:fillRef>
                  <a:effectRef idx="0">
                    <a:schemeClr val="accent4"/>
                  </a:effectRef>
                  <a:fontRef idx="minor">
                    <a:schemeClr val="tx1"/>
                  </a:fontRef>
                </p:style>
              </p:cxnSp>
              <p:sp>
                <p:nvSpPr>
                  <p:cNvPr id="248" name="Rectangle : coins arrondis 247">
                    <a:extLst>
                      <a:ext uri="{FF2B5EF4-FFF2-40B4-BE49-F238E27FC236}">
                        <a16:creationId xmlns:a16="http://schemas.microsoft.com/office/drawing/2014/main" id="{29929263-1CFA-D54B-B2C3-AFE82E8AC01D}"/>
                      </a:ext>
                    </a:extLst>
                  </p:cNvPr>
                  <p:cNvSpPr/>
                  <p:nvPr/>
                </p:nvSpPr>
                <p:spPr>
                  <a:xfrm>
                    <a:off x="884986" y="5109964"/>
                    <a:ext cx="1243128" cy="15863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latin typeface="Calibri" panose="020F0502020204030204" pitchFamily="34" charset="0"/>
                        <a:cs typeface="Calibri" panose="020F0502020204030204" pitchFamily="34" charset="0"/>
                      </a:rPr>
                      <a:t>Indépendance énergétique</a:t>
                    </a:r>
                  </a:p>
                </p:txBody>
              </p:sp>
              <p:sp>
                <p:nvSpPr>
                  <p:cNvPr id="249" name="Rectangle : coins arrondis 248">
                    <a:extLst>
                      <a:ext uri="{FF2B5EF4-FFF2-40B4-BE49-F238E27FC236}">
                        <a16:creationId xmlns:a16="http://schemas.microsoft.com/office/drawing/2014/main" id="{6C386AFD-1242-934F-9A18-B4F763C61231}"/>
                      </a:ext>
                    </a:extLst>
                  </p:cNvPr>
                  <p:cNvSpPr/>
                  <p:nvPr/>
                </p:nvSpPr>
                <p:spPr>
                  <a:xfrm>
                    <a:off x="1112401" y="5348984"/>
                    <a:ext cx="1270069" cy="15150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latin typeface="Calibri" panose="020F0502020204030204" pitchFamily="34" charset="0"/>
                        <a:cs typeface="Calibri" panose="020F0502020204030204" pitchFamily="34" charset="0"/>
                      </a:rPr>
                      <a:t>Engagements internationaux</a:t>
                    </a:r>
                  </a:p>
                </p:txBody>
              </p:sp>
              <p:sp>
                <p:nvSpPr>
                  <p:cNvPr id="250" name="Rectangle : coins arrondis 249">
                    <a:extLst>
                      <a:ext uri="{FF2B5EF4-FFF2-40B4-BE49-F238E27FC236}">
                        <a16:creationId xmlns:a16="http://schemas.microsoft.com/office/drawing/2014/main" id="{64381A2F-0C30-9045-9FC5-F03D5FDE7479}"/>
                      </a:ext>
                    </a:extLst>
                  </p:cNvPr>
                  <p:cNvSpPr/>
                  <p:nvPr/>
                </p:nvSpPr>
                <p:spPr>
                  <a:xfrm>
                    <a:off x="860493" y="6174786"/>
                    <a:ext cx="874422" cy="158632"/>
                  </a:xfrm>
                  <a:prstGeom prst="round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3"/>
                        </a:solidFill>
                        <a:latin typeface="Calibri" panose="020F0502020204030204" pitchFamily="34" charset="0"/>
                        <a:cs typeface="Calibri" panose="020F0502020204030204" pitchFamily="34" charset="0"/>
                      </a:rPr>
                      <a:t>Cadre juridique</a:t>
                    </a:r>
                  </a:p>
                </p:txBody>
              </p:sp>
              <p:sp>
                <p:nvSpPr>
                  <p:cNvPr id="251" name="Rectangle : coins arrondis 250">
                    <a:extLst>
                      <a:ext uri="{FF2B5EF4-FFF2-40B4-BE49-F238E27FC236}">
                        <a16:creationId xmlns:a16="http://schemas.microsoft.com/office/drawing/2014/main" id="{6E6561C6-29CD-8B42-A7A3-AF10222E65F5}"/>
                      </a:ext>
                    </a:extLst>
                  </p:cNvPr>
                  <p:cNvSpPr/>
                  <p:nvPr/>
                </p:nvSpPr>
                <p:spPr>
                  <a:xfrm>
                    <a:off x="810548" y="5953991"/>
                    <a:ext cx="879083" cy="158632"/>
                  </a:xfrm>
                  <a:prstGeom prst="round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3"/>
                        </a:solidFill>
                        <a:latin typeface="Calibri" panose="020F0502020204030204" pitchFamily="34" charset="0"/>
                        <a:cs typeface="Calibri" panose="020F0502020204030204" pitchFamily="34" charset="0"/>
                      </a:rPr>
                      <a:t>Cadre fiscal</a:t>
                    </a:r>
                  </a:p>
                </p:txBody>
              </p:sp>
              <p:sp>
                <p:nvSpPr>
                  <p:cNvPr id="252" name="Rectangle : coins arrondis 251">
                    <a:extLst>
                      <a:ext uri="{FF2B5EF4-FFF2-40B4-BE49-F238E27FC236}">
                        <a16:creationId xmlns:a16="http://schemas.microsoft.com/office/drawing/2014/main" id="{26B9DB89-47E1-864A-BB6E-6F233D816F58}"/>
                      </a:ext>
                    </a:extLst>
                  </p:cNvPr>
                  <p:cNvSpPr/>
                  <p:nvPr/>
                </p:nvSpPr>
                <p:spPr>
                  <a:xfrm>
                    <a:off x="1619673" y="4797152"/>
                    <a:ext cx="1038428" cy="18055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chemeClr val="bg1"/>
                        </a:solidFill>
                        <a:latin typeface="Calibri" panose="020F0502020204030204" pitchFamily="34" charset="0"/>
                        <a:cs typeface="Calibri" panose="020F0502020204030204" pitchFamily="34" charset="0"/>
                      </a:rPr>
                      <a:t>Politique industrielle</a:t>
                    </a:r>
                  </a:p>
                </p:txBody>
              </p:sp>
              <p:sp>
                <p:nvSpPr>
                  <p:cNvPr id="253" name="Rectangle : coins arrondis 252">
                    <a:extLst>
                      <a:ext uri="{FF2B5EF4-FFF2-40B4-BE49-F238E27FC236}">
                        <a16:creationId xmlns:a16="http://schemas.microsoft.com/office/drawing/2014/main" id="{B845B89A-12F9-5C4B-B604-59CAA787A683}"/>
                      </a:ext>
                    </a:extLst>
                  </p:cNvPr>
                  <p:cNvSpPr/>
                  <p:nvPr/>
                </p:nvSpPr>
                <p:spPr>
                  <a:xfrm>
                    <a:off x="658261" y="4797152"/>
                    <a:ext cx="733705" cy="158632"/>
                  </a:xfrm>
                  <a:prstGeom prst="round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dirty="0">
                        <a:solidFill>
                          <a:schemeClr val="accent3"/>
                        </a:solidFill>
                        <a:latin typeface="Calibri" panose="020F0502020204030204" pitchFamily="34" charset="0"/>
                        <a:cs typeface="Calibri" panose="020F0502020204030204" pitchFamily="34" charset="0"/>
                      </a:rPr>
                      <a:t>Soutien R&amp;D</a:t>
                    </a:r>
                  </a:p>
                </p:txBody>
              </p:sp>
              <p:cxnSp>
                <p:nvCxnSpPr>
                  <p:cNvPr id="254" name="Connecteur en arc 253">
                    <a:extLst>
                      <a:ext uri="{FF2B5EF4-FFF2-40B4-BE49-F238E27FC236}">
                        <a16:creationId xmlns:a16="http://schemas.microsoft.com/office/drawing/2014/main" id="{2FFC5BD8-199F-6D46-A95A-0FEC4550EDC6}"/>
                      </a:ext>
                    </a:extLst>
                  </p:cNvPr>
                  <p:cNvCxnSpPr>
                    <a:cxnSpLocks/>
                    <a:stCxn id="172" idx="1"/>
                    <a:endCxn id="252" idx="3"/>
                  </p:cNvCxnSpPr>
                  <p:nvPr/>
                </p:nvCxnSpPr>
                <p:spPr>
                  <a:xfrm rot="10800000">
                    <a:off x="2658102" y="4887431"/>
                    <a:ext cx="702707" cy="3132"/>
                  </a:xfrm>
                  <a:prstGeom prst="curvedConnector3">
                    <a:avLst>
                      <a:gd name="adj1" fmla="val 50000"/>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Connecteur en arc 254">
                    <a:extLst>
                      <a:ext uri="{FF2B5EF4-FFF2-40B4-BE49-F238E27FC236}">
                        <a16:creationId xmlns:a16="http://schemas.microsoft.com/office/drawing/2014/main" id="{D6881488-ADB7-DC4E-8218-6AA3DA7259AD}"/>
                      </a:ext>
                    </a:extLst>
                  </p:cNvPr>
                  <p:cNvCxnSpPr>
                    <a:cxnSpLocks/>
                    <a:stCxn id="172" idx="1"/>
                    <a:endCxn id="297" idx="3"/>
                  </p:cNvCxnSpPr>
                  <p:nvPr/>
                </p:nvCxnSpPr>
                <p:spPr>
                  <a:xfrm rot="10800000" flipV="1">
                    <a:off x="2652929" y="4890563"/>
                    <a:ext cx="707879" cy="792794"/>
                  </a:xfrm>
                  <a:prstGeom prst="curvedConnector3">
                    <a:avLst>
                      <a:gd name="adj1" fmla="val 50000"/>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Connecteur en arc 255">
                    <a:extLst>
                      <a:ext uri="{FF2B5EF4-FFF2-40B4-BE49-F238E27FC236}">
                        <a16:creationId xmlns:a16="http://schemas.microsoft.com/office/drawing/2014/main" id="{30B0C596-312B-5D45-9ECF-03584076E6A5}"/>
                      </a:ext>
                    </a:extLst>
                  </p:cNvPr>
                  <p:cNvCxnSpPr>
                    <a:cxnSpLocks/>
                    <a:stCxn id="297" idx="2"/>
                    <a:endCxn id="250" idx="3"/>
                  </p:cNvCxnSpPr>
                  <p:nvPr/>
                </p:nvCxnSpPr>
                <p:spPr>
                  <a:xfrm rot="5400000">
                    <a:off x="1659823" y="5882560"/>
                    <a:ext cx="446635" cy="296450"/>
                  </a:xfrm>
                  <a:prstGeom prst="curvedConnector2">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Connecteur en arc 256">
                    <a:extLst>
                      <a:ext uri="{FF2B5EF4-FFF2-40B4-BE49-F238E27FC236}">
                        <a16:creationId xmlns:a16="http://schemas.microsoft.com/office/drawing/2014/main" id="{58EFB7A8-878F-DE44-A704-AF42A6154991}"/>
                      </a:ext>
                    </a:extLst>
                  </p:cNvPr>
                  <p:cNvCxnSpPr>
                    <a:cxnSpLocks/>
                    <a:stCxn id="172" idx="1"/>
                    <a:endCxn id="249" idx="3"/>
                  </p:cNvCxnSpPr>
                  <p:nvPr/>
                </p:nvCxnSpPr>
                <p:spPr>
                  <a:xfrm rot="10800000" flipV="1">
                    <a:off x="2382470" y="4890563"/>
                    <a:ext cx="978338" cy="534174"/>
                  </a:xfrm>
                  <a:prstGeom prst="curvedConnector3">
                    <a:avLst>
                      <a:gd name="adj1" fmla="val 50000"/>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Connecteur en arc 257">
                    <a:extLst>
                      <a:ext uri="{FF2B5EF4-FFF2-40B4-BE49-F238E27FC236}">
                        <a16:creationId xmlns:a16="http://schemas.microsoft.com/office/drawing/2014/main" id="{EB10B8A9-D1DD-F546-89A9-D09D776C5B2E}"/>
                      </a:ext>
                    </a:extLst>
                  </p:cNvPr>
                  <p:cNvCxnSpPr>
                    <a:cxnSpLocks/>
                    <a:stCxn id="172" idx="1"/>
                    <a:endCxn id="248" idx="3"/>
                  </p:cNvCxnSpPr>
                  <p:nvPr/>
                </p:nvCxnSpPr>
                <p:spPr>
                  <a:xfrm rot="10800000" flipV="1">
                    <a:off x="2128115" y="4890563"/>
                    <a:ext cx="1232693" cy="298717"/>
                  </a:xfrm>
                  <a:prstGeom prst="curvedConnector3">
                    <a:avLst>
                      <a:gd name="adj1" fmla="val 50000"/>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Connecteur en arc 289">
                    <a:extLst>
                      <a:ext uri="{FF2B5EF4-FFF2-40B4-BE49-F238E27FC236}">
                        <a16:creationId xmlns:a16="http://schemas.microsoft.com/office/drawing/2014/main" id="{698FF69D-2D6D-3B42-B141-1CFC1D09EC5E}"/>
                      </a:ext>
                    </a:extLst>
                  </p:cNvPr>
                  <p:cNvCxnSpPr>
                    <a:cxnSpLocks/>
                  </p:cNvCxnSpPr>
                  <p:nvPr/>
                </p:nvCxnSpPr>
                <p:spPr>
                  <a:xfrm rot="16200000" flipV="1">
                    <a:off x="1765256" y="4512853"/>
                    <a:ext cx="185065" cy="454465"/>
                  </a:xfrm>
                  <a:prstGeom prst="curvedConnector3">
                    <a:avLst>
                      <a:gd name="adj1" fmla="val 50000"/>
                    </a:avLst>
                  </a:prstGeom>
                  <a:ln>
                    <a:solidFill>
                      <a:schemeClr val="accent3"/>
                    </a:solidFill>
                    <a:tailEnd type="triangle"/>
                  </a:ln>
                </p:spPr>
                <p:style>
                  <a:lnRef idx="1">
                    <a:schemeClr val="accent4"/>
                  </a:lnRef>
                  <a:fillRef idx="0">
                    <a:schemeClr val="accent4"/>
                  </a:fillRef>
                  <a:effectRef idx="0">
                    <a:schemeClr val="accent4"/>
                  </a:effectRef>
                  <a:fontRef idx="minor">
                    <a:schemeClr val="tx1"/>
                  </a:fontRef>
                </p:style>
              </p:cxnSp>
              <p:cxnSp>
                <p:nvCxnSpPr>
                  <p:cNvPr id="291" name="Connecteur en arc 290">
                    <a:extLst>
                      <a:ext uri="{FF2B5EF4-FFF2-40B4-BE49-F238E27FC236}">
                        <a16:creationId xmlns:a16="http://schemas.microsoft.com/office/drawing/2014/main" id="{06E0F823-41FF-DF44-86A2-F09BCDBB79C1}"/>
                      </a:ext>
                    </a:extLst>
                  </p:cNvPr>
                  <p:cNvCxnSpPr>
                    <a:cxnSpLocks/>
                    <a:stCxn id="252" idx="1"/>
                    <a:endCxn id="253" idx="3"/>
                  </p:cNvCxnSpPr>
                  <p:nvPr/>
                </p:nvCxnSpPr>
                <p:spPr>
                  <a:xfrm rot="10800000">
                    <a:off x="1391967" y="4876469"/>
                    <a:ext cx="227707" cy="10963"/>
                  </a:xfrm>
                  <a:prstGeom prst="curvedConnector3">
                    <a:avLst>
                      <a:gd name="adj1" fmla="val 50000"/>
                    </a:avLst>
                  </a:prstGeom>
                  <a:ln>
                    <a:solidFill>
                      <a:schemeClr val="accent3"/>
                    </a:solidFill>
                    <a:tailEnd type="triangle"/>
                  </a:ln>
                </p:spPr>
                <p:style>
                  <a:lnRef idx="1">
                    <a:schemeClr val="accent4"/>
                  </a:lnRef>
                  <a:fillRef idx="0">
                    <a:schemeClr val="accent4"/>
                  </a:fillRef>
                  <a:effectRef idx="0">
                    <a:schemeClr val="accent4"/>
                  </a:effectRef>
                  <a:fontRef idx="minor">
                    <a:schemeClr val="tx1"/>
                  </a:fontRef>
                </p:style>
              </p:cxnSp>
              <p:sp>
                <p:nvSpPr>
                  <p:cNvPr id="297" name="Rectangle : coins arrondis 296">
                    <a:extLst>
                      <a:ext uri="{FF2B5EF4-FFF2-40B4-BE49-F238E27FC236}">
                        <a16:creationId xmlns:a16="http://schemas.microsoft.com/office/drawing/2014/main" id="{C80E354F-CD9F-6A4D-B861-B9DD726EEFB2}"/>
                      </a:ext>
                    </a:extLst>
                  </p:cNvPr>
                  <p:cNvSpPr/>
                  <p:nvPr/>
                </p:nvSpPr>
                <p:spPr>
                  <a:xfrm>
                    <a:off x="1409801" y="5559246"/>
                    <a:ext cx="1243128" cy="24822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latin typeface="Calibri" panose="020F0502020204030204" pitchFamily="34" charset="0"/>
                        <a:cs typeface="Calibri" panose="020F0502020204030204" pitchFamily="34" charset="0"/>
                      </a:rPr>
                      <a:t>Modèle développement / planification</a:t>
                    </a:r>
                  </a:p>
                </p:txBody>
              </p:sp>
              <p:cxnSp>
                <p:nvCxnSpPr>
                  <p:cNvPr id="298" name="Connecteur en arc 297">
                    <a:extLst>
                      <a:ext uri="{FF2B5EF4-FFF2-40B4-BE49-F238E27FC236}">
                        <a16:creationId xmlns:a16="http://schemas.microsoft.com/office/drawing/2014/main" id="{2B482D93-E302-9D4A-8EBD-DA66CF3D532E}"/>
                      </a:ext>
                    </a:extLst>
                  </p:cNvPr>
                  <p:cNvCxnSpPr>
                    <a:cxnSpLocks/>
                    <a:stCxn id="297" idx="2"/>
                    <a:endCxn id="251" idx="3"/>
                  </p:cNvCxnSpPr>
                  <p:nvPr/>
                </p:nvCxnSpPr>
                <p:spPr>
                  <a:xfrm rot="5400000">
                    <a:off x="1747579" y="5749521"/>
                    <a:ext cx="225840" cy="341733"/>
                  </a:xfrm>
                  <a:prstGeom prst="curvedConnector2">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99" name="Connecteur en arc 298">
                    <a:extLst>
                      <a:ext uri="{FF2B5EF4-FFF2-40B4-BE49-F238E27FC236}">
                        <a16:creationId xmlns:a16="http://schemas.microsoft.com/office/drawing/2014/main" id="{978D354B-0DD1-8448-9A83-1C6E8AEA3A78}"/>
                      </a:ext>
                    </a:extLst>
                  </p:cNvPr>
                  <p:cNvCxnSpPr>
                    <a:cxnSpLocks/>
                    <a:stCxn id="297" idx="2"/>
                    <a:endCxn id="228" idx="1"/>
                  </p:cNvCxnSpPr>
                  <p:nvPr/>
                </p:nvCxnSpPr>
                <p:spPr>
                  <a:xfrm rot="16200000" flipH="1">
                    <a:off x="2603021" y="5235811"/>
                    <a:ext cx="186130" cy="1329443"/>
                  </a:xfrm>
                  <a:prstGeom prst="curvedConnector2">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Connecteur en arc 299">
                    <a:extLst>
                      <a:ext uri="{FF2B5EF4-FFF2-40B4-BE49-F238E27FC236}">
                        <a16:creationId xmlns:a16="http://schemas.microsoft.com/office/drawing/2014/main" id="{0E62FCA5-1CAD-9B4A-96BD-1F5BD0BCBCD9}"/>
                      </a:ext>
                    </a:extLst>
                  </p:cNvPr>
                  <p:cNvCxnSpPr>
                    <a:cxnSpLocks/>
                    <a:stCxn id="297" idx="2"/>
                    <a:endCxn id="230" idx="1"/>
                  </p:cNvCxnSpPr>
                  <p:nvPr/>
                </p:nvCxnSpPr>
                <p:spPr>
                  <a:xfrm rot="16200000" flipH="1">
                    <a:off x="2330549" y="5508282"/>
                    <a:ext cx="707790" cy="1306158"/>
                  </a:xfrm>
                  <a:prstGeom prst="curvedConnector2">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01" name="Connecteur en arc 300">
                    <a:extLst>
                      <a:ext uri="{FF2B5EF4-FFF2-40B4-BE49-F238E27FC236}">
                        <a16:creationId xmlns:a16="http://schemas.microsoft.com/office/drawing/2014/main" id="{E3C1237D-1FA8-BF48-85A8-1AC9A9043257}"/>
                      </a:ext>
                    </a:extLst>
                  </p:cNvPr>
                  <p:cNvCxnSpPr>
                    <a:cxnSpLocks/>
                    <a:stCxn id="297" idx="2"/>
                    <a:endCxn id="229" idx="1"/>
                  </p:cNvCxnSpPr>
                  <p:nvPr/>
                </p:nvCxnSpPr>
                <p:spPr>
                  <a:xfrm rot="16200000" flipH="1">
                    <a:off x="2465273" y="5373560"/>
                    <a:ext cx="446715" cy="1314530"/>
                  </a:xfrm>
                  <a:prstGeom prst="curvedConnector2">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10" name="Connecteur en arc 309">
                    <a:extLst>
                      <a:ext uri="{FF2B5EF4-FFF2-40B4-BE49-F238E27FC236}">
                        <a16:creationId xmlns:a16="http://schemas.microsoft.com/office/drawing/2014/main" id="{24FA9183-8D37-D54C-AD57-C75546451308}"/>
                      </a:ext>
                    </a:extLst>
                  </p:cNvPr>
                  <p:cNvCxnSpPr>
                    <a:cxnSpLocks/>
                    <a:stCxn id="172" idx="1"/>
                    <a:endCxn id="231" idx="1"/>
                  </p:cNvCxnSpPr>
                  <p:nvPr/>
                </p:nvCxnSpPr>
                <p:spPr>
                  <a:xfrm rot="10800000" flipH="1" flipV="1">
                    <a:off x="3360807" y="4890563"/>
                    <a:ext cx="200987" cy="458890"/>
                  </a:xfrm>
                  <a:prstGeom prst="curvedConnector3">
                    <a:avLst>
                      <a:gd name="adj1" fmla="val -77404"/>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19" name="Rectangle : coins arrondis 318">
                <a:extLst>
                  <a:ext uri="{FF2B5EF4-FFF2-40B4-BE49-F238E27FC236}">
                    <a16:creationId xmlns:a16="http://schemas.microsoft.com/office/drawing/2014/main" id="{E0EEECAF-A08D-704E-87C7-48C31D6483A0}"/>
                  </a:ext>
                </a:extLst>
              </p:cNvPr>
              <p:cNvSpPr/>
              <p:nvPr/>
            </p:nvSpPr>
            <p:spPr>
              <a:xfrm>
                <a:off x="3025984" y="4420543"/>
                <a:ext cx="701509" cy="17989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chemeClr val="bg1"/>
                    </a:solidFill>
                    <a:latin typeface="Calibri" panose="020F0502020204030204" pitchFamily="34" charset="0"/>
                    <a:cs typeface="Calibri" panose="020F0502020204030204" pitchFamily="34" charset="0"/>
                  </a:rPr>
                  <a:t>Durabilité</a:t>
                </a:r>
              </a:p>
            </p:txBody>
          </p:sp>
          <p:cxnSp>
            <p:nvCxnSpPr>
              <p:cNvPr id="320" name="Connecteur en arc 319">
                <a:extLst>
                  <a:ext uri="{FF2B5EF4-FFF2-40B4-BE49-F238E27FC236}">
                    <a16:creationId xmlns:a16="http://schemas.microsoft.com/office/drawing/2014/main" id="{F7409E3B-EBB4-B94C-B15C-04066AED03A1}"/>
                  </a:ext>
                </a:extLst>
              </p:cNvPr>
              <p:cNvCxnSpPr>
                <a:cxnSpLocks/>
              </p:cNvCxnSpPr>
              <p:nvPr/>
            </p:nvCxnSpPr>
            <p:spPr>
              <a:xfrm rot="16200000" flipV="1">
                <a:off x="3664087" y="4591873"/>
                <a:ext cx="249096" cy="161462"/>
              </a:xfrm>
              <a:prstGeom prst="curvedConnector2">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131" name="Forme libre 130">
              <a:extLst>
                <a:ext uri="{FF2B5EF4-FFF2-40B4-BE49-F238E27FC236}">
                  <a16:creationId xmlns:a16="http://schemas.microsoft.com/office/drawing/2014/main" id="{123586FA-4365-BC4A-AFFB-A221E8C6B456}"/>
                </a:ext>
              </a:extLst>
            </p:cNvPr>
            <p:cNvSpPr/>
            <p:nvPr/>
          </p:nvSpPr>
          <p:spPr bwMode="auto">
            <a:xfrm>
              <a:off x="3739896" y="2670048"/>
              <a:ext cx="633248" cy="1810512"/>
            </a:xfrm>
            <a:custGeom>
              <a:avLst/>
              <a:gdLst>
                <a:gd name="connsiteX0" fmla="*/ 0 w 633248"/>
                <a:gd name="connsiteY0" fmla="*/ 1810512 h 1810512"/>
                <a:gd name="connsiteX1" fmla="*/ 502920 w 633248"/>
                <a:gd name="connsiteY1" fmla="*/ 1463040 h 1810512"/>
                <a:gd name="connsiteX2" fmla="*/ 630936 w 633248"/>
                <a:gd name="connsiteY2" fmla="*/ 658368 h 1810512"/>
                <a:gd name="connsiteX3" fmla="*/ 429768 w 633248"/>
                <a:gd name="connsiteY3" fmla="*/ 0 h 1810512"/>
              </a:gdLst>
              <a:ahLst/>
              <a:cxnLst>
                <a:cxn ang="0">
                  <a:pos x="connsiteX0" y="connsiteY0"/>
                </a:cxn>
                <a:cxn ang="0">
                  <a:pos x="connsiteX1" y="connsiteY1"/>
                </a:cxn>
                <a:cxn ang="0">
                  <a:pos x="connsiteX2" y="connsiteY2"/>
                </a:cxn>
                <a:cxn ang="0">
                  <a:pos x="connsiteX3" y="connsiteY3"/>
                </a:cxn>
              </a:cxnLst>
              <a:rect l="l" t="t" r="r" b="b"/>
              <a:pathLst>
                <a:path w="633248" h="1810512">
                  <a:moveTo>
                    <a:pt x="0" y="1810512"/>
                  </a:moveTo>
                  <a:cubicBezTo>
                    <a:pt x="198882" y="1732788"/>
                    <a:pt x="397764" y="1655064"/>
                    <a:pt x="502920" y="1463040"/>
                  </a:cubicBezTo>
                  <a:cubicBezTo>
                    <a:pt x="608076" y="1271016"/>
                    <a:pt x="643128" y="902208"/>
                    <a:pt x="630936" y="658368"/>
                  </a:cubicBezTo>
                  <a:cubicBezTo>
                    <a:pt x="618744" y="414528"/>
                    <a:pt x="397764" y="59436"/>
                    <a:pt x="429768" y="0"/>
                  </a:cubicBezTo>
                </a:path>
              </a:pathLst>
            </a:custGeom>
            <a:noFill/>
            <a:ln w="9525" cap="flat" cmpd="sng" algn="ctr">
              <a:solidFill>
                <a:schemeClr val="accent3"/>
              </a:solidFill>
              <a:prstDash val="dash"/>
              <a:round/>
              <a:headEnd type="non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pPr>
              <a:endParaRPr lang="fr-FR">
                <a:solidFill>
                  <a:schemeClr val="bg1"/>
                </a:solidFill>
                <a:latin typeface="Arial" charset="0"/>
                <a:ea typeface="Arial Unicode MS" charset="0"/>
                <a:cs typeface="Arial Unicode MS" charset="0"/>
              </a:endParaRPr>
            </a:p>
          </p:txBody>
        </p:sp>
        <p:sp>
          <p:nvSpPr>
            <p:cNvPr id="132" name="Forme libre 131">
              <a:extLst>
                <a:ext uri="{FF2B5EF4-FFF2-40B4-BE49-F238E27FC236}">
                  <a16:creationId xmlns:a16="http://schemas.microsoft.com/office/drawing/2014/main" id="{AB9E0127-B819-A94D-9CF3-BEA10C924A0A}"/>
                </a:ext>
              </a:extLst>
            </p:cNvPr>
            <p:cNvSpPr/>
            <p:nvPr/>
          </p:nvSpPr>
          <p:spPr bwMode="auto">
            <a:xfrm>
              <a:off x="3739896" y="3483864"/>
              <a:ext cx="1344168" cy="1005840"/>
            </a:xfrm>
            <a:custGeom>
              <a:avLst/>
              <a:gdLst>
                <a:gd name="connsiteX0" fmla="*/ 0 w 1344168"/>
                <a:gd name="connsiteY0" fmla="*/ 1005840 h 1005840"/>
                <a:gd name="connsiteX1" fmla="*/ 603504 w 1344168"/>
                <a:gd name="connsiteY1" fmla="*/ 777240 h 1005840"/>
                <a:gd name="connsiteX2" fmla="*/ 1088136 w 1344168"/>
                <a:gd name="connsiteY2" fmla="*/ 493776 h 1005840"/>
                <a:gd name="connsiteX3" fmla="*/ 1344168 w 1344168"/>
                <a:gd name="connsiteY3" fmla="*/ 0 h 1005840"/>
              </a:gdLst>
              <a:ahLst/>
              <a:cxnLst>
                <a:cxn ang="0">
                  <a:pos x="connsiteX0" y="connsiteY0"/>
                </a:cxn>
                <a:cxn ang="0">
                  <a:pos x="connsiteX1" y="connsiteY1"/>
                </a:cxn>
                <a:cxn ang="0">
                  <a:pos x="connsiteX2" y="connsiteY2"/>
                </a:cxn>
                <a:cxn ang="0">
                  <a:pos x="connsiteX3" y="connsiteY3"/>
                </a:cxn>
              </a:cxnLst>
              <a:rect l="l" t="t" r="r" b="b"/>
              <a:pathLst>
                <a:path w="1344168" h="1005840">
                  <a:moveTo>
                    <a:pt x="0" y="1005840"/>
                  </a:moveTo>
                  <a:cubicBezTo>
                    <a:pt x="211074" y="934212"/>
                    <a:pt x="422148" y="862584"/>
                    <a:pt x="603504" y="777240"/>
                  </a:cubicBezTo>
                  <a:cubicBezTo>
                    <a:pt x="784860" y="691896"/>
                    <a:pt x="964692" y="623316"/>
                    <a:pt x="1088136" y="493776"/>
                  </a:cubicBezTo>
                  <a:cubicBezTo>
                    <a:pt x="1211580" y="364236"/>
                    <a:pt x="1272540" y="71628"/>
                    <a:pt x="1344168" y="0"/>
                  </a:cubicBezTo>
                </a:path>
              </a:pathLst>
            </a:custGeom>
            <a:noFill/>
            <a:ln w="9525" cap="flat" cmpd="sng" algn="ctr">
              <a:solidFill>
                <a:schemeClr val="accent3"/>
              </a:solidFill>
              <a:prstDash val="dash"/>
              <a:round/>
              <a:headEnd type="non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pPr>
              <a:endParaRPr lang="fr-FR">
                <a:solidFill>
                  <a:schemeClr val="bg1"/>
                </a:solidFill>
                <a:latin typeface="Arial" charset="0"/>
                <a:ea typeface="Arial Unicode MS" charset="0"/>
                <a:cs typeface="Arial Unicode MS" charset="0"/>
              </a:endParaRPr>
            </a:p>
          </p:txBody>
        </p:sp>
      </p:grpSp>
      <p:sp>
        <p:nvSpPr>
          <p:cNvPr id="321" name="Titre 8">
            <a:extLst>
              <a:ext uri="{FF2B5EF4-FFF2-40B4-BE49-F238E27FC236}">
                <a16:creationId xmlns:a16="http://schemas.microsoft.com/office/drawing/2014/main" id="{E3214F20-049D-6040-8995-715F96802D99}"/>
              </a:ext>
            </a:extLst>
          </p:cNvPr>
          <p:cNvSpPr>
            <a:spLocks noGrp="1"/>
          </p:cNvSpPr>
          <p:nvPr>
            <p:ph type="title"/>
          </p:nvPr>
        </p:nvSpPr>
        <p:spPr>
          <a:xfrm>
            <a:off x="838200" y="365125"/>
            <a:ext cx="10515600" cy="1325563"/>
          </a:xfrm>
        </p:spPr>
        <p:txBody>
          <a:bodyPr/>
          <a:lstStyle/>
          <a:p>
            <a:r>
              <a:rPr lang="fr-FR" sz="3200" dirty="0">
                <a:solidFill>
                  <a:schemeClr val="accent1"/>
                </a:solidFill>
              </a:rPr>
              <a:t>La « transition énergétique », une QSSV </a:t>
            </a:r>
            <a:r>
              <a:rPr lang="fr-FR" sz="3200" dirty="0" err="1">
                <a:solidFill>
                  <a:schemeClr val="accent1"/>
                </a:solidFill>
              </a:rPr>
              <a:t>muldimentionnelle</a:t>
            </a:r>
            <a:endParaRPr lang="fr-FR" dirty="0">
              <a:solidFill>
                <a:schemeClr val="accent1"/>
              </a:solidFill>
            </a:endParaRPr>
          </a:p>
        </p:txBody>
      </p:sp>
    </p:spTree>
    <p:extLst>
      <p:ext uri="{BB962C8B-B14F-4D97-AF65-F5344CB8AC3E}">
        <p14:creationId xmlns:p14="http://schemas.microsoft.com/office/powerpoint/2010/main" val="3598723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7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7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7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70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7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69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B61370B2-D281-7E44-8EEF-9EF6069D7D37}"/>
              </a:ext>
            </a:extLst>
          </p:cNvPr>
          <p:cNvSpPr txBox="1"/>
          <p:nvPr/>
        </p:nvSpPr>
        <p:spPr>
          <a:xfrm>
            <a:off x="1930647" y="5473597"/>
            <a:ext cx="1604927" cy="261610"/>
          </a:xfrm>
          <a:prstGeom prst="rect">
            <a:avLst/>
          </a:prstGeom>
          <a:noFill/>
        </p:spPr>
        <p:txBody>
          <a:bodyPr wrap="none" rtlCol="0">
            <a:spAutoFit/>
          </a:bodyPr>
          <a:lstStyle/>
          <a:p>
            <a:pPr algn="ctr"/>
            <a:r>
              <a:rPr lang="fr-FR" sz="1100" dirty="0">
                <a:latin typeface="Calibri" panose="020F0502020204030204" pitchFamily="34" charset="0"/>
                <a:cs typeface="Calibri" panose="020F0502020204030204" pitchFamily="34" charset="0"/>
              </a:rPr>
              <a:t>4 cartes “communautés”</a:t>
            </a:r>
          </a:p>
        </p:txBody>
      </p:sp>
      <p:sp>
        <p:nvSpPr>
          <p:cNvPr id="9" name="ZoneTexte 8">
            <a:extLst>
              <a:ext uri="{FF2B5EF4-FFF2-40B4-BE49-F238E27FC236}">
                <a16:creationId xmlns:a16="http://schemas.microsoft.com/office/drawing/2014/main" id="{6894354D-A8EC-0B46-95C7-77B3C3A4301D}"/>
              </a:ext>
            </a:extLst>
          </p:cNvPr>
          <p:cNvSpPr txBox="1"/>
          <p:nvPr/>
        </p:nvSpPr>
        <p:spPr>
          <a:xfrm>
            <a:off x="4003515" y="5473597"/>
            <a:ext cx="1452338" cy="261610"/>
          </a:xfrm>
          <a:prstGeom prst="rect">
            <a:avLst/>
          </a:prstGeom>
          <a:noFill/>
        </p:spPr>
        <p:txBody>
          <a:bodyPr wrap="square" rtlCol="0">
            <a:spAutoFit/>
          </a:bodyPr>
          <a:lstStyle/>
          <a:p>
            <a:r>
              <a:rPr lang="fr-FR" sz="1100" dirty="0">
                <a:latin typeface="Calibri" panose="020F0502020204030204" pitchFamily="34" charset="0"/>
                <a:cs typeface="Calibri" panose="020F0502020204030204" pitchFamily="34" charset="0"/>
              </a:rPr>
              <a:t>9 fiches “énergies”</a:t>
            </a:r>
          </a:p>
        </p:txBody>
      </p:sp>
      <p:grpSp>
        <p:nvGrpSpPr>
          <p:cNvPr id="10" name="Groupe 9">
            <a:extLst>
              <a:ext uri="{FF2B5EF4-FFF2-40B4-BE49-F238E27FC236}">
                <a16:creationId xmlns:a16="http://schemas.microsoft.com/office/drawing/2014/main" id="{8B77B9EC-1DDB-DF40-85FC-31A7BF3C814B}"/>
              </a:ext>
            </a:extLst>
          </p:cNvPr>
          <p:cNvGrpSpPr/>
          <p:nvPr/>
        </p:nvGrpSpPr>
        <p:grpSpPr>
          <a:xfrm>
            <a:off x="1961279" y="4117304"/>
            <a:ext cx="1685535" cy="1295581"/>
            <a:chOff x="418926" y="1577369"/>
            <a:chExt cx="2672000" cy="2023894"/>
          </a:xfrm>
        </p:grpSpPr>
        <p:pic>
          <p:nvPicPr>
            <p:cNvPr id="11" name="Image 10">
              <a:extLst>
                <a:ext uri="{FF2B5EF4-FFF2-40B4-BE49-F238E27FC236}">
                  <a16:creationId xmlns:a16="http://schemas.microsoft.com/office/drawing/2014/main" id="{10412C61-C162-214B-BBDC-82EB1E29DFBF}"/>
                </a:ext>
              </a:extLst>
            </p:cNvPr>
            <p:cNvPicPr>
              <a:picLocks noChangeAspect="1"/>
            </p:cNvPicPr>
            <p:nvPr/>
          </p:nvPicPr>
          <p:blipFill>
            <a:blip r:embed="rId2"/>
            <a:stretch>
              <a:fillRect/>
            </a:stretch>
          </p:blipFill>
          <p:spPr>
            <a:xfrm rot="20207420">
              <a:off x="418926" y="1648672"/>
              <a:ext cx="1274242" cy="1824567"/>
            </a:xfrm>
            <a:prstGeom prst="rect">
              <a:avLst/>
            </a:prstGeom>
          </p:spPr>
        </p:pic>
        <p:pic>
          <p:nvPicPr>
            <p:cNvPr id="12" name="Image 11" descr="Une image contenant vert, table&#10;&#10;Description générée automatiquement">
              <a:extLst>
                <a:ext uri="{FF2B5EF4-FFF2-40B4-BE49-F238E27FC236}">
                  <a16:creationId xmlns:a16="http://schemas.microsoft.com/office/drawing/2014/main" id="{9B1A4F48-4780-D244-9830-745A5D8A092D}"/>
                </a:ext>
              </a:extLst>
            </p:cNvPr>
            <p:cNvPicPr>
              <a:picLocks noChangeAspect="1"/>
            </p:cNvPicPr>
            <p:nvPr/>
          </p:nvPicPr>
          <p:blipFill>
            <a:blip r:embed="rId3"/>
            <a:stretch>
              <a:fillRect/>
            </a:stretch>
          </p:blipFill>
          <p:spPr>
            <a:xfrm rot="20946348">
              <a:off x="765576" y="1577369"/>
              <a:ext cx="1295217" cy="1824567"/>
            </a:xfrm>
            <a:prstGeom prst="rect">
              <a:avLst/>
            </a:prstGeom>
          </p:spPr>
        </p:pic>
        <p:pic>
          <p:nvPicPr>
            <p:cNvPr id="13" name="Image 12" descr="Une image contenant alimentation&#10;&#10;Description générée automatiquement">
              <a:extLst>
                <a:ext uri="{FF2B5EF4-FFF2-40B4-BE49-F238E27FC236}">
                  <a16:creationId xmlns:a16="http://schemas.microsoft.com/office/drawing/2014/main" id="{460C5390-9178-D241-8EA0-F7CDDE8BC2A5}"/>
                </a:ext>
              </a:extLst>
            </p:cNvPr>
            <p:cNvPicPr>
              <a:picLocks noChangeAspect="1"/>
            </p:cNvPicPr>
            <p:nvPr/>
          </p:nvPicPr>
          <p:blipFill>
            <a:blip r:embed="rId4"/>
            <a:stretch>
              <a:fillRect/>
            </a:stretch>
          </p:blipFill>
          <p:spPr>
            <a:xfrm rot="833140">
              <a:off x="1324143" y="1577369"/>
              <a:ext cx="1277936" cy="1824567"/>
            </a:xfrm>
            <a:prstGeom prst="rect">
              <a:avLst/>
            </a:prstGeom>
          </p:spPr>
        </p:pic>
        <p:pic>
          <p:nvPicPr>
            <p:cNvPr id="14" name="Image 13" descr="Une image contenant vert, table, alimentation, signe&#10;&#10;Description générée automatiquement">
              <a:extLst>
                <a:ext uri="{FF2B5EF4-FFF2-40B4-BE49-F238E27FC236}">
                  <a16:creationId xmlns:a16="http://schemas.microsoft.com/office/drawing/2014/main" id="{BBD67142-8515-C447-938A-9E27CBB8E643}"/>
                </a:ext>
              </a:extLst>
            </p:cNvPr>
            <p:cNvPicPr>
              <a:picLocks noChangeAspect="1"/>
            </p:cNvPicPr>
            <p:nvPr/>
          </p:nvPicPr>
          <p:blipFill>
            <a:blip r:embed="rId5"/>
            <a:stretch>
              <a:fillRect/>
            </a:stretch>
          </p:blipFill>
          <p:spPr>
            <a:xfrm rot="1914094">
              <a:off x="1826042" y="1776696"/>
              <a:ext cx="1264884" cy="1824567"/>
            </a:xfrm>
            <a:prstGeom prst="rect">
              <a:avLst/>
            </a:prstGeom>
          </p:spPr>
        </p:pic>
      </p:grpSp>
      <p:pic>
        <p:nvPicPr>
          <p:cNvPr id="15" name="Image 14" descr="Une image contenant capture d’écran&#10;&#10;Description générée automatiquement">
            <a:extLst>
              <a:ext uri="{FF2B5EF4-FFF2-40B4-BE49-F238E27FC236}">
                <a16:creationId xmlns:a16="http://schemas.microsoft.com/office/drawing/2014/main" id="{E9B09FF9-31B0-0445-9C1C-E133EF7DDCBC}"/>
              </a:ext>
            </a:extLst>
          </p:cNvPr>
          <p:cNvPicPr>
            <a:picLocks noChangeAspect="1"/>
          </p:cNvPicPr>
          <p:nvPr/>
        </p:nvPicPr>
        <p:blipFill>
          <a:blip r:embed="rId6"/>
          <a:stretch>
            <a:fillRect/>
          </a:stretch>
        </p:blipFill>
        <p:spPr>
          <a:xfrm>
            <a:off x="6963592" y="1565665"/>
            <a:ext cx="3195526" cy="1355835"/>
          </a:xfrm>
          <a:prstGeom prst="rect">
            <a:avLst/>
          </a:prstGeom>
        </p:spPr>
      </p:pic>
      <p:pic>
        <p:nvPicPr>
          <p:cNvPr id="16" name="Image 15" descr="Une image contenant capture d’écran&#10;&#10;Description générée automatiquement">
            <a:extLst>
              <a:ext uri="{FF2B5EF4-FFF2-40B4-BE49-F238E27FC236}">
                <a16:creationId xmlns:a16="http://schemas.microsoft.com/office/drawing/2014/main" id="{117CDE24-56E7-144F-9FCE-E47DD5F5FAC1}"/>
              </a:ext>
            </a:extLst>
          </p:cNvPr>
          <p:cNvPicPr>
            <a:picLocks noChangeAspect="1"/>
          </p:cNvPicPr>
          <p:nvPr/>
        </p:nvPicPr>
        <p:blipFill>
          <a:blip r:embed="rId7"/>
          <a:stretch>
            <a:fillRect/>
          </a:stretch>
        </p:blipFill>
        <p:spPr>
          <a:xfrm>
            <a:off x="6963593" y="3076222"/>
            <a:ext cx="3188173" cy="1775652"/>
          </a:xfrm>
          <a:prstGeom prst="rect">
            <a:avLst/>
          </a:prstGeom>
        </p:spPr>
      </p:pic>
      <p:sp>
        <p:nvSpPr>
          <p:cNvPr id="17" name="ZoneTexte 16">
            <a:extLst>
              <a:ext uri="{FF2B5EF4-FFF2-40B4-BE49-F238E27FC236}">
                <a16:creationId xmlns:a16="http://schemas.microsoft.com/office/drawing/2014/main" id="{DB28D40B-3F5C-874C-BC51-90D809439010}"/>
              </a:ext>
            </a:extLst>
          </p:cNvPr>
          <p:cNvSpPr txBox="1"/>
          <p:nvPr/>
        </p:nvSpPr>
        <p:spPr>
          <a:xfrm>
            <a:off x="7305756" y="4928943"/>
            <a:ext cx="2605197" cy="769441"/>
          </a:xfrm>
          <a:prstGeom prst="rect">
            <a:avLst/>
          </a:prstGeom>
          <a:noFill/>
        </p:spPr>
        <p:txBody>
          <a:bodyPr wrap="square" rtlCol="0">
            <a:spAutoFit/>
          </a:bodyPr>
          <a:lstStyle/>
          <a:p>
            <a:pPr algn="ctr"/>
            <a:r>
              <a:rPr lang="fr-FR" sz="1100" dirty="0">
                <a:latin typeface="Calibri" panose="020F0502020204030204" pitchFamily="34" charset="0"/>
                <a:cs typeface="Calibri" panose="020F0502020204030204" pitchFamily="34" charset="0"/>
              </a:rPr>
              <a:t>Feuille de calcul pour l’évaluation des productions mensuelles, le calcul des couts (en €) et des émissions de CO</a:t>
            </a:r>
            <a:r>
              <a:rPr lang="fr-FR" sz="1100" baseline="-25000" dirty="0">
                <a:latin typeface="Calibri" panose="020F0502020204030204" pitchFamily="34" charset="0"/>
                <a:cs typeface="Calibri" panose="020F0502020204030204" pitchFamily="34" charset="0"/>
              </a:rPr>
              <a:t>2</a:t>
            </a:r>
            <a:r>
              <a:rPr lang="fr-FR" sz="1100" dirty="0">
                <a:latin typeface="Calibri" panose="020F0502020204030204" pitchFamily="34" charset="0"/>
                <a:cs typeface="Calibri" panose="020F0502020204030204" pitchFamily="34" charset="0"/>
              </a:rPr>
              <a:t> de la solution retenue</a:t>
            </a:r>
          </a:p>
        </p:txBody>
      </p:sp>
      <p:grpSp>
        <p:nvGrpSpPr>
          <p:cNvPr id="18" name="Groupe 17">
            <a:extLst>
              <a:ext uri="{FF2B5EF4-FFF2-40B4-BE49-F238E27FC236}">
                <a16:creationId xmlns:a16="http://schemas.microsoft.com/office/drawing/2014/main" id="{C873FBD9-06CB-1C4C-9C94-D59E88933992}"/>
              </a:ext>
            </a:extLst>
          </p:cNvPr>
          <p:cNvGrpSpPr/>
          <p:nvPr/>
        </p:nvGrpSpPr>
        <p:grpSpPr>
          <a:xfrm>
            <a:off x="4136615" y="4183814"/>
            <a:ext cx="2223099" cy="1669198"/>
            <a:chOff x="7148619" y="2051805"/>
            <a:chExt cx="4408289" cy="3528540"/>
          </a:xfrm>
        </p:grpSpPr>
        <p:pic>
          <p:nvPicPr>
            <p:cNvPr id="19" name="Image 18" descr="Une image contenant texte, table&#10;&#10;Description générée automatiquement">
              <a:extLst>
                <a:ext uri="{FF2B5EF4-FFF2-40B4-BE49-F238E27FC236}">
                  <a16:creationId xmlns:a16="http://schemas.microsoft.com/office/drawing/2014/main" id="{98FAD5E2-A15B-5B43-9CF9-9658D9D6329B}"/>
                </a:ext>
              </a:extLst>
            </p:cNvPr>
            <p:cNvPicPr>
              <a:picLocks noChangeAspect="1"/>
            </p:cNvPicPr>
            <p:nvPr/>
          </p:nvPicPr>
          <p:blipFill>
            <a:blip r:embed="rId8"/>
            <a:stretch>
              <a:fillRect/>
            </a:stretch>
          </p:blipFill>
          <p:spPr>
            <a:xfrm rot="16757785">
              <a:off x="7306704" y="2408768"/>
              <a:ext cx="1606292" cy="1922462"/>
            </a:xfrm>
            <a:prstGeom prst="rect">
              <a:avLst/>
            </a:prstGeom>
          </p:spPr>
        </p:pic>
        <p:pic>
          <p:nvPicPr>
            <p:cNvPr id="20" name="Image 19" descr="Une image contenant texte, table&#10;&#10;Description générée automatiquement">
              <a:extLst>
                <a:ext uri="{FF2B5EF4-FFF2-40B4-BE49-F238E27FC236}">
                  <a16:creationId xmlns:a16="http://schemas.microsoft.com/office/drawing/2014/main" id="{49DA7749-FF17-894A-A56D-890714E7DE3C}"/>
                </a:ext>
              </a:extLst>
            </p:cNvPr>
            <p:cNvPicPr>
              <a:picLocks noChangeAspect="1"/>
            </p:cNvPicPr>
            <p:nvPr/>
          </p:nvPicPr>
          <p:blipFill>
            <a:blip r:embed="rId9"/>
            <a:stretch>
              <a:fillRect/>
            </a:stretch>
          </p:blipFill>
          <p:spPr>
            <a:xfrm rot="18070242">
              <a:off x="7778591" y="2103325"/>
              <a:ext cx="1606292" cy="1943686"/>
            </a:xfrm>
            <a:prstGeom prst="rect">
              <a:avLst/>
            </a:prstGeom>
          </p:spPr>
        </p:pic>
        <p:pic>
          <p:nvPicPr>
            <p:cNvPr id="21" name="Image 20" descr="Une image contenant texte&#10;&#10;Description générée automatiquement">
              <a:extLst>
                <a:ext uri="{FF2B5EF4-FFF2-40B4-BE49-F238E27FC236}">
                  <a16:creationId xmlns:a16="http://schemas.microsoft.com/office/drawing/2014/main" id="{E5B6820B-44E2-F843-9C0F-C3DDC3AD12CF}"/>
                </a:ext>
              </a:extLst>
            </p:cNvPr>
            <p:cNvPicPr>
              <a:picLocks noChangeAspect="1"/>
            </p:cNvPicPr>
            <p:nvPr/>
          </p:nvPicPr>
          <p:blipFill>
            <a:blip r:embed="rId10"/>
            <a:stretch>
              <a:fillRect/>
            </a:stretch>
          </p:blipFill>
          <p:spPr>
            <a:xfrm rot="19272921">
              <a:off x="8305279" y="2051805"/>
              <a:ext cx="1578021" cy="1915911"/>
            </a:xfrm>
            <a:prstGeom prst="rect">
              <a:avLst/>
            </a:prstGeom>
          </p:spPr>
        </p:pic>
        <p:pic>
          <p:nvPicPr>
            <p:cNvPr id="22" name="Image 21" descr="Une image contenant texte&#10;&#10;Description générée automatiquement">
              <a:extLst>
                <a:ext uri="{FF2B5EF4-FFF2-40B4-BE49-F238E27FC236}">
                  <a16:creationId xmlns:a16="http://schemas.microsoft.com/office/drawing/2014/main" id="{33AFDBCA-8EAA-4641-90DE-803FFC72B519}"/>
                </a:ext>
              </a:extLst>
            </p:cNvPr>
            <p:cNvPicPr>
              <a:picLocks noChangeAspect="1"/>
            </p:cNvPicPr>
            <p:nvPr/>
          </p:nvPicPr>
          <p:blipFill>
            <a:blip r:embed="rId11"/>
            <a:stretch>
              <a:fillRect/>
            </a:stretch>
          </p:blipFill>
          <p:spPr>
            <a:xfrm rot="20275420">
              <a:off x="8695825" y="2095680"/>
              <a:ext cx="1606292" cy="1940019"/>
            </a:xfrm>
            <a:prstGeom prst="rect">
              <a:avLst/>
            </a:prstGeom>
          </p:spPr>
        </p:pic>
        <p:pic>
          <p:nvPicPr>
            <p:cNvPr id="23" name="Image 22" descr="Une image contenant texte, alimentation, signe&#10;&#10;Description générée automatiquement">
              <a:extLst>
                <a:ext uri="{FF2B5EF4-FFF2-40B4-BE49-F238E27FC236}">
                  <a16:creationId xmlns:a16="http://schemas.microsoft.com/office/drawing/2014/main" id="{16A65603-25C7-0846-ABDB-4C6877D87313}"/>
                </a:ext>
              </a:extLst>
            </p:cNvPr>
            <p:cNvPicPr>
              <a:picLocks noChangeAspect="1"/>
            </p:cNvPicPr>
            <p:nvPr/>
          </p:nvPicPr>
          <p:blipFill>
            <a:blip r:embed="rId12"/>
            <a:stretch>
              <a:fillRect/>
            </a:stretch>
          </p:blipFill>
          <p:spPr>
            <a:xfrm rot="21457925">
              <a:off x="9167954" y="2319482"/>
              <a:ext cx="1595289" cy="1940019"/>
            </a:xfrm>
            <a:prstGeom prst="rect">
              <a:avLst/>
            </a:prstGeom>
          </p:spPr>
        </p:pic>
        <p:pic>
          <p:nvPicPr>
            <p:cNvPr id="24" name="Image 23" descr="Une image contenant texte, signe&#10;&#10;Description générée automatiquement">
              <a:extLst>
                <a:ext uri="{FF2B5EF4-FFF2-40B4-BE49-F238E27FC236}">
                  <a16:creationId xmlns:a16="http://schemas.microsoft.com/office/drawing/2014/main" id="{16FED872-E943-3D44-9194-0D38B82ABB3B}"/>
                </a:ext>
              </a:extLst>
            </p:cNvPr>
            <p:cNvPicPr>
              <a:picLocks noChangeAspect="1"/>
            </p:cNvPicPr>
            <p:nvPr/>
          </p:nvPicPr>
          <p:blipFill>
            <a:blip r:embed="rId13"/>
            <a:stretch>
              <a:fillRect/>
            </a:stretch>
          </p:blipFill>
          <p:spPr>
            <a:xfrm rot="1160944">
              <a:off x="9559036" y="2736807"/>
              <a:ext cx="1559246" cy="1880995"/>
            </a:xfrm>
            <a:prstGeom prst="rect">
              <a:avLst/>
            </a:prstGeom>
          </p:spPr>
        </p:pic>
        <p:pic>
          <p:nvPicPr>
            <p:cNvPr id="25" name="Image 24">
              <a:extLst>
                <a:ext uri="{FF2B5EF4-FFF2-40B4-BE49-F238E27FC236}">
                  <a16:creationId xmlns:a16="http://schemas.microsoft.com/office/drawing/2014/main" id="{8564AB51-AA60-F946-8028-3B748E0C520C}"/>
                </a:ext>
              </a:extLst>
            </p:cNvPr>
            <p:cNvPicPr>
              <a:picLocks noChangeAspect="1"/>
            </p:cNvPicPr>
            <p:nvPr/>
          </p:nvPicPr>
          <p:blipFill>
            <a:blip r:embed="rId14"/>
            <a:stretch>
              <a:fillRect/>
            </a:stretch>
          </p:blipFill>
          <p:spPr>
            <a:xfrm rot="2452327">
              <a:off x="9766351" y="3227703"/>
              <a:ext cx="1582205" cy="1902971"/>
            </a:xfrm>
            <a:prstGeom prst="rect">
              <a:avLst/>
            </a:prstGeom>
          </p:spPr>
        </p:pic>
        <p:pic>
          <p:nvPicPr>
            <p:cNvPr id="26" name="Image 25" descr="Une image contenant texte, table&#10;&#10;Description générée automatiquement">
              <a:extLst>
                <a:ext uri="{FF2B5EF4-FFF2-40B4-BE49-F238E27FC236}">
                  <a16:creationId xmlns:a16="http://schemas.microsoft.com/office/drawing/2014/main" id="{77A5C818-1C21-9845-8284-74F3D3ED79B6}"/>
                </a:ext>
              </a:extLst>
            </p:cNvPr>
            <p:cNvPicPr>
              <a:picLocks noChangeAspect="1"/>
            </p:cNvPicPr>
            <p:nvPr/>
          </p:nvPicPr>
          <p:blipFill>
            <a:blip r:embed="rId15"/>
            <a:stretch>
              <a:fillRect/>
            </a:stretch>
          </p:blipFill>
          <p:spPr>
            <a:xfrm rot="3858214">
              <a:off x="9782190" y="3805627"/>
              <a:ext cx="1609417" cy="1940019"/>
            </a:xfrm>
            <a:prstGeom prst="rect">
              <a:avLst/>
            </a:prstGeom>
          </p:spPr>
        </p:pic>
      </p:grpSp>
      <p:pic>
        <p:nvPicPr>
          <p:cNvPr id="4" name="Image 3">
            <a:extLst>
              <a:ext uri="{FF2B5EF4-FFF2-40B4-BE49-F238E27FC236}">
                <a16:creationId xmlns:a16="http://schemas.microsoft.com/office/drawing/2014/main" id="{51E0F671-A43B-0043-8F91-8EC8B4735AE0}"/>
              </a:ext>
            </a:extLst>
          </p:cNvPr>
          <p:cNvPicPr>
            <a:picLocks noChangeAspect="1"/>
          </p:cNvPicPr>
          <p:nvPr/>
        </p:nvPicPr>
        <p:blipFill>
          <a:blip r:embed="rId16"/>
          <a:stretch>
            <a:fillRect/>
          </a:stretch>
        </p:blipFill>
        <p:spPr>
          <a:xfrm>
            <a:off x="3157352" y="1572413"/>
            <a:ext cx="3144664" cy="2357203"/>
          </a:xfrm>
          <a:prstGeom prst="rect">
            <a:avLst/>
          </a:prstGeom>
        </p:spPr>
      </p:pic>
      <p:sp>
        <p:nvSpPr>
          <p:cNvPr id="28" name="ZoneTexte 27">
            <a:extLst>
              <a:ext uri="{FF2B5EF4-FFF2-40B4-BE49-F238E27FC236}">
                <a16:creationId xmlns:a16="http://schemas.microsoft.com/office/drawing/2014/main" id="{66CE44A0-036F-344E-AC49-07F25CC63B0B}"/>
              </a:ext>
            </a:extLst>
          </p:cNvPr>
          <p:cNvSpPr txBox="1"/>
          <p:nvPr/>
        </p:nvSpPr>
        <p:spPr>
          <a:xfrm>
            <a:off x="2207568" y="2243581"/>
            <a:ext cx="837052" cy="430887"/>
          </a:xfrm>
          <a:prstGeom prst="rect">
            <a:avLst/>
          </a:prstGeom>
          <a:noFill/>
        </p:spPr>
        <p:txBody>
          <a:bodyPr wrap="square" rtlCol="0">
            <a:spAutoFit/>
          </a:bodyPr>
          <a:lstStyle/>
          <a:p>
            <a:pPr algn="ctr"/>
            <a:r>
              <a:rPr lang="en-GB" sz="1100" dirty="0">
                <a:latin typeface="Calibri" panose="020F0502020204030204" pitchFamily="34" charset="0"/>
                <a:cs typeface="Calibri" panose="020F0502020204030204" pitchFamily="34" charset="0"/>
              </a:rPr>
              <a:t>Carte de </a:t>
            </a:r>
            <a:r>
              <a:rPr lang="en-GB" sz="1100" dirty="0" err="1">
                <a:latin typeface="Calibri" panose="020F0502020204030204" pitchFamily="34" charset="0"/>
                <a:cs typeface="Calibri" panose="020F0502020204030204" pitchFamily="34" charset="0"/>
              </a:rPr>
              <a:t>l’île</a:t>
            </a:r>
            <a:r>
              <a:rPr lang="en-GB" sz="1100" dirty="0">
                <a:latin typeface="Calibri" panose="020F0502020204030204" pitchFamily="34" charset="0"/>
                <a:cs typeface="Calibri" panose="020F0502020204030204" pitchFamily="34" charset="0"/>
              </a:rPr>
              <a:t> fictive</a:t>
            </a:r>
          </a:p>
        </p:txBody>
      </p:sp>
      <p:sp>
        <p:nvSpPr>
          <p:cNvPr id="5" name="ZoneTexte 4">
            <a:extLst>
              <a:ext uri="{FF2B5EF4-FFF2-40B4-BE49-F238E27FC236}">
                <a16:creationId xmlns:a16="http://schemas.microsoft.com/office/drawing/2014/main" id="{396FA5E0-F073-8446-9FC0-579A29F76000}"/>
              </a:ext>
            </a:extLst>
          </p:cNvPr>
          <p:cNvSpPr txBox="1"/>
          <p:nvPr/>
        </p:nvSpPr>
        <p:spPr>
          <a:xfrm>
            <a:off x="3195181" y="6114008"/>
            <a:ext cx="5399555" cy="461665"/>
          </a:xfrm>
          <a:prstGeom prst="rect">
            <a:avLst/>
          </a:prstGeom>
          <a:noFill/>
        </p:spPr>
        <p:txBody>
          <a:bodyPr wrap="none" rtlCol="0">
            <a:spAutoFit/>
          </a:bodyPr>
          <a:lstStyle/>
          <a:p>
            <a:r>
              <a:rPr lang="en-GB" dirty="0">
                <a:solidFill>
                  <a:schemeClr val="accent1"/>
                </a:solidFill>
                <a:latin typeface="Calibri" panose="020F0502020204030204" pitchFamily="34" charset="0"/>
                <a:cs typeface="Calibri" panose="020F0502020204030204" pitchFamily="34" charset="0"/>
              </a:rPr>
              <a:t>Objectif du jeu </a:t>
            </a:r>
            <a:r>
              <a:rPr lang="fr-FR" sz="2400" dirty="0">
                <a:solidFill>
                  <a:schemeClr val="accent1"/>
                </a:solidFill>
                <a:latin typeface="Calibri" panose="020F0502020204030204" pitchFamily="34" charset="0"/>
                <a:cs typeface="Calibri" panose="020F0502020204030204" pitchFamily="34" charset="0"/>
              </a:rPr>
              <a:t>☞</a:t>
            </a:r>
            <a:r>
              <a:rPr lang="fr-FR" dirty="0">
                <a:solidFill>
                  <a:schemeClr val="accent1"/>
                </a:solidFill>
                <a:latin typeface="Calibri" panose="020F0502020204030204" pitchFamily="34" charset="0"/>
                <a:cs typeface="Calibri" panose="020F0502020204030204" pitchFamily="34" charset="0"/>
              </a:rPr>
              <a:t> rendre l’île autosuffisante en énergie</a:t>
            </a:r>
          </a:p>
        </p:txBody>
      </p:sp>
      <p:sp>
        <p:nvSpPr>
          <p:cNvPr id="30" name="Espace réservé du numéro de diapositive 4">
            <a:extLst>
              <a:ext uri="{FF2B5EF4-FFF2-40B4-BE49-F238E27FC236}">
                <a16:creationId xmlns:a16="http://schemas.microsoft.com/office/drawing/2014/main" id="{9B723A24-8AB9-304F-8F8A-49B6BC1BAEC2}"/>
              </a:ext>
            </a:extLst>
          </p:cNvPr>
          <p:cNvSpPr>
            <a:spLocks noGrp="1" noChangeArrowheads="1"/>
          </p:cNvSpPr>
          <p:nvPr>
            <p:ph type="sldNum" sz="quarter" idx="12"/>
          </p:nvPr>
        </p:nvSpPr>
        <p:spPr>
          <a:xfrm>
            <a:off x="8077201" y="6245226"/>
            <a:ext cx="2132013" cy="474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333399"/>
                </a:solidFill>
                <a:latin typeface="Arial" panose="020B0604020202020204" pitchFamily="34" charset="0"/>
                <a:ea typeface="Arial Unicode MS" panose="020B0604020202020204" pitchFamily="34" charset="-128"/>
              </a:defRPr>
            </a:lvl1pPr>
            <a:lvl2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99"/>
                </a:solidFill>
                <a:latin typeface="Arial" panose="020B0604020202020204" pitchFamily="34" charset="0"/>
                <a:ea typeface="Arial Unicode MS" panose="020B0604020202020204" pitchFamily="34" charset="-128"/>
              </a:defRPr>
            </a:lvl2pPr>
            <a:lvl3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333399"/>
                </a:solidFill>
                <a:latin typeface="Arial" panose="020B0604020202020204" pitchFamily="34" charset="0"/>
                <a:ea typeface="Arial Unicode MS" panose="020B0604020202020204" pitchFamily="34" charset="-128"/>
              </a:defRPr>
            </a:lvl3pPr>
            <a:lvl4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5pPr>
            <a:lvl6pPr marL="25146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6pPr>
            <a:lvl7pPr marL="29718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7pPr>
            <a:lvl8pPr marL="34290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8pPr>
            <a:lvl9pPr marL="38862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9pPr>
          </a:lstStyle>
          <a:p>
            <a:pPr>
              <a:spcBef>
                <a:spcPct val="0"/>
              </a:spcBef>
            </a:pPr>
            <a:fld id="{7BF17B65-AF52-A648-96CA-AA889B6A79FD}" type="slidenum">
              <a:rPr lang="fr-FR" altLang="fr-FR" sz="1200">
                <a:solidFill>
                  <a:srgbClr val="280099"/>
                </a:solidFill>
              </a:rPr>
              <a:pPr>
                <a:spcBef>
                  <a:spcPct val="0"/>
                </a:spcBef>
              </a:pPr>
              <a:t>6</a:t>
            </a:fld>
            <a:endParaRPr lang="fr-FR" altLang="fr-FR" sz="1200">
              <a:solidFill>
                <a:srgbClr val="280099"/>
              </a:solidFill>
            </a:endParaRPr>
          </a:p>
        </p:txBody>
      </p:sp>
      <p:sp>
        <p:nvSpPr>
          <p:cNvPr id="27" name="Titre 8">
            <a:extLst>
              <a:ext uri="{FF2B5EF4-FFF2-40B4-BE49-F238E27FC236}">
                <a16:creationId xmlns:a16="http://schemas.microsoft.com/office/drawing/2014/main" id="{FCD74FA3-1BD0-664A-8A48-921E9E4A5770}"/>
              </a:ext>
            </a:extLst>
          </p:cNvPr>
          <p:cNvSpPr>
            <a:spLocks noGrp="1"/>
          </p:cNvSpPr>
          <p:nvPr>
            <p:ph type="title"/>
          </p:nvPr>
        </p:nvSpPr>
        <p:spPr>
          <a:xfrm>
            <a:off x="838200" y="365125"/>
            <a:ext cx="10515600" cy="1325563"/>
          </a:xfrm>
        </p:spPr>
        <p:txBody>
          <a:bodyPr/>
          <a:lstStyle/>
          <a:p>
            <a:r>
              <a:rPr lang="fr-FR" sz="3200" dirty="0">
                <a:solidFill>
                  <a:schemeClr val="accent1"/>
                </a:solidFill>
              </a:rPr>
              <a:t>L’activité pédagogique objet de l’étude</a:t>
            </a:r>
            <a:endParaRPr lang="fr-FR" dirty="0">
              <a:solidFill>
                <a:schemeClr val="accent1"/>
              </a:solidFill>
            </a:endParaRPr>
          </a:p>
        </p:txBody>
      </p:sp>
    </p:spTree>
    <p:extLst>
      <p:ext uri="{BB962C8B-B14F-4D97-AF65-F5344CB8AC3E}">
        <p14:creationId xmlns:p14="http://schemas.microsoft.com/office/powerpoint/2010/main" val="10607705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u numéro de diapositive 4">
            <a:extLst>
              <a:ext uri="{FF2B5EF4-FFF2-40B4-BE49-F238E27FC236}">
                <a16:creationId xmlns:a16="http://schemas.microsoft.com/office/drawing/2014/main" id="{18BA35ED-F02D-DE44-A6C7-E359AD5181D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333399"/>
                </a:solidFill>
                <a:latin typeface="Arial" panose="020B0604020202020204" pitchFamily="34" charset="0"/>
                <a:ea typeface="Arial Unicode MS" panose="020B0604020202020204" pitchFamily="34" charset="-128"/>
              </a:defRPr>
            </a:lvl1pPr>
            <a:lvl2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99"/>
                </a:solidFill>
                <a:latin typeface="Arial" panose="020B0604020202020204" pitchFamily="34" charset="0"/>
                <a:ea typeface="Arial Unicode MS" panose="020B0604020202020204" pitchFamily="34" charset="-128"/>
              </a:defRPr>
            </a:lvl2pPr>
            <a:lvl3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333399"/>
                </a:solidFill>
                <a:latin typeface="Arial" panose="020B0604020202020204" pitchFamily="34" charset="0"/>
                <a:ea typeface="Arial Unicode MS" panose="020B0604020202020204" pitchFamily="34" charset="-128"/>
              </a:defRPr>
            </a:lvl3pPr>
            <a:lvl4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5pPr>
            <a:lvl6pPr marL="25146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6pPr>
            <a:lvl7pPr marL="29718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7pPr>
            <a:lvl8pPr marL="34290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8pPr>
            <a:lvl9pPr marL="38862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9pPr>
          </a:lstStyle>
          <a:p>
            <a:pPr>
              <a:spcBef>
                <a:spcPct val="0"/>
              </a:spcBef>
            </a:pPr>
            <a:fld id="{7BF17B65-AF52-A648-96CA-AA889B6A79FD}" type="slidenum">
              <a:rPr lang="fr-FR" altLang="fr-FR" sz="1200">
                <a:solidFill>
                  <a:srgbClr val="280099"/>
                </a:solidFill>
              </a:rPr>
              <a:pPr>
                <a:spcBef>
                  <a:spcPct val="0"/>
                </a:spcBef>
              </a:pPr>
              <a:t>7</a:t>
            </a:fld>
            <a:endParaRPr lang="fr-FR" altLang="fr-FR" sz="1200" dirty="0">
              <a:solidFill>
                <a:srgbClr val="280099"/>
              </a:solidFill>
            </a:endParaRPr>
          </a:p>
        </p:txBody>
      </p:sp>
      <p:sp>
        <p:nvSpPr>
          <p:cNvPr id="7" name="Rectangle : coins arrondis 6">
            <a:extLst>
              <a:ext uri="{FF2B5EF4-FFF2-40B4-BE49-F238E27FC236}">
                <a16:creationId xmlns:a16="http://schemas.microsoft.com/office/drawing/2014/main" id="{A6CBE22F-0751-A64E-BA36-20A6D3F65C21}"/>
              </a:ext>
            </a:extLst>
          </p:cNvPr>
          <p:cNvSpPr/>
          <p:nvPr/>
        </p:nvSpPr>
        <p:spPr bwMode="auto">
          <a:xfrm>
            <a:off x="2999656" y="1685658"/>
            <a:ext cx="4536504" cy="648072"/>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449263" fontAlgn="base">
              <a:spcBef>
                <a:spcPct val="0"/>
              </a:spcBef>
              <a:spcAft>
                <a:spcPct val="0"/>
              </a:spcAft>
              <a:buClr>
                <a:srgbClr val="000000"/>
              </a:buClr>
              <a:buSzPct val="100000"/>
            </a:pPr>
            <a:r>
              <a:rPr lang="fr-FR" dirty="0">
                <a:solidFill>
                  <a:schemeClr val="bg1"/>
                </a:solidFill>
                <a:latin typeface="Calibri" panose="020F0502020204030204" pitchFamily="34" charset="0"/>
                <a:cs typeface="Calibri" panose="020F0502020204030204" pitchFamily="34" charset="0"/>
              </a:rPr>
              <a:t>Collecte de données</a:t>
            </a:r>
            <a:br>
              <a:rPr lang="fr-FR" dirty="0">
                <a:solidFill>
                  <a:schemeClr val="bg1"/>
                </a:solidFill>
                <a:latin typeface="Calibri" panose="020F0502020204030204" pitchFamily="34" charset="0"/>
                <a:cs typeface="Calibri" panose="020F0502020204030204" pitchFamily="34" charset="0"/>
              </a:rPr>
            </a:br>
            <a:r>
              <a:rPr lang="fr-FR" dirty="0">
                <a:solidFill>
                  <a:schemeClr val="bg1"/>
                </a:solidFill>
                <a:latin typeface="Calibri" panose="020F0502020204030204" pitchFamily="34" charset="0"/>
                <a:cs typeface="Calibri" panose="020F0502020204030204" pitchFamily="34" charset="0"/>
              </a:rPr>
              <a:t>(ENS Rennes, Centrale-Supélec, </a:t>
            </a:r>
            <a:r>
              <a:rPr lang="fr-FR" dirty="0" err="1">
                <a:solidFill>
                  <a:schemeClr val="bg1"/>
                </a:solidFill>
                <a:latin typeface="Calibri" panose="020F0502020204030204" pitchFamily="34" charset="0"/>
                <a:cs typeface="Calibri" panose="020F0502020204030204" pitchFamily="34" charset="0"/>
              </a:rPr>
              <a:t>UniLasalle</a:t>
            </a:r>
            <a:r>
              <a:rPr lang="fr-FR" dirty="0">
                <a:solidFill>
                  <a:schemeClr val="bg1"/>
                </a:solidFill>
                <a:latin typeface="Calibri" panose="020F0502020204030204" pitchFamily="34" charset="0"/>
                <a:cs typeface="Calibri" panose="020F0502020204030204" pitchFamily="34" charset="0"/>
              </a:rPr>
              <a:t>)</a:t>
            </a:r>
          </a:p>
        </p:txBody>
      </p:sp>
      <p:sp>
        <p:nvSpPr>
          <p:cNvPr id="8" name="Rectangle : coins arrondis 7">
            <a:extLst>
              <a:ext uri="{FF2B5EF4-FFF2-40B4-BE49-F238E27FC236}">
                <a16:creationId xmlns:a16="http://schemas.microsoft.com/office/drawing/2014/main" id="{B9ADBB43-7796-0745-AD85-FB6CCE58567D}"/>
              </a:ext>
            </a:extLst>
          </p:cNvPr>
          <p:cNvSpPr/>
          <p:nvPr/>
        </p:nvSpPr>
        <p:spPr bwMode="auto">
          <a:xfrm>
            <a:off x="1981200" y="2780928"/>
            <a:ext cx="2016224" cy="864096"/>
          </a:xfrm>
          <a:prstGeom prst="roundRect">
            <a:avLst/>
          </a:pr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449263" fontAlgn="base">
              <a:spcBef>
                <a:spcPct val="0"/>
              </a:spcBef>
              <a:spcAft>
                <a:spcPct val="0"/>
              </a:spcAft>
              <a:buClr>
                <a:srgbClr val="000000"/>
              </a:buClr>
              <a:buSzPct val="100000"/>
            </a:pPr>
            <a:r>
              <a:rPr lang="fr-FR" sz="1400" dirty="0">
                <a:solidFill>
                  <a:schemeClr val="bg1"/>
                </a:solidFill>
                <a:latin typeface="Calibri" panose="020F0502020204030204" pitchFamily="34" charset="0"/>
                <a:cs typeface="Calibri" panose="020F0502020204030204" pitchFamily="34" charset="0"/>
              </a:rPr>
              <a:t>Questionnaires pré- and </a:t>
            </a:r>
            <a:r>
              <a:rPr lang="fr-FR" sz="1400" dirty="0" err="1">
                <a:solidFill>
                  <a:schemeClr val="bg1"/>
                </a:solidFill>
                <a:latin typeface="Calibri" panose="020F0502020204030204" pitchFamily="34" charset="0"/>
                <a:cs typeface="Calibri" panose="020F0502020204030204" pitchFamily="34" charset="0"/>
              </a:rPr>
              <a:t>post-test</a:t>
            </a:r>
            <a:r>
              <a:rPr lang="fr-FR" sz="1400" dirty="0">
                <a:solidFill>
                  <a:schemeClr val="bg1"/>
                </a:solidFill>
                <a:latin typeface="Calibri" panose="020F0502020204030204" pitchFamily="34" charset="0"/>
                <a:cs typeface="Calibri" panose="020F0502020204030204" pitchFamily="34" charset="0"/>
              </a:rPr>
              <a:t> envoyés aux étudiants</a:t>
            </a:r>
          </a:p>
        </p:txBody>
      </p:sp>
      <p:sp>
        <p:nvSpPr>
          <p:cNvPr id="12" name="Rectangle : coins arrondis 11">
            <a:extLst>
              <a:ext uri="{FF2B5EF4-FFF2-40B4-BE49-F238E27FC236}">
                <a16:creationId xmlns:a16="http://schemas.microsoft.com/office/drawing/2014/main" id="{98B9EC73-6220-AE43-881E-48C7260AC3DD}"/>
              </a:ext>
            </a:extLst>
          </p:cNvPr>
          <p:cNvSpPr/>
          <p:nvPr/>
        </p:nvSpPr>
        <p:spPr bwMode="auto">
          <a:xfrm>
            <a:off x="4260612" y="2780930"/>
            <a:ext cx="2016224" cy="864095"/>
          </a:xfrm>
          <a:prstGeom prst="roundRect">
            <a:avLst/>
          </a:prstGeom>
          <a:solidFill>
            <a:schemeClr val="accent4"/>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449263" fontAlgn="base">
              <a:spcBef>
                <a:spcPct val="0"/>
              </a:spcBef>
              <a:spcAft>
                <a:spcPct val="0"/>
              </a:spcAft>
              <a:buClr>
                <a:srgbClr val="000000"/>
              </a:buClr>
              <a:buSzPct val="100000"/>
            </a:pPr>
            <a:r>
              <a:rPr lang="fr-FR" sz="1400" dirty="0">
                <a:solidFill>
                  <a:schemeClr val="bg1"/>
                </a:solidFill>
                <a:latin typeface="Calibri" panose="020F0502020204030204" pitchFamily="34" charset="0"/>
                <a:cs typeface="Calibri" panose="020F0502020204030204" pitchFamily="34" charset="0"/>
              </a:rPr>
              <a:t>Enregistrement vidéo des sessions</a:t>
            </a:r>
          </a:p>
        </p:txBody>
      </p:sp>
      <p:sp>
        <p:nvSpPr>
          <p:cNvPr id="14" name="Rectangle : coins arrondis 13">
            <a:extLst>
              <a:ext uri="{FF2B5EF4-FFF2-40B4-BE49-F238E27FC236}">
                <a16:creationId xmlns:a16="http://schemas.microsoft.com/office/drawing/2014/main" id="{3767121B-A4CD-3E45-B2BC-1109F97578EE}"/>
              </a:ext>
            </a:extLst>
          </p:cNvPr>
          <p:cNvSpPr/>
          <p:nvPr/>
        </p:nvSpPr>
        <p:spPr bwMode="auto">
          <a:xfrm>
            <a:off x="6540024" y="2780928"/>
            <a:ext cx="2016224" cy="864096"/>
          </a:xfrm>
          <a:prstGeom prst="roundRect">
            <a:avLst/>
          </a:prstGeom>
          <a:solidFill>
            <a:schemeClr val="accent6"/>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449263" fontAlgn="base">
              <a:spcBef>
                <a:spcPct val="0"/>
              </a:spcBef>
              <a:spcAft>
                <a:spcPct val="0"/>
              </a:spcAft>
              <a:buClr>
                <a:srgbClr val="000000"/>
              </a:buClr>
              <a:buSzPct val="100000"/>
            </a:pPr>
            <a:r>
              <a:rPr lang="fr-FR" sz="1400" dirty="0">
                <a:solidFill>
                  <a:schemeClr val="bg1"/>
                </a:solidFill>
                <a:latin typeface="Calibri" panose="020F0502020204030204" pitchFamily="34" charset="0"/>
                <a:cs typeface="Calibri" panose="020F0502020204030204" pitchFamily="34" charset="0"/>
              </a:rPr>
              <a:t>Entretiens semi directifs avec les étudiants volontaires</a:t>
            </a:r>
          </a:p>
        </p:txBody>
      </p:sp>
      <p:sp>
        <p:nvSpPr>
          <p:cNvPr id="35" name="Rectangle : coins arrondis 34">
            <a:extLst>
              <a:ext uri="{FF2B5EF4-FFF2-40B4-BE49-F238E27FC236}">
                <a16:creationId xmlns:a16="http://schemas.microsoft.com/office/drawing/2014/main" id="{3FD5C7A5-DD97-3249-AEF6-1ED0489E760D}"/>
              </a:ext>
            </a:extLst>
          </p:cNvPr>
          <p:cNvSpPr/>
          <p:nvPr/>
        </p:nvSpPr>
        <p:spPr bwMode="auto">
          <a:xfrm>
            <a:off x="2918595" y="4632282"/>
            <a:ext cx="2016224" cy="648072"/>
          </a:xfrm>
          <a:prstGeom prst="roundRect">
            <a:avLst/>
          </a:prstGeom>
          <a:solidFill>
            <a:schemeClr val="accent3"/>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449263" fontAlgn="base">
              <a:spcBef>
                <a:spcPct val="0"/>
              </a:spcBef>
              <a:spcAft>
                <a:spcPct val="0"/>
              </a:spcAft>
              <a:buClr>
                <a:srgbClr val="000000"/>
              </a:buClr>
              <a:buSzPct val="100000"/>
            </a:pPr>
            <a:r>
              <a:rPr lang="fr-FR" sz="1400" dirty="0">
                <a:solidFill>
                  <a:schemeClr val="bg1"/>
                </a:solidFill>
                <a:latin typeface="Calibri" panose="020F0502020204030204" pitchFamily="34" charset="0"/>
                <a:cs typeface="Calibri" panose="020F0502020204030204" pitchFamily="34" charset="0"/>
              </a:rPr>
              <a:t>Synopsis de la session</a:t>
            </a:r>
          </a:p>
        </p:txBody>
      </p:sp>
      <p:sp>
        <p:nvSpPr>
          <p:cNvPr id="37" name="Rectangle : coins arrondis 36">
            <a:extLst>
              <a:ext uri="{FF2B5EF4-FFF2-40B4-BE49-F238E27FC236}">
                <a16:creationId xmlns:a16="http://schemas.microsoft.com/office/drawing/2014/main" id="{672AB3BF-69C8-974F-82C5-7423322D52FE}"/>
              </a:ext>
            </a:extLst>
          </p:cNvPr>
          <p:cNvSpPr/>
          <p:nvPr/>
        </p:nvSpPr>
        <p:spPr bwMode="auto">
          <a:xfrm>
            <a:off x="5663952" y="4632281"/>
            <a:ext cx="2016224" cy="648072"/>
          </a:xfrm>
          <a:prstGeom prst="roundRect">
            <a:avLst/>
          </a:prstGeom>
          <a:solidFill>
            <a:schemeClr val="accent3"/>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449263" fontAlgn="base">
              <a:spcBef>
                <a:spcPct val="0"/>
              </a:spcBef>
              <a:spcAft>
                <a:spcPct val="0"/>
              </a:spcAft>
              <a:buClr>
                <a:srgbClr val="000000"/>
              </a:buClr>
              <a:buSzPct val="100000"/>
            </a:pPr>
            <a:r>
              <a:rPr lang="fr-FR" sz="1400" dirty="0">
                <a:solidFill>
                  <a:schemeClr val="bg1"/>
                </a:solidFill>
                <a:latin typeface="Calibri" panose="020F0502020204030204" pitchFamily="34" charset="0"/>
                <a:cs typeface="Calibri" panose="020F0502020204030204" pitchFamily="34" charset="0"/>
              </a:rPr>
              <a:t>Analyses des représentations</a:t>
            </a:r>
          </a:p>
        </p:txBody>
      </p:sp>
      <p:sp>
        <p:nvSpPr>
          <p:cNvPr id="39" name="Rectangle : coins arrondis 38">
            <a:extLst>
              <a:ext uri="{FF2B5EF4-FFF2-40B4-BE49-F238E27FC236}">
                <a16:creationId xmlns:a16="http://schemas.microsoft.com/office/drawing/2014/main" id="{7344162F-A708-4A4C-9869-3E92499B1D53}"/>
              </a:ext>
            </a:extLst>
          </p:cNvPr>
          <p:cNvSpPr/>
          <p:nvPr/>
        </p:nvSpPr>
        <p:spPr bwMode="auto">
          <a:xfrm>
            <a:off x="4090936" y="5445224"/>
            <a:ext cx="2449088" cy="864096"/>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449263" fontAlgn="base">
              <a:spcBef>
                <a:spcPct val="0"/>
              </a:spcBef>
              <a:spcAft>
                <a:spcPct val="0"/>
              </a:spcAft>
              <a:buClr>
                <a:srgbClr val="000000"/>
              </a:buClr>
              <a:buSzPct val="100000"/>
            </a:pPr>
            <a:r>
              <a:rPr lang="fr-FR" sz="1400" dirty="0">
                <a:solidFill>
                  <a:schemeClr val="bg1"/>
                </a:solidFill>
                <a:latin typeface="Calibri" panose="020F0502020204030204" pitchFamily="34" charset="0"/>
                <a:cs typeface="Calibri" panose="020F0502020204030204" pitchFamily="34" charset="0"/>
              </a:rPr>
              <a:t>Détection des écarts, schématisation and premières interprétations</a:t>
            </a:r>
          </a:p>
        </p:txBody>
      </p:sp>
      <p:cxnSp>
        <p:nvCxnSpPr>
          <p:cNvPr id="17" name="Connecteur en angle 16">
            <a:extLst>
              <a:ext uri="{FF2B5EF4-FFF2-40B4-BE49-F238E27FC236}">
                <a16:creationId xmlns:a16="http://schemas.microsoft.com/office/drawing/2014/main" id="{4ED36DE4-836C-DD47-9225-B54A529674BC}"/>
              </a:ext>
            </a:extLst>
          </p:cNvPr>
          <p:cNvCxnSpPr>
            <a:cxnSpLocks/>
            <a:stCxn id="7" idx="2"/>
            <a:endCxn id="8" idx="0"/>
          </p:cNvCxnSpPr>
          <p:nvPr/>
        </p:nvCxnSpPr>
        <p:spPr bwMode="auto">
          <a:xfrm rot="5400000">
            <a:off x="3905011" y="1418031"/>
            <a:ext cx="447198" cy="2278596"/>
          </a:xfrm>
          <a:prstGeom prst="bent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1" name="Connecteur en angle 40">
            <a:extLst>
              <a:ext uri="{FF2B5EF4-FFF2-40B4-BE49-F238E27FC236}">
                <a16:creationId xmlns:a16="http://schemas.microsoft.com/office/drawing/2014/main" id="{317F0F71-20D2-C14E-AE09-D24886E72F26}"/>
              </a:ext>
            </a:extLst>
          </p:cNvPr>
          <p:cNvCxnSpPr>
            <a:cxnSpLocks/>
            <a:stCxn id="7" idx="2"/>
            <a:endCxn id="14" idx="0"/>
          </p:cNvCxnSpPr>
          <p:nvPr/>
        </p:nvCxnSpPr>
        <p:spPr bwMode="auto">
          <a:xfrm rot="16200000" flipH="1">
            <a:off x="6184423" y="1417215"/>
            <a:ext cx="447198" cy="2280228"/>
          </a:xfrm>
          <a:prstGeom prst="bentConnector3">
            <a:avLst>
              <a:gd name="adj1" fmla="val 50000"/>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5" name="Connecteur en angle 44">
            <a:extLst>
              <a:ext uri="{FF2B5EF4-FFF2-40B4-BE49-F238E27FC236}">
                <a16:creationId xmlns:a16="http://schemas.microsoft.com/office/drawing/2014/main" id="{EAACBF1A-7AD1-5A41-9B37-8B61B4CCF7F1}"/>
              </a:ext>
            </a:extLst>
          </p:cNvPr>
          <p:cNvCxnSpPr>
            <a:cxnSpLocks/>
            <a:stCxn id="7" idx="2"/>
            <a:endCxn id="12" idx="0"/>
          </p:cNvCxnSpPr>
          <p:nvPr/>
        </p:nvCxnSpPr>
        <p:spPr bwMode="auto">
          <a:xfrm rot="16200000" flipH="1">
            <a:off x="5044718" y="2556921"/>
            <a:ext cx="447199" cy="816"/>
          </a:xfrm>
          <a:prstGeom prst="bentConnector3">
            <a:avLst>
              <a:gd name="adj1" fmla="val 50000"/>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6" name="Rectangle : coins arrondis 25">
            <a:extLst>
              <a:ext uri="{FF2B5EF4-FFF2-40B4-BE49-F238E27FC236}">
                <a16:creationId xmlns:a16="http://schemas.microsoft.com/office/drawing/2014/main" id="{97A79B4E-238B-6349-96C9-9B193BA337DD}"/>
              </a:ext>
            </a:extLst>
          </p:cNvPr>
          <p:cNvSpPr/>
          <p:nvPr/>
        </p:nvSpPr>
        <p:spPr bwMode="auto">
          <a:xfrm>
            <a:off x="2567608" y="4092222"/>
            <a:ext cx="5400600" cy="2361114"/>
          </a:xfrm>
          <a:prstGeom prst="roundRect">
            <a:avLst/>
          </a:prstGeom>
          <a:noFill/>
          <a:ln w="28575"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pPr>
            <a:endParaRPr lang="fr-FR">
              <a:solidFill>
                <a:schemeClr val="bg1"/>
              </a:solidFill>
              <a:latin typeface="Arial" charset="0"/>
              <a:ea typeface="Arial Unicode MS" charset="0"/>
              <a:cs typeface="Arial Unicode MS" charset="0"/>
            </a:endParaRPr>
          </a:p>
        </p:txBody>
      </p:sp>
      <p:sp>
        <p:nvSpPr>
          <p:cNvPr id="29" name="ZoneTexte 28">
            <a:extLst>
              <a:ext uri="{FF2B5EF4-FFF2-40B4-BE49-F238E27FC236}">
                <a16:creationId xmlns:a16="http://schemas.microsoft.com/office/drawing/2014/main" id="{240944B3-10A3-F34D-B60E-4F3A4520A623}"/>
              </a:ext>
            </a:extLst>
          </p:cNvPr>
          <p:cNvSpPr txBox="1"/>
          <p:nvPr/>
        </p:nvSpPr>
        <p:spPr>
          <a:xfrm>
            <a:off x="4030448" y="4162436"/>
            <a:ext cx="2575000" cy="369332"/>
          </a:xfrm>
          <a:prstGeom prst="rect">
            <a:avLst/>
          </a:prstGeom>
          <a:noFill/>
        </p:spPr>
        <p:txBody>
          <a:bodyPr wrap="none" rtlCol="0">
            <a:spAutoFit/>
          </a:bodyPr>
          <a:lstStyle/>
          <a:p>
            <a:r>
              <a:rPr lang="fr-FR" dirty="0">
                <a:solidFill>
                  <a:schemeClr val="accent3"/>
                </a:solidFill>
              </a:rPr>
              <a:t>Analyses macroscopiques</a:t>
            </a:r>
          </a:p>
        </p:txBody>
      </p:sp>
      <p:cxnSp>
        <p:nvCxnSpPr>
          <p:cNvPr id="31" name="Connecteur en angle 30">
            <a:extLst>
              <a:ext uri="{FF2B5EF4-FFF2-40B4-BE49-F238E27FC236}">
                <a16:creationId xmlns:a16="http://schemas.microsoft.com/office/drawing/2014/main" id="{3AD83DC4-D842-3D41-9D51-5F67717B73AB}"/>
              </a:ext>
            </a:extLst>
          </p:cNvPr>
          <p:cNvCxnSpPr>
            <a:cxnSpLocks/>
            <a:stCxn id="8" idx="2"/>
            <a:endCxn id="26" idx="0"/>
          </p:cNvCxnSpPr>
          <p:nvPr/>
        </p:nvCxnSpPr>
        <p:spPr bwMode="auto">
          <a:xfrm rot="16200000" flipH="1">
            <a:off x="3905011" y="2729325"/>
            <a:ext cx="447198" cy="2278596"/>
          </a:xfrm>
          <a:prstGeom prst="bent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3" name="Connecteur en angle 52">
            <a:extLst>
              <a:ext uri="{FF2B5EF4-FFF2-40B4-BE49-F238E27FC236}">
                <a16:creationId xmlns:a16="http://schemas.microsoft.com/office/drawing/2014/main" id="{753F5005-B952-2544-8474-A892B90E2082}"/>
              </a:ext>
            </a:extLst>
          </p:cNvPr>
          <p:cNvCxnSpPr>
            <a:cxnSpLocks/>
            <a:stCxn id="12" idx="2"/>
            <a:endCxn id="26" idx="0"/>
          </p:cNvCxnSpPr>
          <p:nvPr/>
        </p:nvCxnSpPr>
        <p:spPr bwMode="auto">
          <a:xfrm rot="5400000">
            <a:off x="5044717" y="3868215"/>
            <a:ext cx="447198" cy="816"/>
          </a:xfrm>
          <a:prstGeom prst="bent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Connecteur en angle 55">
            <a:extLst>
              <a:ext uri="{FF2B5EF4-FFF2-40B4-BE49-F238E27FC236}">
                <a16:creationId xmlns:a16="http://schemas.microsoft.com/office/drawing/2014/main" id="{EC9B5256-3160-9746-8D15-276D866846E2}"/>
              </a:ext>
            </a:extLst>
          </p:cNvPr>
          <p:cNvCxnSpPr>
            <a:cxnSpLocks/>
            <a:stCxn id="14" idx="2"/>
            <a:endCxn id="26" idx="0"/>
          </p:cNvCxnSpPr>
          <p:nvPr/>
        </p:nvCxnSpPr>
        <p:spPr bwMode="auto">
          <a:xfrm rot="5400000">
            <a:off x="6184423" y="2728509"/>
            <a:ext cx="447198" cy="2280228"/>
          </a:xfrm>
          <a:prstGeom prst="bent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653" name="Connecteur en angle 27652">
            <a:extLst>
              <a:ext uri="{FF2B5EF4-FFF2-40B4-BE49-F238E27FC236}">
                <a16:creationId xmlns:a16="http://schemas.microsoft.com/office/drawing/2014/main" id="{FF8F6B04-BD41-4143-8630-F61A6117A6A0}"/>
              </a:ext>
            </a:extLst>
          </p:cNvPr>
          <p:cNvCxnSpPr>
            <a:cxnSpLocks/>
            <a:stCxn id="35" idx="3"/>
            <a:endCxn id="39" idx="0"/>
          </p:cNvCxnSpPr>
          <p:nvPr/>
        </p:nvCxnSpPr>
        <p:spPr bwMode="auto">
          <a:xfrm>
            <a:off x="4934820" y="4956318"/>
            <a:ext cx="380661" cy="488906"/>
          </a:xfrm>
          <a:prstGeom prst="bentConnector2">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1" name="Connecteur en angle 70">
            <a:extLst>
              <a:ext uri="{FF2B5EF4-FFF2-40B4-BE49-F238E27FC236}">
                <a16:creationId xmlns:a16="http://schemas.microsoft.com/office/drawing/2014/main" id="{E714D1F7-251C-614A-BDDE-BBBF833B2053}"/>
              </a:ext>
            </a:extLst>
          </p:cNvPr>
          <p:cNvCxnSpPr>
            <a:cxnSpLocks/>
            <a:stCxn id="37" idx="1"/>
            <a:endCxn id="39" idx="0"/>
          </p:cNvCxnSpPr>
          <p:nvPr/>
        </p:nvCxnSpPr>
        <p:spPr bwMode="auto">
          <a:xfrm rot="10800000" flipV="1">
            <a:off x="5315480" y="4956317"/>
            <a:ext cx="348472" cy="488907"/>
          </a:xfrm>
          <a:prstGeom prst="bentConnector2">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657" name="ZoneTexte 27656">
            <a:extLst>
              <a:ext uri="{FF2B5EF4-FFF2-40B4-BE49-F238E27FC236}">
                <a16:creationId xmlns:a16="http://schemas.microsoft.com/office/drawing/2014/main" id="{8B956EFF-2AC4-1B48-A899-3D8D14275EAC}"/>
              </a:ext>
            </a:extLst>
          </p:cNvPr>
          <p:cNvSpPr txBox="1"/>
          <p:nvPr/>
        </p:nvSpPr>
        <p:spPr>
          <a:xfrm>
            <a:off x="8625037" y="4898753"/>
            <a:ext cx="1584176" cy="738664"/>
          </a:xfrm>
          <a:prstGeom prst="rect">
            <a:avLst/>
          </a:prstGeom>
          <a:noFill/>
        </p:spPr>
        <p:txBody>
          <a:bodyPr wrap="square" rtlCol="0">
            <a:spAutoFit/>
          </a:bodyPr>
          <a:lstStyle/>
          <a:p>
            <a:pPr algn="ctr"/>
            <a:r>
              <a:rPr lang="fr-FR" sz="1400" dirty="0">
                <a:solidFill>
                  <a:schemeClr val="accent3"/>
                </a:solidFill>
              </a:rPr>
              <a:t>Nouvelles questions de recherche</a:t>
            </a:r>
          </a:p>
        </p:txBody>
      </p:sp>
      <p:cxnSp>
        <p:nvCxnSpPr>
          <p:cNvPr id="27659" name="Connecteur en angle 27658">
            <a:extLst>
              <a:ext uri="{FF2B5EF4-FFF2-40B4-BE49-F238E27FC236}">
                <a16:creationId xmlns:a16="http://schemas.microsoft.com/office/drawing/2014/main" id="{88B4EFBE-8524-7C45-8702-B8CB58ADD532}"/>
              </a:ext>
            </a:extLst>
          </p:cNvPr>
          <p:cNvCxnSpPr>
            <a:cxnSpLocks/>
            <a:stCxn id="26" idx="3"/>
            <a:endCxn id="27657" idx="1"/>
          </p:cNvCxnSpPr>
          <p:nvPr/>
        </p:nvCxnSpPr>
        <p:spPr bwMode="auto">
          <a:xfrm flipV="1">
            <a:off x="7968208" y="5268085"/>
            <a:ext cx="656829" cy="4694"/>
          </a:xfrm>
          <a:prstGeom prst="bentConnector3">
            <a:avLst/>
          </a:prstGeom>
          <a:solidFill>
            <a:srgbClr val="00B8FF"/>
          </a:solidFill>
          <a:ln w="9525" cap="flat" cmpd="sng" algn="ctr">
            <a:solidFill>
              <a:schemeClr val="tx1"/>
            </a:solidFill>
            <a:prstDash val="dash"/>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3" name="Titre 8">
            <a:extLst>
              <a:ext uri="{FF2B5EF4-FFF2-40B4-BE49-F238E27FC236}">
                <a16:creationId xmlns:a16="http://schemas.microsoft.com/office/drawing/2014/main" id="{D51D7C05-2413-CA45-8A1B-D14B10378DE0}"/>
              </a:ext>
            </a:extLst>
          </p:cNvPr>
          <p:cNvSpPr>
            <a:spLocks noGrp="1"/>
          </p:cNvSpPr>
          <p:nvPr>
            <p:ph type="title"/>
          </p:nvPr>
        </p:nvSpPr>
        <p:spPr>
          <a:xfrm>
            <a:off x="838200" y="365125"/>
            <a:ext cx="10515600" cy="1325563"/>
          </a:xfrm>
        </p:spPr>
        <p:txBody>
          <a:bodyPr/>
          <a:lstStyle/>
          <a:p>
            <a:r>
              <a:rPr lang="fr-FR" sz="3200" dirty="0">
                <a:solidFill>
                  <a:schemeClr val="accent1"/>
                </a:solidFill>
              </a:rPr>
              <a:t>Méthodologie</a:t>
            </a:r>
            <a:endParaRPr lang="fr-FR" dirty="0">
              <a:solidFill>
                <a:schemeClr val="accent1"/>
              </a:solidFill>
            </a:endParaRPr>
          </a:p>
        </p:txBody>
      </p:sp>
    </p:spTree>
    <p:extLst>
      <p:ext uri="{BB962C8B-B14F-4D97-AF65-F5344CB8AC3E}">
        <p14:creationId xmlns:p14="http://schemas.microsoft.com/office/powerpoint/2010/main" val="126817786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u numéro de diapositive 4">
            <a:extLst>
              <a:ext uri="{FF2B5EF4-FFF2-40B4-BE49-F238E27FC236}">
                <a16:creationId xmlns:a16="http://schemas.microsoft.com/office/drawing/2014/main" id="{18BA35ED-F02D-DE44-A6C7-E359AD5181D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333399"/>
                </a:solidFill>
                <a:latin typeface="Arial" panose="020B0604020202020204" pitchFamily="34" charset="0"/>
                <a:ea typeface="Arial Unicode MS" panose="020B0604020202020204" pitchFamily="34" charset="-128"/>
              </a:defRPr>
            </a:lvl1pPr>
            <a:lvl2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99"/>
                </a:solidFill>
                <a:latin typeface="Arial" panose="020B0604020202020204" pitchFamily="34" charset="0"/>
                <a:ea typeface="Arial Unicode MS" panose="020B0604020202020204" pitchFamily="34" charset="-128"/>
              </a:defRPr>
            </a:lvl2pPr>
            <a:lvl3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333399"/>
                </a:solidFill>
                <a:latin typeface="Arial" panose="020B0604020202020204" pitchFamily="34" charset="0"/>
                <a:ea typeface="Arial Unicode MS" panose="020B0604020202020204" pitchFamily="34" charset="-128"/>
              </a:defRPr>
            </a:lvl3pPr>
            <a:lvl4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5pPr>
            <a:lvl6pPr marL="25146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6pPr>
            <a:lvl7pPr marL="29718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7pPr>
            <a:lvl8pPr marL="34290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8pPr>
            <a:lvl9pPr marL="38862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9pPr>
          </a:lstStyle>
          <a:p>
            <a:pPr>
              <a:spcBef>
                <a:spcPct val="0"/>
              </a:spcBef>
            </a:pPr>
            <a:fld id="{7BF17B65-AF52-A648-96CA-AA889B6A79FD}" type="slidenum">
              <a:rPr lang="fr-FR" altLang="fr-FR" sz="1200">
                <a:solidFill>
                  <a:srgbClr val="280099"/>
                </a:solidFill>
              </a:rPr>
              <a:pPr>
                <a:spcBef>
                  <a:spcPct val="0"/>
                </a:spcBef>
              </a:pPr>
              <a:t>8</a:t>
            </a:fld>
            <a:endParaRPr lang="fr-FR" altLang="fr-FR" sz="1200">
              <a:solidFill>
                <a:srgbClr val="280099"/>
              </a:solidFill>
            </a:endParaRPr>
          </a:p>
        </p:txBody>
      </p:sp>
      <p:graphicFrame>
        <p:nvGraphicFramePr>
          <p:cNvPr id="6" name="Tableau 6">
            <a:extLst>
              <a:ext uri="{FF2B5EF4-FFF2-40B4-BE49-F238E27FC236}">
                <a16:creationId xmlns:a16="http://schemas.microsoft.com/office/drawing/2014/main" id="{14DEB6C9-A9DC-2C49-9B78-321C3B81C803}"/>
              </a:ext>
            </a:extLst>
          </p:cNvPr>
          <p:cNvGraphicFramePr>
            <a:graphicFrameLocks noGrp="1"/>
          </p:cNvGraphicFramePr>
          <p:nvPr>
            <p:extLst>
              <p:ext uri="{D42A27DB-BD31-4B8C-83A1-F6EECF244321}">
                <p14:modId xmlns:p14="http://schemas.microsoft.com/office/powerpoint/2010/main" val="979277241"/>
              </p:ext>
            </p:extLst>
          </p:nvPr>
        </p:nvGraphicFramePr>
        <p:xfrm>
          <a:off x="1981201" y="1916833"/>
          <a:ext cx="8228013" cy="2052063"/>
        </p:xfrm>
        <a:graphic>
          <a:graphicData uri="http://schemas.openxmlformats.org/drawingml/2006/table">
            <a:tbl>
              <a:tblPr firstRow="1" bandRow="1">
                <a:tableStyleId>{93296810-A885-4BE3-A3E7-6D5BEEA58F35}</a:tableStyleId>
              </a:tblPr>
              <a:tblGrid>
                <a:gridCol w="3034680">
                  <a:extLst>
                    <a:ext uri="{9D8B030D-6E8A-4147-A177-3AD203B41FA5}">
                      <a16:colId xmlns:a16="http://schemas.microsoft.com/office/drawing/2014/main" val="1642057464"/>
                    </a:ext>
                  </a:extLst>
                </a:gridCol>
                <a:gridCol w="1368152">
                  <a:extLst>
                    <a:ext uri="{9D8B030D-6E8A-4147-A177-3AD203B41FA5}">
                      <a16:colId xmlns:a16="http://schemas.microsoft.com/office/drawing/2014/main" val="806202694"/>
                    </a:ext>
                  </a:extLst>
                </a:gridCol>
                <a:gridCol w="1440160">
                  <a:extLst>
                    <a:ext uri="{9D8B030D-6E8A-4147-A177-3AD203B41FA5}">
                      <a16:colId xmlns:a16="http://schemas.microsoft.com/office/drawing/2014/main" val="511025921"/>
                    </a:ext>
                  </a:extLst>
                </a:gridCol>
                <a:gridCol w="1368152">
                  <a:extLst>
                    <a:ext uri="{9D8B030D-6E8A-4147-A177-3AD203B41FA5}">
                      <a16:colId xmlns:a16="http://schemas.microsoft.com/office/drawing/2014/main" val="3792883659"/>
                    </a:ext>
                  </a:extLst>
                </a:gridCol>
                <a:gridCol w="1016869">
                  <a:extLst>
                    <a:ext uri="{9D8B030D-6E8A-4147-A177-3AD203B41FA5}">
                      <a16:colId xmlns:a16="http://schemas.microsoft.com/office/drawing/2014/main" val="827397088"/>
                    </a:ext>
                  </a:extLst>
                </a:gridCol>
              </a:tblGrid>
              <a:tr h="360040">
                <a:tc>
                  <a:txBody>
                    <a:bodyPr/>
                    <a:lstStyle/>
                    <a:p>
                      <a:r>
                        <a:rPr lang="fr-FR" sz="1400" noProof="0" dirty="0"/>
                        <a:t>Donnée</a:t>
                      </a:r>
                      <a:endParaRPr lang="fr-FR" sz="1400" noProof="0" dirty="0">
                        <a:latin typeface="Calibri" panose="020F0502020204030204" pitchFamily="34" charset="0"/>
                        <a:cs typeface="Calibri" panose="020F0502020204030204" pitchFamily="34" charset="0"/>
                      </a:endParaRPr>
                    </a:p>
                  </a:txBody>
                  <a:tcPr/>
                </a:tc>
                <a:tc>
                  <a:txBody>
                    <a:bodyPr/>
                    <a:lstStyle/>
                    <a:p>
                      <a:pPr algn="ctr"/>
                      <a:r>
                        <a:rPr lang="fr-FR" sz="1400" noProof="0"/>
                        <a:t>Ens Rennes</a:t>
                      </a:r>
                      <a:endParaRPr lang="fr-FR" sz="1400" noProof="0">
                        <a:latin typeface="Calibri" panose="020F0502020204030204" pitchFamily="34" charset="0"/>
                        <a:cs typeface="Calibri" panose="020F0502020204030204" pitchFamily="34" charset="0"/>
                      </a:endParaRPr>
                    </a:p>
                  </a:txBody>
                  <a:tcPr/>
                </a:tc>
                <a:tc>
                  <a:txBody>
                    <a:bodyPr/>
                    <a:lstStyle/>
                    <a:p>
                      <a:pPr algn="ctr"/>
                      <a:r>
                        <a:rPr lang="fr-FR" sz="1400" noProof="0"/>
                        <a:t>Centrale Supelec</a:t>
                      </a:r>
                      <a:endParaRPr lang="fr-FR" sz="1400" noProof="0">
                        <a:latin typeface="Calibri" panose="020F0502020204030204" pitchFamily="34" charset="0"/>
                        <a:cs typeface="Calibri" panose="020F0502020204030204" pitchFamily="34" charset="0"/>
                      </a:endParaRPr>
                    </a:p>
                  </a:txBody>
                  <a:tcPr/>
                </a:tc>
                <a:tc>
                  <a:txBody>
                    <a:bodyPr/>
                    <a:lstStyle/>
                    <a:p>
                      <a:pPr algn="ctr"/>
                      <a:r>
                        <a:rPr lang="fr-FR" sz="1400" noProof="0"/>
                        <a:t>UniLasalle</a:t>
                      </a:r>
                      <a:endParaRPr lang="fr-FR" sz="1400" noProof="0">
                        <a:latin typeface="Calibri" panose="020F0502020204030204" pitchFamily="34" charset="0"/>
                        <a:cs typeface="Calibri" panose="020F0502020204030204" pitchFamily="34" charset="0"/>
                      </a:endParaRPr>
                    </a:p>
                  </a:txBody>
                  <a:tcPr/>
                </a:tc>
                <a:tc>
                  <a:txBody>
                    <a:bodyPr/>
                    <a:lstStyle/>
                    <a:p>
                      <a:pPr algn="ctr"/>
                      <a:r>
                        <a:rPr lang="fr-FR" sz="1400" noProof="0"/>
                        <a:t>Total</a:t>
                      </a:r>
                      <a:endParaRPr lang="fr-FR" sz="1400"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34554391"/>
                  </a:ext>
                </a:extLst>
              </a:tr>
              <a:tr h="288032">
                <a:tc>
                  <a:txBody>
                    <a:bodyPr/>
                    <a:lstStyle/>
                    <a:p>
                      <a:r>
                        <a:rPr lang="fr-FR" sz="1400" noProof="0" dirty="0"/>
                        <a:t>Invitation à remplir un questionnaire</a:t>
                      </a:r>
                      <a:endParaRPr lang="fr-FR" sz="1400" noProof="0" dirty="0">
                        <a:latin typeface="Calibri" panose="020F0502020204030204" pitchFamily="34" charset="0"/>
                        <a:cs typeface="Calibri" panose="020F0502020204030204" pitchFamily="34" charset="0"/>
                      </a:endParaRPr>
                    </a:p>
                  </a:txBody>
                  <a:tcPr/>
                </a:tc>
                <a:tc>
                  <a:txBody>
                    <a:bodyPr/>
                    <a:lstStyle/>
                    <a:p>
                      <a:pPr algn="ctr"/>
                      <a:r>
                        <a:rPr lang="fr-FR" sz="1400" noProof="0"/>
                        <a:t>19</a:t>
                      </a:r>
                      <a:endParaRPr lang="fr-FR" sz="1400" noProof="0">
                        <a:latin typeface="Calibri" panose="020F0502020204030204" pitchFamily="34" charset="0"/>
                        <a:cs typeface="Calibri" panose="020F0502020204030204" pitchFamily="34" charset="0"/>
                      </a:endParaRPr>
                    </a:p>
                  </a:txBody>
                  <a:tcPr/>
                </a:tc>
                <a:tc>
                  <a:txBody>
                    <a:bodyPr/>
                    <a:lstStyle/>
                    <a:p>
                      <a:pPr algn="ctr"/>
                      <a:r>
                        <a:rPr lang="fr-FR" sz="1400" noProof="0"/>
                        <a:t>31</a:t>
                      </a:r>
                      <a:endParaRPr lang="fr-FR" sz="1400" noProof="0">
                        <a:latin typeface="Calibri" panose="020F0502020204030204" pitchFamily="34" charset="0"/>
                        <a:cs typeface="Calibri" panose="020F0502020204030204" pitchFamily="34" charset="0"/>
                      </a:endParaRPr>
                    </a:p>
                  </a:txBody>
                  <a:tcPr/>
                </a:tc>
                <a:tc>
                  <a:txBody>
                    <a:bodyPr/>
                    <a:lstStyle/>
                    <a:p>
                      <a:pPr algn="ctr"/>
                      <a:r>
                        <a:rPr lang="fr-FR" sz="1400" noProof="0"/>
                        <a:t>20</a:t>
                      </a:r>
                      <a:endParaRPr lang="fr-FR" sz="1400" noProof="0">
                        <a:latin typeface="Calibri" panose="020F0502020204030204" pitchFamily="34" charset="0"/>
                        <a:cs typeface="Calibri" panose="020F0502020204030204" pitchFamily="34" charset="0"/>
                      </a:endParaRPr>
                    </a:p>
                  </a:txBody>
                  <a:tcPr/>
                </a:tc>
                <a:tc>
                  <a:txBody>
                    <a:bodyPr/>
                    <a:lstStyle/>
                    <a:p>
                      <a:pPr algn="ctr"/>
                      <a:r>
                        <a:rPr lang="fr-FR" sz="1400" noProof="0"/>
                        <a:t>70</a:t>
                      </a:r>
                      <a:endParaRPr lang="fr-FR" sz="1400"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06243227"/>
                  </a:ext>
                </a:extLst>
              </a:tr>
              <a:tr h="360040">
                <a:tc>
                  <a:txBody>
                    <a:bodyPr/>
                    <a:lstStyle/>
                    <a:p>
                      <a:r>
                        <a:rPr lang="fr-FR" sz="1400" noProof="0" dirty="0"/>
                        <a:t>Réponses pré-test</a:t>
                      </a:r>
                      <a:endParaRPr lang="fr-FR" sz="1400" noProof="0" dirty="0">
                        <a:latin typeface="Calibri" panose="020F0502020204030204" pitchFamily="34" charset="0"/>
                        <a:cs typeface="Calibri" panose="020F0502020204030204" pitchFamily="34" charset="0"/>
                      </a:endParaRPr>
                    </a:p>
                  </a:txBody>
                  <a:tcPr/>
                </a:tc>
                <a:tc>
                  <a:txBody>
                    <a:bodyPr/>
                    <a:lstStyle/>
                    <a:p>
                      <a:pPr algn="ctr"/>
                      <a:r>
                        <a:rPr lang="fr-FR" sz="1400" noProof="0"/>
                        <a:t>18</a:t>
                      </a:r>
                      <a:endParaRPr lang="fr-FR" sz="1400" noProof="0">
                        <a:latin typeface="Calibri" panose="020F0502020204030204" pitchFamily="34" charset="0"/>
                        <a:cs typeface="Calibri" panose="020F0502020204030204" pitchFamily="34" charset="0"/>
                      </a:endParaRPr>
                    </a:p>
                  </a:txBody>
                  <a:tcPr/>
                </a:tc>
                <a:tc>
                  <a:txBody>
                    <a:bodyPr/>
                    <a:lstStyle/>
                    <a:p>
                      <a:pPr algn="ctr"/>
                      <a:r>
                        <a:rPr lang="fr-FR" sz="1400" noProof="0"/>
                        <a:t>10</a:t>
                      </a:r>
                      <a:endParaRPr lang="fr-FR" sz="1400" noProof="0">
                        <a:latin typeface="Calibri" panose="020F0502020204030204" pitchFamily="34" charset="0"/>
                        <a:cs typeface="Calibri" panose="020F0502020204030204" pitchFamily="34" charset="0"/>
                      </a:endParaRPr>
                    </a:p>
                  </a:txBody>
                  <a:tcPr/>
                </a:tc>
                <a:tc>
                  <a:txBody>
                    <a:bodyPr/>
                    <a:lstStyle/>
                    <a:p>
                      <a:pPr algn="ctr"/>
                      <a:r>
                        <a:rPr lang="fr-FR" sz="1400" noProof="0"/>
                        <a:t>17</a:t>
                      </a:r>
                      <a:endParaRPr lang="fr-FR" sz="1400" noProof="0">
                        <a:latin typeface="Calibri" panose="020F0502020204030204" pitchFamily="34" charset="0"/>
                        <a:cs typeface="Calibri" panose="020F0502020204030204" pitchFamily="34" charset="0"/>
                      </a:endParaRPr>
                    </a:p>
                  </a:txBody>
                  <a:tcPr/>
                </a:tc>
                <a:tc>
                  <a:txBody>
                    <a:bodyPr/>
                    <a:lstStyle/>
                    <a:p>
                      <a:pPr algn="ctr"/>
                      <a:r>
                        <a:rPr lang="fr-FR" sz="1400" noProof="0"/>
                        <a:t>45</a:t>
                      </a:r>
                      <a:endParaRPr lang="fr-FR" sz="1400"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67748414"/>
                  </a:ext>
                </a:extLst>
              </a:tr>
              <a:tr h="360040">
                <a:tc>
                  <a:txBody>
                    <a:bodyPr/>
                    <a:lstStyle/>
                    <a:p>
                      <a:r>
                        <a:rPr lang="fr-FR" sz="1400" noProof="0" dirty="0"/>
                        <a:t>Réponses </a:t>
                      </a:r>
                      <a:r>
                        <a:rPr lang="fr-FR" sz="1400" noProof="0" dirty="0" err="1"/>
                        <a:t>post-test</a:t>
                      </a:r>
                      <a:endParaRPr lang="fr-FR" sz="1400" noProof="0" dirty="0">
                        <a:latin typeface="Calibri" panose="020F0502020204030204" pitchFamily="34" charset="0"/>
                        <a:cs typeface="Calibri" panose="020F0502020204030204" pitchFamily="34" charset="0"/>
                      </a:endParaRPr>
                    </a:p>
                  </a:txBody>
                  <a:tcPr/>
                </a:tc>
                <a:tc>
                  <a:txBody>
                    <a:bodyPr/>
                    <a:lstStyle/>
                    <a:p>
                      <a:pPr algn="ctr"/>
                      <a:r>
                        <a:rPr lang="fr-FR" sz="1400" noProof="0"/>
                        <a:t>13</a:t>
                      </a:r>
                      <a:endParaRPr lang="fr-FR" sz="1400" noProof="0">
                        <a:latin typeface="Calibri" panose="020F0502020204030204" pitchFamily="34" charset="0"/>
                        <a:cs typeface="Calibri" panose="020F0502020204030204" pitchFamily="34" charset="0"/>
                      </a:endParaRPr>
                    </a:p>
                  </a:txBody>
                  <a:tcPr/>
                </a:tc>
                <a:tc>
                  <a:txBody>
                    <a:bodyPr/>
                    <a:lstStyle/>
                    <a:p>
                      <a:pPr algn="ctr"/>
                      <a:r>
                        <a:rPr lang="fr-FR" sz="1400" noProof="0"/>
                        <a:t>1</a:t>
                      </a:r>
                      <a:endParaRPr lang="fr-FR" sz="1400" noProof="0">
                        <a:latin typeface="Calibri" panose="020F0502020204030204" pitchFamily="34" charset="0"/>
                        <a:cs typeface="Calibri" panose="020F0502020204030204" pitchFamily="34" charset="0"/>
                      </a:endParaRPr>
                    </a:p>
                  </a:txBody>
                  <a:tcPr/>
                </a:tc>
                <a:tc>
                  <a:txBody>
                    <a:bodyPr/>
                    <a:lstStyle/>
                    <a:p>
                      <a:pPr algn="ctr"/>
                      <a:r>
                        <a:rPr lang="fr-FR" sz="1400" noProof="0"/>
                        <a:t>8</a:t>
                      </a:r>
                      <a:endParaRPr lang="fr-FR" sz="1400" noProof="0">
                        <a:latin typeface="Calibri" panose="020F0502020204030204" pitchFamily="34" charset="0"/>
                        <a:cs typeface="Calibri" panose="020F0502020204030204" pitchFamily="34" charset="0"/>
                      </a:endParaRPr>
                    </a:p>
                  </a:txBody>
                  <a:tcPr/>
                </a:tc>
                <a:tc>
                  <a:txBody>
                    <a:bodyPr/>
                    <a:lstStyle/>
                    <a:p>
                      <a:pPr algn="ctr"/>
                      <a:r>
                        <a:rPr lang="fr-FR" sz="1400" noProof="0"/>
                        <a:t>22</a:t>
                      </a:r>
                      <a:endParaRPr lang="fr-FR" sz="1400"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07461104"/>
                  </a:ext>
                </a:extLst>
              </a:tr>
              <a:tr h="360040">
                <a:tc>
                  <a:txBody>
                    <a:bodyPr/>
                    <a:lstStyle/>
                    <a:p>
                      <a:r>
                        <a:rPr lang="fr-FR" sz="1400" noProof="0" dirty="0"/>
                        <a:t>Groupes observés</a:t>
                      </a:r>
                      <a:endParaRPr lang="fr-FR" sz="1400" noProof="0" dirty="0">
                        <a:latin typeface="Calibri" panose="020F0502020204030204" pitchFamily="34" charset="0"/>
                        <a:cs typeface="Calibri" panose="020F0502020204030204" pitchFamily="34" charset="0"/>
                      </a:endParaRPr>
                    </a:p>
                  </a:txBody>
                  <a:tcPr/>
                </a:tc>
                <a:tc>
                  <a:txBody>
                    <a:bodyPr/>
                    <a:lstStyle/>
                    <a:p>
                      <a:pPr algn="ctr"/>
                      <a:r>
                        <a:rPr lang="fr-FR" sz="1400" noProof="0"/>
                        <a:t>(3)</a:t>
                      </a:r>
                      <a:endParaRPr lang="fr-FR" sz="1400" noProof="0">
                        <a:latin typeface="Calibri" panose="020F0502020204030204" pitchFamily="34" charset="0"/>
                        <a:cs typeface="Calibri" panose="020F0502020204030204" pitchFamily="34" charset="0"/>
                      </a:endParaRPr>
                    </a:p>
                  </a:txBody>
                  <a:tcPr/>
                </a:tc>
                <a:tc>
                  <a:txBody>
                    <a:bodyPr/>
                    <a:lstStyle/>
                    <a:p>
                      <a:pPr algn="ctr"/>
                      <a:r>
                        <a:rPr lang="fr-FR" sz="1400" noProof="0"/>
                        <a:t>(4)</a:t>
                      </a:r>
                      <a:endParaRPr lang="fr-FR" sz="1400" noProof="0">
                        <a:latin typeface="Calibri" panose="020F0502020204030204" pitchFamily="34" charset="0"/>
                        <a:cs typeface="Calibri" panose="020F0502020204030204" pitchFamily="34" charset="0"/>
                      </a:endParaRPr>
                    </a:p>
                  </a:txBody>
                  <a:tcPr/>
                </a:tc>
                <a:tc>
                  <a:txBody>
                    <a:bodyPr/>
                    <a:lstStyle/>
                    <a:p>
                      <a:pPr algn="ctr"/>
                      <a:r>
                        <a:rPr lang="fr-FR" sz="1400" noProof="0"/>
                        <a:t>(3)</a:t>
                      </a:r>
                      <a:endParaRPr lang="fr-FR" sz="1400" noProof="0">
                        <a:latin typeface="Calibri" panose="020F0502020204030204" pitchFamily="34" charset="0"/>
                        <a:cs typeface="Calibri" panose="020F0502020204030204" pitchFamily="34" charset="0"/>
                      </a:endParaRPr>
                    </a:p>
                  </a:txBody>
                  <a:tcPr/>
                </a:tc>
                <a:tc>
                  <a:txBody>
                    <a:bodyPr/>
                    <a:lstStyle/>
                    <a:p>
                      <a:pPr algn="ctr"/>
                      <a:r>
                        <a:rPr lang="fr-FR" sz="1400" noProof="0"/>
                        <a:t>(10)</a:t>
                      </a:r>
                      <a:endParaRPr lang="fr-FR" sz="1400"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222232714"/>
                  </a:ext>
                </a:extLst>
              </a:tr>
              <a:tr h="307103">
                <a:tc>
                  <a:txBody>
                    <a:bodyPr/>
                    <a:lstStyle/>
                    <a:p>
                      <a:r>
                        <a:rPr lang="fr-FR" sz="1400" noProof="0" dirty="0"/>
                        <a:t>Entretiens</a:t>
                      </a:r>
                      <a:endParaRPr lang="fr-FR" sz="1400" noProof="0" dirty="0">
                        <a:latin typeface="Calibri" panose="020F0502020204030204" pitchFamily="34" charset="0"/>
                        <a:cs typeface="Calibri" panose="020F0502020204030204" pitchFamily="34" charset="0"/>
                      </a:endParaRPr>
                    </a:p>
                  </a:txBody>
                  <a:tcPr/>
                </a:tc>
                <a:tc>
                  <a:txBody>
                    <a:bodyPr/>
                    <a:lstStyle/>
                    <a:p>
                      <a:pPr algn="ctr"/>
                      <a:r>
                        <a:rPr lang="fr-FR" sz="1400" noProof="0"/>
                        <a:t>7</a:t>
                      </a:r>
                      <a:endParaRPr lang="fr-FR" sz="1400" noProof="0">
                        <a:latin typeface="Calibri" panose="020F0502020204030204" pitchFamily="34" charset="0"/>
                        <a:cs typeface="Calibri" panose="020F0502020204030204" pitchFamily="34" charset="0"/>
                      </a:endParaRPr>
                    </a:p>
                  </a:txBody>
                  <a:tcPr/>
                </a:tc>
                <a:tc>
                  <a:txBody>
                    <a:bodyPr/>
                    <a:lstStyle/>
                    <a:p>
                      <a:pPr algn="ctr"/>
                      <a:r>
                        <a:rPr lang="fr-FR" sz="1400" noProof="0"/>
                        <a:t>1</a:t>
                      </a:r>
                      <a:endParaRPr lang="fr-FR" sz="1400" noProof="0">
                        <a:latin typeface="Calibri" panose="020F0502020204030204" pitchFamily="34" charset="0"/>
                        <a:cs typeface="Calibri" panose="020F0502020204030204" pitchFamily="34" charset="0"/>
                      </a:endParaRPr>
                    </a:p>
                  </a:txBody>
                  <a:tcPr/>
                </a:tc>
                <a:tc>
                  <a:txBody>
                    <a:bodyPr/>
                    <a:lstStyle/>
                    <a:p>
                      <a:pPr algn="ctr"/>
                      <a:r>
                        <a:rPr lang="fr-FR" sz="1400" noProof="0"/>
                        <a:t>4</a:t>
                      </a:r>
                      <a:endParaRPr lang="fr-FR" sz="1400" noProof="0">
                        <a:latin typeface="Calibri" panose="020F0502020204030204" pitchFamily="34" charset="0"/>
                        <a:cs typeface="Calibri" panose="020F0502020204030204" pitchFamily="34" charset="0"/>
                      </a:endParaRPr>
                    </a:p>
                  </a:txBody>
                  <a:tcPr/>
                </a:tc>
                <a:tc>
                  <a:txBody>
                    <a:bodyPr/>
                    <a:lstStyle/>
                    <a:p>
                      <a:pPr algn="ctr"/>
                      <a:r>
                        <a:rPr lang="fr-FR" sz="1400" noProof="0" dirty="0"/>
                        <a:t>12</a:t>
                      </a:r>
                      <a:endParaRPr lang="fr-FR" sz="1400" noProof="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41017186"/>
                  </a:ext>
                </a:extLst>
              </a:tr>
            </a:tbl>
          </a:graphicData>
        </a:graphic>
      </p:graphicFrame>
      <p:sp>
        <p:nvSpPr>
          <p:cNvPr id="5" name="Titre 8">
            <a:extLst>
              <a:ext uri="{FF2B5EF4-FFF2-40B4-BE49-F238E27FC236}">
                <a16:creationId xmlns:a16="http://schemas.microsoft.com/office/drawing/2014/main" id="{B4A1954C-78F8-DB4C-91C0-6A2D5FFBDA2A}"/>
              </a:ext>
            </a:extLst>
          </p:cNvPr>
          <p:cNvSpPr>
            <a:spLocks noGrp="1"/>
          </p:cNvSpPr>
          <p:nvPr>
            <p:ph type="title"/>
          </p:nvPr>
        </p:nvSpPr>
        <p:spPr>
          <a:xfrm>
            <a:off x="838200" y="365125"/>
            <a:ext cx="10515600" cy="1325563"/>
          </a:xfrm>
        </p:spPr>
        <p:txBody>
          <a:bodyPr/>
          <a:lstStyle/>
          <a:p>
            <a:r>
              <a:rPr lang="fr-FR" sz="3200" dirty="0">
                <a:solidFill>
                  <a:schemeClr val="accent1"/>
                </a:solidFill>
              </a:rPr>
              <a:t>Données recueillies</a:t>
            </a:r>
            <a:endParaRPr lang="fr-FR" dirty="0">
              <a:solidFill>
                <a:schemeClr val="accent1"/>
              </a:solidFill>
            </a:endParaRPr>
          </a:p>
        </p:txBody>
      </p:sp>
    </p:spTree>
    <p:extLst>
      <p:ext uri="{BB962C8B-B14F-4D97-AF65-F5344CB8AC3E}">
        <p14:creationId xmlns:p14="http://schemas.microsoft.com/office/powerpoint/2010/main" val="1719683605"/>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u contenu 2">
            <a:extLst>
              <a:ext uri="{FF2B5EF4-FFF2-40B4-BE49-F238E27FC236}">
                <a16:creationId xmlns:a16="http://schemas.microsoft.com/office/drawing/2014/main" id="{1CFC5D6E-7621-F841-B4CC-C2FAD9A96125}"/>
              </a:ext>
            </a:extLst>
          </p:cNvPr>
          <p:cNvSpPr>
            <a:spLocks noGrp="1" noChangeArrowheads="1"/>
          </p:cNvSpPr>
          <p:nvPr>
            <p:ph idx="1"/>
          </p:nvPr>
        </p:nvSpPr>
        <p:spPr>
          <a:xfrm>
            <a:off x="838200" y="1844824"/>
            <a:ext cx="9931399" cy="4400401"/>
          </a:xfrm>
        </p:spPr>
        <p:txBody>
          <a:bodyPr/>
          <a:lstStyle/>
          <a:p>
            <a:pPr lvl="1">
              <a:buFont typeface="Arial" panose="020B0604020202020204" pitchFamily="34" charset="0"/>
              <a:buChar char="•"/>
            </a:pPr>
            <a:r>
              <a:rPr lang="fr-FR" altLang="fr-FR" i="1" dirty="0">
                <a:latin typeface="Calibri" panose="020F0502020204030204" pitchFamily="34" charset="0"/>
                <a:cs typeface="Calibri" panose="020F0502020204030204" pitchFamily="34" charset="0"/>
              </a:rPr>
              <a:t>Quels mots ou images vous viennent à l’esprit lorsque je vous parle de transition énergétique ?</a:t>
            </a:r>
          </a:p>
        </p:txBody>
      </p:sp>
      <p:sp>
        <p:nvSpPr>
          <p:cNvPr id="27650" name="Espace réservé du numéro de diapositive 4">
            <a:extLst>
              <a:ext uri="{FF2B5EF4-FFF2-40B4-BE49-F238E27FC236}">
                <a16:creationId xmlns:a16="http://schemas.microsoft.com/office/drawing/2014/main" id="{18BA35ED-F02D-DE44-A6C7-E359AD5181D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333399"/>
                </a:solidFill>
                <a:latin typeface="Arial" panose="020B0604020202020204" pitchFamily="34" charset="0"/>
                <a:ea typeface="Arial Unicode MS" panose="020B0604020202020204" pitchFamily="34" charset="-128"/>
              </a:defRPr>
            </a:lvl1pPr>
            <a:lvl2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99"/>
                </a:solidFill>
                <a:latin typeface="Arial" panose="020B0604020202020204" pitchFamily="34" charset="0"/>
                <a:ea typeface="Arial Unicode MS" panose="020B0604020202020204" pitchFamily="34" charset="-128"/>
              </a:defRPr>
            </a:lvl2pPr>
            <a:lvl3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333399"/>
                </a:solidFill>
                <a:latin typeface="Arial" panose="020B0604020202020204" pitchFamily="34" charset="0"/>
                <a:ea typeface="Arial Unicode MS" panose="020B0604020202020204" pitchFamily="34" charset="-128"/>
              </a:defRPr>
            </a:lvl3pPr>
            <a:lvl4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5pPr>
            <a:lvl6pPr marL="25146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6pPr>
            <a:lvl7pPr marL="29718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7pPr>
            <a:lvl8pPr marL="34290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8pPr>
            <a:lvl9pPr marL="38862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333399"/>
                </a:solidFill>
                <a:latin typeface="Arial" panose="020B0604020202020204" pitchFamily="34" charset="0"/>
                <a:ea typeface="Arial Unicode MS" panose="020B0604020202020204" pitchFamily="34" charset="-128"/>
              </a:defRPr>
            </a:lvl9pPr>
          </a:lstStyle>
          <a:p>
            <a:pPr>
              <a:spcBef>
                <a:spcPct val="0"/>
              </a:spcBef>
            </a:pPr>
            <a:fld id="{7BF17B65-AF52-A648-96CA-AA889B6A79FD}" type="slidenum">
              <a:rPr lang="fr-FR" altLang="fr-FR" sz="1200">
                <a:solidFill>
                  <a:srgbClr val="280099"/>
                </a:solidFill>
              </a:rPr>
              <a:pPr>
                <a:spcBef>
                  <a:spcPct val="0"/>
                </a:spcBef>
              </a:pPr>
              <a:t>9</a:t>
            </a:fld>
            <a:endParaRPr lang="fr-FR" altLang="fr-FR" sz="1200" dirty="0">
              <a:solidFill>
                <a:srgbClr val="280099"/>
              </a:solidFill>
            </a:endParaRPr>
          </a:p>
        </p:txBody>
      </p:sp>
      <p:pic>
        <p:nvPicPr>
          <p:cNvPr id="14" name="Image 13">
            <a:extLst>
              <a:ext uri="{FF2B5EF4-FFF2-40B4-BE49-F238E27FC236}">
                <a16:creationId xmlns:a16="http://schemas.microsoft.com/office/drawing/2014/main" id="{0BD99123-2F02-A248-9D27-336C87881D5B}"/>
              </a:ext>
            </a:extLst>
          </p:cNvPr>
          <p:cNvPicPr>
            <a:picLocks noChangeAspect="1"/>
          </p:cNvPicPr>
          <p:nvPr/>
        </p:nvPicPr>
        <p:blipFill rotWithShape="1">
          <a:blip r:embed="rId3"/>
          <a:srcRect l="24899" t="24899" r="21946" b="26375"/>
          <a:stretch/>
        </p:blipFill>
        <p:spPr>
          <a:xfrm>
            <a:off x="6545560" y="3356993"/>
            <a:ext cx="3063281" cy="2808007"/>
          </a:xfrm>
          <a:prstGeom prst="rect">
            <a:avLst/>
          </a:prstGeom>
        </p:spPr>
      </p:pic>
      <p:pic>
        <p:nvPicPr>
          <p:cNvPr id="15" name="Image 14">
            <a:extLst>
              <a:ext uri="{FF2B5EF4-FFF2-40B4-BE49-F238E27FC236}">
                <a16:creationId xmlns:a16="http://schemas.microsoft.com/office/drawing/2014/main" id="{DD41868B-7613-0F41-8FC7-E231E83B5B86}"/>
              </a:ext>
            </a:extLst>
          </p:cNvPr>
          <p:cNvPicPr>
            <a:picLocks noChangeAspect="1"/>
          </p:cNvPicPr>
          <p:nvPr/>
        </p:nvPicPr>
        <p:blipFill rotWithShape="1">
          <a:blip r:embed="rId4"/>
          <a:srcRect l="24899" t="26911" r="20469" b="24899"/>
          <a:stretch/>
        </p:blipFill>
        <p:spPr>
          <a:xfrm>
            <a:off x="3058596" y="3381353"/>
            <a:ext cx="3183380" cy="2808007"/>
          </a:xfrm>
          <a:prstGeom prst="rect">
            <a:avLst/>
          </a:prstGeom>
        </p:spPr>
      </p:pic>
      <p:sp>
        <p:nvSpPr>
          <p:cNvPr id="2" name="ZoneTexte 1">
            <a:extLst>
              <a:ext uri="{FF2B5EF4-FFF2-40B4-BE49-F238E27FC236}">
                <a16:creationId xmlns:a16="http://schemas.microsoft.com/office/drawing/2014/main" id="{7162A723-DAAB-474F-8A99-D01D9EC34900}"/>
              </a:ext>
            </a:extLst>
          </p:cNvPr>
          <p:cNvSpPr txBox="1"/>
          <p:nvPr/>
        </p:nvSpPr>
        <p:spPr>
          <a:xfrm>
            <a:off x="4135458" y="6050860"/>
            <a:ext cx="676147" cy="276999"/>
          </a:xfrm>
          <a:prstGeom prst="rect">
            <a:avLst/>
          </a:prstGeom>
          <a:noFill/>
        </p:spPr>
        <p:txBody>
          <a:bodyPr wrap="none" rtlCol="0">
            <a:spAutoFit/>
          </a:bodyPr>
          <a:lstStyle/>
          <a:p>
            <a:r>
              <a:rPr lang="en-GB" sz="1200" dirty="0"/>
              <a:t>Pre-test</a:t>
            </a:r>
          </a:p>
        </p:txBody>
      </p:sp>
      <p:sp>
        <p:nvSpPr>
          <p:cNvPr id="17" name="ZoneTexte 16">
            <a:extLst>
              <a:ext uri="{FF2B5EF4-FFF2-40B4-BE49-F238E27FC236}">
                <a16:creationId xmlns:a16="http://schemas.microsoft.com/office/drawing/2014/main" id="{908B7236-E62D-4C41-827A-C7464D5BA0EA}"/>
              </a:ext>
            </a:extLst>
          </p:cNvPr>
          <p:cNvSpPr txBox="1"/>
          <p:nvPr/>
        </p:nvSpPr>
        <p:spPr>
          <a:xfrm>
            <a:off x="7626422" y="6026501"/>
            <a:ext cx="732765" cy="276999"/>
          </a:xfrm>
          <a:prstGeom prst="rect">
            <a:avLst/>
          </a:prstGeom>
          <a:noFill/>
        </p:spPr>
        <p:txBody>
          <a:bodyPr wrap="none" rtlCol="0">
            <a:spAutoFit/>
          </a:bodyPr>
          <a:lstStyle/>
          <a:p>
            <a:r>
              <a:rPr lang="en-GB" sz="1200" dirty="0"/>
              <a:t>Post-test</a:t>
            </a:r>
          </a:p>
        </p:txBody>
      </p:sp>
      <p:sp>
        <p:nvSpPr>
          <p:cNvPr id="9" name="Titre 8">
            <a:extLst>
              <a:ext uri="{FF2B5EF4-FFF2-40B4-BE49-F238E27FC236}">
                <a16:creationId xmlns:a16="http://schemas.microsoft.com/office/drawing/2014/main" id="{E58AB3E8-E36A-744B-A4B0-D46CE59485F8}"/>
              </a:ext>
            </a:extLst>
          </p:cNvPr>
          <p:cNvSpPr>
            <a:spLocks noGrp="1"/>
          </p:cNvSpPr>
          <p:nvPr>
            <p:ph type="title"/>
          </p:nvPr>
        </p:nvSpPr>
        <p:spPr>
          <a:xfrm>
            <a:off x="838200" y="365125"/>
            <a:ext cx="10515600" cy="1325563"/>
          </a:xfrm>
        </p:spPr>
        <p:txBody>
          <a:bodyPr/>
          <a:lstStyle/>
          <a:p>
            <a:r>
              <a:rPr lang="fr-FR" sz="3200" dirty="0">
                <a:solidFill>
                  <a:schemeClr val="accent1"/>
                </a:solidFill>
              </a:rPr>
              <a:t>Premiers résultats : question d’évocation</a:t>
            </a:r>
            <a:endParaRPr lang="fr-FR" dirty="0">
              <a:solidFill>
                <a:schemeClr val="accent1"/>
              </a:solidFill>
            </a:endParaRPr>
          </a:p>
        </p:txBody>
      </p:sp>
    </p:spTree>
    <p:extLst>
      <p:ext uri="{BB962C8B-B14F-4D97-AF65-F5344CB8AC3E}">
        <p14:creationId xmlns:p14="http://schemas.microsoft.com/office/powerpoint/2010/main" val="3365897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6989</TotalTime>
  <Words>4064</Words>
  <Application>Microsoft Macintosh PowerPoint</Application>
  <PresentationFormat>Grand écran</PresentationFormat>
  <Paragraphs>384</Paragraphs>
  <Slides>33</Slides>
  <Notes>7</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33</vt:i4>
      </vt:variant>
    </vt:vector>
  </HeadingPairs>
  <TitlesOfParts>
    <vt:vector size="38" baseType="lpstr">
      <vt:lpstr>Arial</vt:lpstr>
      <vt:lpstr>Calibri</vt:lpstr>
      <vt:lpstr>Calibri Light</vt:lpstr>
      <vt:lpstr>Times New Roman</vt:lpstr>
      <vt:lpstr>Thème Office</vt:lpstr>
      <vt:lpstr>Analyse des représentations étudiantes sur la question de la transition énergétique  </vt:lpstr>
      <vt:lpstr>Contexte éducatif</vt:lpstr>
      <vt:lpstr>Contexte scientifique de la recherche</vt:lpstr>
      <vt:lpstr>Contexte scientifique de la recherche</vt:lpstr>
      <vt:lpstr>La « transition énergétique », une QSSV muldimentionnelle</vt:lpstr>
      <vt:lpstr>L’activité pédagogique objet de l’étude</vt:lpstr>
      <vt:lpstr>Méthodologie</vt:lpstr>
      <vt:lpstr>Données recueillies</vt:lpstr>
      <vt:lpstr>Premiers résultats : question d’évocation</vt:lpstr>
      <vt:lpstr>Premiers résultats : question d’évocation</vt:lpstr>
      <vt:lpstr>Premiers résultats : question d’évocation</vt:lpstr>
      <vt:lpstr>Premiers résultats : choix d’une image</vt:lpstr>
      <vt:lpstr>Premiers résultats : choix de l’image la plus appropriée</vt:lpstr>
      <vt:lpstr>Premiers résultats : choix de l’image la moins appropriée</vt:lpstr>
      <vt:lpstr>Premiers résultats : choix de l’image la moins appropriée</vt:lpstr>
      <vt:lpstr>Conclusion de l’analyse des questionnaires</vt:lpstr>
      <vt:lpstr>Retour sur la notion de représentation en didactique</vt:lpstr>
      <vt:lpstr>Éléments constitutifs d’une représentation</vt:lpstr>
      <vt:lpstr>Economie de la grandeur : les 6 cités</vt:lpstr>
      <vt:lpstr>Économie de la grandeur : les 6 cités</vt:lpstr>
      <vt:lpstr>Économie de la grandeur : les 6 cités</vt:lpstr>
      <vt:lpstr>Schématisation de la « cellule argumentative »</vt:lpstr>
      <vt:lpstr>Présentation PowerPoint</vt:lpstr>
      <vt:lpstr>Présentation PowerPoint</vt:lpstr>
      <vt:lpstr>Présentation PowerPoint</vt:lpstr>
      <vt:lpstr>Présentation PowerPoint</vt:lpstr>
      <vt:lpstr>Présentation PowerPoint</vt:lpstr>
      <vt:lpstr>Présentation PowerPoint</vt:lpstr>
      <vt:lpstr>Situation 2 : Utilisation de la biomasse</vt:lpstr>
      <vt:lpstr>Présentation PowerPoint</vt:lpstr>
      <vt:lpstr>Présentation PowerPoint</vt:lpstr>
      <vt:lpstr>Conclusion 1</vt:lpstr>
      <vt:lpstr>Conclusion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jeu de rôle pour la scolarisation d’une question socioscientifique   La question des énergies renouvelables </dc:title>
  <dc:creator>Grenier Damien</dc:creator>
  <cp:lastModifiedBy>Grenier Damien</cp:lastModifiedBy>
  <cp:revision>48</cp:revision>
  <dcterms:created xsi:type="dcterms:W3CDTF">2020-03-06T10:28:27Z</dcterms:created>
  <dcterms:modified xsi:type="dcterms:W3CDTF">2024-04-11T11:43:05Z</dcterms:modified>
</cp:coreProperties>
</file>